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256" r:id="rId2"/>
    <p:sldId id="261" r:id="rId3"/>
    <p:sldId id="262" r:id="rId4"/>
    <p:sldId id="389" r:id="rId5"/>
    <p:sldId id="335" r:id="rId6"/>
    <p:sldId id="376" r:id="rId7"/>
    <p:sldId id="377" r:id="rId8"/>
    <p:sldId id="378" r:id="rId9"/>
    <p:sldId id="422"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3" r:id="rId23"/>
    <p:sldId id="390" r:id="rId24"/>
    <p:sldId id="379" r:id="rId25"/>
    <p:sldId id="382" r:id="rId26"/>
    <p:sldId id="384" r:id="rId27"/>
    <p:sldId id="385" r:id="rId28"/>
    <p:sldId id="404" r:id="rId29"/>
    <p:sldId id="405" r:id="rId30"/>
    <p:sldId id="406" r:id="rId31"/>
    <p:sldId id="407" r:id="rId32"/>
    <p:sldId id="408" r:id="rId33"/>
    <p:sldId id="409" r:id="rId34"/>
    <p:sldId id="336" r:id="rId35"/>
    <p:sldId id="338" r:id="rId36"/>
    <p:sldId id="347" r:id="rId37"/>
    <p:sldId id="348" r:id="rId38"/>
    <p:sldId id="349" r:id="rId39"/>
    <p:sldId id="350" r:id="rId40"/>
    <p:sldId id="352" r:id="rId41"/>
    <p:sldId id="391" r:id="rId42"/>
    <p:sldId id="263" r:id="rId43"/>
    <p:sldId id="264" r:id="rId44"/>
    <p:sldId id="265" r:id="rId45"/>
    <p:sldId id="334" r:id="rId46"/>
    <p:sldId id="333" r:id="rId47"/>
    <p:sldId id="266" r:id="rId48"/>
    <p:sldId id="267" r:id="rId49"/>
    <p:sldId id="268" r:id="rId50"/>
    <p:sldId id="400" r:id="rId51"/>
    <p:sldId id="401" r:id="rId52"/>
    <p:sldId id="402" r:id="rId53"/>
    <p:sldId id="403" r:id="rId54"/>
    <p:sldId id="387" r:id="rId55"/>
    <p:sldId id="393" r:id="rId56"/>
    <p:sldId id="392" r:id="rId57"/>
    <p:sldId id="395" r:id="rId58"/>
    <p:sldId id="396" r:id="rId59"/>
    <p:sldId id="397" r:id="rId60"/>
    <p:sldId id="399" r:id="rId61"/>
    <p:sldId id="386" r:id="rId6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76D59-96EC-4A6B-8DC1-0503BE47D3C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1E5682D-E760-4606-B975-9F9DC6F84895}">
      <dgm:prSet phldrT="[Text]" custT="1"/>
      <dgm:spPr/>
      <dgm:t>
        <a:bodyPr/>
        <a:lstStyle/>
        <a:p>
          <a:r>
            <a:rPr lang="el-GR" sz="2000" b="1" dirty="0" smtClean="0"/>
            <a:t>Οι περί Ασφάλειας και Υγείας στην Εργασία Νόμοι του 1996 - 2011</a:t>
          </a:r>
          <a:endParaRPr lang="en-US" sz="2000" b="1" dirty="0"/>
        </a:p>
      </dgm:t>
    </dgm:pt>
    <dgm:pt modelId="{2E3F79C3-B18C-4692-BE53-BCC3554D0AB0}" type="parTrans" cxnId="{80F671D3-99BE-4C99-8C2B-6B28915B57FB}">
      <dgm:prSet/>
      <dgm:spPr/>
      <dgm:t>
        <a:bodyPr/>
        <a:lstStyle/>
        <a:p>
          <a:endParaRPr lang="en-US"/>
        </a:p>
      </dgm:t>
    </dgm:pt>
    <dgm:pt modelId="{A385C9DC-AEBF-4F0F-98D1-6EF8163DD305}" type="sibTrans" cxnId="{80F671D3-99BE-4C99-8C2B-6B28915B57FB}">
      <dgm:prSet/>
      <dgm:spPr/>
      <dgm:t>
        <a:bodyPr/>
        <a:lstStyle/>
        <a:p>
          <a:endParaRPr lang="en-US"/>
        </a:p>
      </dgm:t>
    </dgm:pt>
    <dgm:pt modelId="{70D446C9-670F-456D-B018-3C2D1D2D43DC}">
      <dgm:prSet phldrT="[Text]" custT="1"/>
      <dgm:spPr/>
      <dgm:t>
        <a:bodyPr/>
        <a:lstStyle/>
        <a:p>
          <a:r>
            <a:rPr lang="el-GR" sz="2000" b="1" dirty="0" smtClean="0"/>
            <a:t>Οι περί Ασφάλειας &amp; Υγείας στην Εργασία (Προστασία των Νέων) Κανονισμοί του 2012 (Κ.Δ.Π. 77/2012)</a:t>
          </a:r>
          <a:r>
            <a:rPr lang="el-GR" sz="2000" dirty="0" smtClean="0"/>
            <a:t> </a:t>
          </a:r>
          <a:endParaRPr lang="en-US" sz="2000" dirty="0"/>
        </a:p>
      </dgm:t>
    </dgm:pt>
    <dgm:pt modelId="{4342E949-93D4-4493-A8C7-2100F1B6C15D}" type="parTrans" cxnId="{7CF60F16-C95B-440D-98FD-0C107661FD15}">
      <dgm:prSet/>
      <dgm:spPr/>
      <dgm:t>
        <a:bodyPr/>
        <a:lstStyle/>
        <a:p>
          <a:endParaRPr lang="en-US"/>
        </a:p>
      </dgm:t>
    </dgm:pt>
    <dgm:pt modelId="{7D8B3706-DD23-4C2B-B2B0-F605B0C1925A}" type="sibTrans" cxnId="{7CF60F16-C95B-440D-98FD-0C107661FD15}">
      <dgm:prSet/>
      <dgm:spPr/>
      <dgm:t>
        <a:bodyPr/>
        <a:lstStyle/>
        <a:p>
          <a:endParaRPr lang="en-US"/>
        </a:p>
      </dgm:t>
    </dgm:pt>
    <dgm:pt modelId="{A532C4CF-1BED-463A-A86C-869335E516A7}">
      <dgm:prSet phldrT="[Text]" custT="1"/>
      <dgm:spPr/>
      <dgm:t>
        <a:bodyPr/>
        <a:lstStyle/>
        <a:p>
          <a:pPr>
            <a:spcAft>
              <a:spcPts val="0"/>
            </a:spcAft>
          </a:pPr>
          <a:r>
            <a:rPr lang="el-GR" sz="2000" b="1" dirty="0" smtClean="0"/>
            <a:t>Οι περί Προστασίας των Νέων κατά </a:t>
          </a:r>
          <a:endParaRPr lang="en-US" sz="2000" dirty="0" smtClean="0"/>
        </a:p>
        <a:p>
          <a:pPr>
            <a:spcAft>
              <a:spcPts val="0"/>
            </a:spcAft>
          </a:pPr>
          <a:r>
            <a:rPr lang="el-GR" sz="2000" b="1" dirty="0" smtClean="0"/>
            <a:t>την Απασχόληση Νόμοι </a:t>
          </a:r>
          <a:endParaRPr lang="en-US" sz="2000" dirty="0" smtClean="0"/>
        </a:p>
        <a:p>
          <a:pPr>
            <a:spcAft>
              <a:spcPts val="0"/>
            </a:spcAft>
          </a:pPr>
          <a:r>
            <a:rPr lang="el-GR" sz="2000" b="1" dirty="0" smtClean="0"/>
            <a:t>του 2001 (Ν.48(Ι)/2001) και 2012 (Ν.15(Ι)/2012) </a:t>
          </a:r>
          <a:endParaRPr lang="en-US" sz="2000" dirty="0"/>
        </a:p>
      </dgm:t>
    </dgm:pt>
    <dgm:pt modelId="{CBA393BD-6006-4E42-920C-88CF60078C89}" type="parTrans" cxnId="{0EFBE51C-FE50-4667-BEFA-FED1FB8B970E}">
      <dgm:prSet/>
      <dgm:spPr/>
      <dgm:t>
        <a:bodyPr/>
        <a:lstStyle/>
        <a:p>
          <a:endParaRPr lang="en-US"/>
        </a:p>
      </dgm:t>
    </dgm:pt>
    <dgm:pt modelId="{D4D07C85-1B28-4CF8-81BE-2CDC60B9603B}" type="sibTrans" cxnId="{0EFBE51C-FE50-4667-BEFA-FED1FB8B970E}">
      <dgm:prSet/>
      <dgm:spPr/>
      <dgm:t>
        <a:bodyPr/>
        <a:lstStyle/>
        <a:p>
          <a:endParaRPr lang="en-US"/>
        </a:p>
      </dgm:t>
    </dgm:pt>
    <dgm:pt modelId="{F6A86F05-AF13-40A5-9428-A95D381BBD9B}">
      <dgm:prSet phldrT="[Text]" custT="1"/>
      <dgm:spPr/>
      <dgm:t>
        <a:bodyPr/>
        <a:lstStyle/>
        <a:p>
          <a:pPr>
            <a:spcAft>
              <a:spcPts val="0"/>
            </a:spcAft>
          </a:pPr>
          <a:r>
            <a:rPr lang="el-GR" sz="2000" b="1" dirty="0" smtClean="0"/>
            <a:t>Οι περί Προστασίας των Νέων κατά την Απασχόληση Κανονισμοί του 2012 </a:t>
          </a:r>
          <a:endParaRPr lang="en-US" sz="2000" dirty="0" smtClean="0"/>
        </a:p>
        <a:p>
          <a:pPr>
            <a:spcAft>
              <a:spcPts val="0"/>
            </a:spcAft>
          </a:pPr>
          <a:r>
            <a:rPr lang="el-GR" sz="2000" b="1" dirty="0" smtClean="0"/>
            <a:t>(Κ.Δ.Π. 78/2012)</a:t>
          </a:r>
          <a:r>
            <a:rPr lang="el-GR" sz="2000" dirty="0" smtClean="0"/>
            <a:t> </a:t>
          </a:r>
          <a:endParaRPr lang="en-US" sz="2000" dirty="0"/>
        </a:p>
      </dgm:t>
    </dgm:pt>
    <dgm:pt modelId="{8E82578A-BEC4-4A52-AD82-72024EC1B0E8}" type="parTrans" cxnId="{A23331A7-96B2-4991-842A-02C57FDEB32E}">
      <dgm:prSet/>
      <dgm:spPr/>
      <dgm:t>
        <a:bodyPr/>
        <a:lstStyle/>
        <a:p>
          <a:endParaRPr lang="en-US"/>
        </a:p>
      </dgm:t>
    </dgm:pt>
    <dgm:pt modelId="{ADDFD79F-8B17-46E1-BBE4-7810BFCF9861}" type="sibTrans" cxnId="{A23331A7-96B2-4991-842A-02C57FDEB32E}">
      <dgm:prSet/>
      <dgm:spPr/>
      <dgm:t>
        <a:bodyPr/>
        <a:lstStyle/>
        <a:p>
          <a:endParaRPr lang="en-US"/>
        </a:p>
      </dgm:t>
    </dgm:pt>
    <dgm:pt modelId="{608BA23A-3FB2-4667-808F-791E1A37A638}">
      <dgm:prSet custT="1"/>
      <dgm:spPr/>
      <dgm:t>
        <a:bodyPr/>
        <a:lstStyle/>
        <a:p>
          <a:r>
            <a:rPr lang="el-GR" sz="1900" b="1" dirty="0" smtClean="0"/>
            <a:t>Οι περί Διαχείρισης Θεμάτων Ασφάλειας &amp; Υγείας στην Εργασία Κανονισμοί του 2002 (Κ.Δ.Π. 173/2002)</a:t>
          </a:r>
          <a:endParaRPr lang="en-US" sz="1900" b="1" dirty="0"/>
        </a:p>
      </dgm:t>
    </dgm:pt>
    <dgm:pt modelId="{3A30CFA7-1773-4D24-8731-5E3A66264CD2}" type="parTrans" cxnId="{3185F733-9760-48FF-8E00-68B37581111C}">
      <dgm:prSet/>
      <dgm:spPr/>
      <dgm:t>
        <a:bodyPr/>
        <a:lstStyle/>
        <a:p>
          <a:endParaRPr lang="en-US"/>
        </a:p>
      </dgm:t>
    </dgm:pt>
    <dgm:pt modelId="{4D6EC1E0-E299-4769-9065-1E058E979D6B}" type="sibTrans" cxnId="{3185F733-9760-48FF-8E00-68B37581111C}">
      <dgm:prSet/>
      <dgm:spPr/>
      <dgm:t>
        <a:bodyPr/>
        <a:lstStyle/>
        <a:p>
          <a:endParaRPr lang="en-US"/>
        </a:p>
      </dgm:t>
    </dgm:pt>
    <dgm:pt modelId="{A8E6AD72-BCBA-48A8-A29D-BBE0FF4BB4E4}" type="pres">
      <dgm:prSet presAssocID="{C2676D59-96EC-4A6B-8DC1-0503BE47D3CA}" presName="diagram" presStyleCnt="0">
        <dgm:presLayoutVars>
          <dgm:chPref val="1"/>
          <dgm:dir/>
          <dgm:animOne val="branch"/>
          <dgm:animLvl val="lvl"/>
          <dgm:resizeHandles/>
        </dgm:presLayoutVars>
      </dgm:prSet>
      <dgm:spPr/>
      <dgm:t>
        <a:bodyPr/>
        <a:lstStyle/>
        <a:p>
          <a:endParaRPr lang="en-US"/>
        </a:p>
      </dgm:t>
    </dgm:pt>
    <dgm:pt modelId="{1F8AE026-239D-4A4C-AE7C-24E8A0B451C8}" type="pres">
      <dgm:prSet presAssocID="{E1E5682D-E760-4606-B975-9F9DC6F84895}" presName="root" presStyleCnt="0"/>
      <dgm:spPr/>
    </dgm:pt>
    <dgm:pt modelId="{143C0A7A-F14F-4D25-997A-677913073D02}" type="pres">
      <dgm:prSet presAssocID="{E1E5682D-E760-4606-B975-9F9DC6F84895}" presName="rootComposite" presStyleCnt="0"/>
      <dgm:spPr/>
    </dgm:pt>
    <dgm:pt modelId="{1FFE2B95-340A-44FC-9F62-F0C33CEB618E}" type="pres">
      <dgm:prSet presAssocID="{E1E5682D-E760-4606-B975-9F9DC6F84895}" presName="rootText" presStyleLbl="node1" presStyleIdx="0" presStyleCnt="2" custScaleX="77209" custScaleY="64610"/>
      <dgm:spPr/>
      <dgm:t>
        <a:bodyPr/>
        <a:lstStyle/>
        <a:p>
          <a:endParaRPr lang="en-US"/>
        </a:p>
      </dgm:t>
    </dgm:pt>
    <dgm:pt modelId="{46898BBB-1F7D-4388-9794-D27114287B48}" type="pres">
      <dgm:prSet presAssocID="{E1E5682D-E760-4606-B975-9F9DC6F84895}" presName="rootConnector" presStyleLbl="node1" presStyleIdx="0" presStyleCnt="2"/>
      <dgm:spPr/>
      <dgm:t>
        <a:bodyPr/>
        <a:lstStyle/>
        <a:p>
          <a:endParaRPr lang="en-US"/>
        </a:p>
      </dgm:t>
    </dgm:pt>
    <dgm:pt modelId="{B3D9C01B-4B44-4A4A-A858-A316A6FAB19D}" type="pres">
      <dgm:prSet presAssocID="{E1E5682D-E760-4606-B975-9F9DC6F84895}" presName="childShape" presStyleCnt="0"/>
      <dgm:spPr/>
    </dgm:pt>
    <dgm:pt modelId="{75054650-4DED-4D8B-A608-292FBC606DE1}" type="pres">
      <dgm:prSet presAssocID="{3A30CFA7-1773-4D24-8731-5E3A66264CD2}" presName="Name13" presStyleLbl="parChTrans1D2" presStyleIdx="0" presStyleCnt="3"/>
      <dgm:spPr/>
      <dgm:t>
        <a:bodyPr/>
        <a:lstStyle/>
        <a:p>
          <a:endParaRPr lang="en-US"/>
        </a:p>
      </dgm:t>
    </dgm:pt>
    <dgm:pt modelId="{B4851F28-170D-44B1-A454-B98B907A94B6}" type="pres">
      <dgm:prSet presAssocID="{608BA23A-3FB2-4667-808F-791E1A37A638}" presName="childText" presStyleLbl="bgAcc1" presStyleIdx="0" presStyleCnt="3" custLinFactNeighborX="6675" custLinFactNeighborY="-14826">
        <dgm:presLayoutVars>
          <dgm:bulletEnabled val="1"/>
        </dgm:presLayoutVars>
      </dgm:prSet>
      <dgm:spPr/>
      <dgm:t>
        <a:bodyPr/>
        <a:lstStyle/>
        <a:p>
          <a:endParaRPr lang="en-US"/>
        </a:p>
      </dgm:t>
    </dgm:pt>
    <dgm:pt modelId="{A70F1A40-6C3B-431E-8A03-C379000E06AD}" type="pres">
      <dgm:prSet presAssocID="{4342E949-93D4-4493-A8C7-2100F1B6C15D}" presName="Name13" presStyleLbl="parChTrans1D2" presStyleIdx="1" presStyleCnt="3"/>
      <dgm:spPr/>
      <dgm:t>
        <a:bodyPr/>
        <a:lstStyle/>
        <a:p>
          <a:endParaRPr lang="en-US"/>
        </a:p>
      </dgm:t>
    </dgm:pt>
    <dgm:pt modelId="{97CB79A2-1FC1-453E-9280-B49D3CCBC20C}" type="pres">
      <dgm:prSet presAssocID="{70D446C9-670F-456D-B018-3C2D1D2D43DC}" presName="childText" presStyleLbl="bgAcc1" presStyleIdx="1" presStyleCnt="3" custScaleY="111193" custLinFactNeighborX="9428" custLinFactNeighborY="-20866">
        <dgm:presLayoutVars>
          <dgm:bulletEnabled val="1"/>
        </dgm:presLayoutVars>
      </dgm:prSet>
      <dgm:spPr/>
      <dgm:t>
        <a:bodyPr/>
        <a:lstStyle/>
        <a:p>
          <a:endParaRPr lang="en-US"/>
        </a:p>
      </dgm:t>
    </dgm:pt>
    <dgm:pt modelId="{42629AFF-5401-4598-A109-8ED0B7A75D9E}" type="pres">
      <dgm:prSet presAssocID="{A532C4CF-1BED-463A-A86C-869335E516A7}" presName="root" presStyleCnt="0"/>
      <dgm:spPr/>
    </dgm:pt>
    <dgm:pt modelId="{6CD2C12B-D48C-4A05-92A8-4255EE3BEFA3}" type="pres">
      <dgm:prSet presAssocID="{A532C4CF-1BED-463A-A86C-869335E516A7}" presName="rootComposite" presStyleCnt="0"/>
      <dgm:spPr/>
    </dgm:pt>
    <dgm:pt modelId="{4FE9CAC4-6695-462E-A03B-3078ADA1F410}" type="pres">
      <dgm:prSet presAssocID="{A532C4CF-1BED-463A-A86C-869335E516A7}" presName="rootText" presStyleLbl="node1" presStyleIdx="1" presStyleCnt="2"/>
      <dgm:spPr/>
      <dgm:t>
        <a:bodyPr/>
        <a:lstStyle/>
        <a:p>
          <a:endParaRPr lang="en-US"/>
        </a:p>
      </dgm:t>
    </dgm:pt>
    <dgm:pt modelId="{B9DF8C29-0167-430A-ABAF-203E144CCD79}" type="pres">
      <dgm:prSet presAssocID="{A532C4CF-1BED-463A-A86C-869335E516A7}" presName="rootConnector" presStyleLbl="node1" presStyleIdx="1" presStyleCnt="2"/>
      <dgm:spPr/>
      <dgm:t>
        <a:bodyPr/>
        <a:lstStyle/>
        <a:p>
          <a:endParaRPr lang="en-US"/>
        </a:p>
      </dgm:t>
    </dgm:pt>
    <dgm:pt modelId="{4363D1FA-3B21-4193-8930-72362E443238}" type="pres">
      <dgm:prSet presAssocID="{A532C4CF-1BED-463A-A86C-869335E516A7}" presName="childShape" presStyleCnt="0"/>
      <dgm:spPr/>
    </dgm:pt>
    <dgm:pt modelId="{373DC872-C0E4-4C61-9565-D9FBD9015217}" type="pres">
      <dgm:prSet presAssocID="{8E82578A-BEC4-4A52-AD82-72024EC1B0E8}" presName="Name13" presStyleLbl="parChTrans1D2" presStyleIdx="2" presStyleCnt="3"/>
      <dgm:spPr/>
      <dgm:t>
        <a:bodyPr/>
        <a:lstStyle/>
        <a:p>
          <a:endParaRPr lang="en-US"/>
        </a:p>
      </dgm:t>
    </dgm:pt>
    <dgm:pt modelId="{031AED64-5582-4BDF-925E-1A5E7226749D}" type="pres">
      <dgm:prSet presAssocID="{F6A86F05-AF13-40A5-9428-A95D381BBD9B}" presName="childText" presStyleLbl="bgAcc1" presStyleIdx="2" presStyleCnt="3" custScaleY="115691">
        <dgm:presLayoutVars>
          <dgm:bulletEnabled val="1"/>
        </dgm:presLayoutVars>
      </dgm:prSet>
      <dgm:spPr/>
      <dgm:t>
        <a:bodyPr/>
        <a:lstStyle/>
        <a:p>
          <a:endParaRPr lang="en-US"/>
        </a:p>
      </dgm:t>
    </dgm:pt>
  </dgm:ptLst>
  <dgm:cxnLst>
    <dgm:cxn modelId="{E5841525-E402-4793-8EAE-66BBF976B032}" type="presOf" srcId="{E1E5682D-E760-4606-B975-9F9DC6F84895}" destId="{46898BBB-1F7D-4388-9794-D27114287B48}" srcOrd="1" destOrd="0" presId="urn:microsoft.com/office/officeart/2005/8/layout/hierarchy3"/>
    <dgm:cxn modelId="{42056CF5-AB08-4998-B1C8-0A7DA805F4C5}" type="presOf" srcId="{4342E949-93D4-4493-A8C7-2100F1B6C15D}" destId="{A70F1A40-6C3B-431E-8A03-C379000E06AD}" srcOrd="0" destOrd="0" presId="urn:microsoft.com/office/officeart/2005/8/layout/hierarchy3"/>
    <dgm:cxn modelId="{80F671D3-99BE-4C99-8C2B-6B28915B57FB}" srcId="{C2676D59-96EC-4A6B-8DC1-0503BE47D3CA}" destId="{E1E5682D-E760-4606-B975-9F9DC6F84895}" srcOrd="0" destOrd="0" parTransId="{2E3F79C3-B18C-4692-BE53-BCC3554D0AB0}" sibTransId="{A385C9DC-AEBF-4F0F-98D1-6EF8163DD305}"/>
    <dgm:cxn modelId="{8AA86CCF-D3DD-42A9-969B-9382427D0CDD}" type="presOf" srcId="{F6A86F05-AF13-40A5-9428-A95D381BBD9B}" destId="{031AED64-5582-4BDF-925E-1A5E7226749D}" srcOrd="0" destOrd="0" presId="urn:microsoft.com/office/officeart/2005/8/layout/hierarchy3"/>
    <dgm:cxn modelId="{7CF60F16-C95B-440D-98FD-0C107661FD15}" srcId="{E1E5682D-E760-4606-B975-9F9DC6F84895}" destId="{70D446C9-670F-456D-B018-3C2D1D2D43DC}" srcOrd="1" destOrd="0" parTransId="{4342E949-93D4-4493-A8C7-2100F1B6C15D}" sibTransId="{7D8B3706-DD23-4C2B-B2B0-F605B0C1925A}"/>
    <dgm:cxn modelId="{577EB5D8-DFFE-4CDC-A6CC-BD4A726A5FEA}" type="presOf" srcId="{A532C4CF-1BED-463A-A86C-869335E516A7}" destId="{4FE9CAC4-6695-462E-A03B-3078ADA1F410}" srcOrd="0" destOrd="0" presId="urn:microsoft.com/office/officeart/2005/8/layout/hierarchy3"/>
    <dgm:cxn modelId="{EC392E04-1FFB-422E-B919-25DB893FDAFD}" type="presOf" srcId="{608BA23A-3FB2-4667-808F-791E1A37A638}" destId="{B4851F28-170D-44B1-A454-B98B907A94B6}" srcOrd="0" destOrd="0" presId="urn:microsoft.com/office/officeart/2005/8/layout/hierarchy3"/>
    <dgm:cxn modelId="{3185F733-9760-48FF-8E00-68B37581111C}" srcId="{E1E5682D-E760-4606-B975-9F9DC6F84895}" destId="{608BA23A-3FB2-4667-808F-791E1A37A638}" srcOrd="0" destOrd="0" parTransId="{3A30CFA7-1773-4D24-8731-5E3A66264CD2}" sibTransId="{4D6EC1E0-E299-4769-9065-1E058E979D6B}"/>
    <dgm:cxn modelId="{A23331A7-96B2-4991-842A-02C57FDEB32E}" srcId="{A532C4CF-1BED-463A-A86C-869335E516A7}" destId="{F6A86F05-AF13-40A5-9428-A95D381BBD9B}" srcOrd="0" destOrd="0" parTransId="{8E82578A-BEC4-4A52-AD82-72024EC1B0E8}" sibTransId="{ADDFD79F-8B17-46E1-BBE4-7810BFCF9861}"/>
    <dgm:cxn modelId="{7690A4B5-6174-4821-85CE-2492C91468D4}" type="presOf" srcId="{C2676D59-96EC-4A6B-8DC1-0503BE47D3CA}" destId="{A8E6AD72-BCBA-48A8-A29D-BBE0FF4BB4E4}" srcOrd="0" destOrd="0" presId="urn:microsoft.com/office/officeart/2005/8/layout/hierarchy3"/>
    <dgm:cxn modelId="{0EFBE51C-FE50-4667-BEFA-FED1FB8B970E}" srcId="{C2676D59-96EC-4A6B-8DC1-0503BE47D3CA}" destId="{A532C4CF-1BED-463A-A86C-869335E516A7}" srcOrd="1" destOrd="0" parTransId="{CBA393BD-6006-4E42-920C-88CF60078C89}" sibTransId="{D4D07C85-1B28-4CF8-81BE-2CDC60B9603B}"/>
    <dgm:cxn modelId="{8BD0B4E4-9647-4A21-B914-A65565BBB8A7}" type="presOf" srcId="{8E82578A-BEC4-4A52-AD82-72024EC1B0E8}" destId="{373DC872-C0E4-4C61-9565-D9FBD9015217}" srcOrd="0" destOrd="0" presId="urn:microsoft.com/office/officeart/2005/8/layout/hierarchy3"/>
    <dgm:cxn modelId="{7FD7731B-2081-4865-A885-5804F5AA484B}" type="presOf" srcId="{A532C4CF-1BED-463A-A86C-869335E516A7}" destId="{B9DF8C29-0167-430A-ABAF-203E144CCD79}" srcOrd="1" destOrd="0" presId="urn:microsoft.com/office/officeart/2005/8/layout/hierarchy3"/>
    <dgm:cxn modelId="{ED66309A-01DD-4B0D-B381-F1C115107E61}" type="presOf" srcId="{3A30CFA7-1773-4D24-8731-5E3A66264CD2}" destId="{75054650-4DED-4D8B-A608-292FBC606DE1}" srcOrd="0" destOrd="0" presId="urn:microsoft.com/office/officeart/2005/8/layout/hierarchy3"/>
    <dgm:cxn modelId="{227BEB4C-8E9B-4F27-B1E3-D61CDB52BF7F}" type="presOf" srcId="{E1E5682D-E760-4606-B975-9F9DC6F84895}" destId="{1FFE2B95-340A-44FC-9F62-F0C33CEB618E}" srcOrd="0" destOrd="0" presId="urn:microsoft.com/office/officeart/2005/8/layout/hierarchy3"/>
    <dgm:cxn modelId="{FC560DCD-4D78-45BB-A900-2AA1FE296491}" type="presOf" srcId="{70D446C9-670F-456D-B018-3C2D1D2D43DC}" destId="{97CB79A2-1FC1-453E-9280-B49D3CCBC20C}" srcOrd="0" destOrd="0" presId="urn:microsoft.com/office/officeart/2005/8/layout/hierarchy3"/>
    <dgm:cxn modelId="{1D6A18C8-73A1-422B-ADC7-9DA0BB86D561}" type="presParOf" srcId="{A8E6AD72-BCBA-48A8-A29D-BBE0FF4BB4E4}" destId="{1F8AE026-239D-4A4C-AE7C-24E8A0B451C8}" srcOrd="0" destOrd="0" presId="urn:microsoft.com/office/officeart/2005/8/layout/hierarchy3"/>
    <dgm:cxn modelId="{57DE616C-2310-4D3D-AF31-9193E165DE45}" type="presParOf" srcId="{1F8AE026-239D-4A4C-AE7C-24E8A0B451C8}" destId="{143C0A7A-F14F-4D25-997A-677913073D02}" srcOrd="0" destOrd="0" presId="urn:microsoft.com/office/officeart/2005/8/layout/hierarchy3"/>
    <dgm:cxn modelId="{4AE96910-DBC4-4C4A-B150-17C5EDDA3AC1}" type="presParOf" srcId="{143C0A7A-F14F-4D25-997A-677913073D02}" destId="{1FFE2B95-340A-44FC-9F62-F0C33CEB618E}" srcOrd="0" destOrd="0" presId="urn:microsoft.com/office/officeart/2005/8/layout/hierarchy3"/>
    <dgm:cxn modelId="{BB3DD3A2-A76B-4BA1-AA33-08B60C0EF8A4}" type="presParOf" srcId="{143C0A7A-F14F-4D25-997A-677913073D02}" destId="{46898BBB-1F7D-4388-9794-D27114287B48}" srcOrd="1" destOrd="0" presId="urn:microsoft.com/office/officeart/2005/8/layout/hierarchy3"/>
    <dgm:cxn modelId="{00E2288A-7A9C-4CB4-90EF-BEA91639F716}" type="presParOf" srcId="{1F8AE026-239D-4A4C-AE7C-24E8A0B451C8}" destId="{B3D9C01B-4B44-4A4A-A858-A316A6FAB19D}" srcOrd="1" destOrd="0" presId="urn:microsoft.com/office/officeart/2005/8/layout/hierarchy3"/>
    <dgm:cxn modelId="{432D6A3C-39B3-494B-8B1D-419BFB2E6526}" type="presParOf" srcId="{B3D9C01B-4B44-4A4A-A858-A316A6FAB19D}" destId="{75054650-4DED-4D8B-A608-292FBC606DE1}" srcOrd="0" destOrd="0" presId="urn:microsoft.com/office/officeart/2005/8/layout/hierarchy3"/>
    <dgm:cxn modelId="{91ED1372-1642-407C-8B18-D7F484F76950}" type="presParOf" srcId="{B3D9C01B-4B44-4A4A-A858-A316A6FAB19D}" destId="{B4851F28-170D-44B1-A454-B98B907A94B6}" srcOrd="1" destOrd="0" presId="urn:microsoft.com/office/officeart/2005/8/layout/hierarchy3"/>
    <dgm:cxn modelId="{2B04C1A8-2985-4B9E-A134-81B1AF225292}" type="presParOf" srcId="{B3D9C01B-4B44-4A4A-A858-A316A6FAB19D}" destId="{A70F1A40-6C3B-431E-8A03-C379000E06AD}" srcOrd="2" destOrd="0" presId="urn:microsoft.com/office/officeart/2005/8/layout/hierarchy3"/>
    <dgm:cxn modelId="{B3ABA42A-F991-411F-984C-4CBCABE0A3A8}" type="presParOf" srcId="{B3D9C01B-4B44-4A4A-A858-A316A6FAB19D}" destId="{97CB79A2-1FC1-453E-9280-B49D3CCBC20C}" srcOrd="3" destOrd="0" presId="urn:microsoft.com/office/officeart/2005/8/layout/hierarchy3"/>
    <dgm:cxn modelId="{F23CB6BB-341C-43CA-BCDA-A7DDB74D4B1E}" type="presParOf" srcId="{A8E6AD72-BCBA-48A8-A29D-BBE0FF4BB4E4}" destId="{42629AFF-5401-4598-A109-8ED0B7A75D9E}" srcOrd="1" destOrd="0" presId="urn:microsoft.com/office/officeart/2005/8/layout/hierarchy3"/>
    <dgm:cxn modelId="{A7DA4087-16F6-4122-B6A9-08443F7A0979}" type="presParOf" srcId="{42629AFF-5401-4598-A109-8ED0B7A75D9E}" destId="{6CD2C12B-D48C-4A05-92A8-4255EE3BEFA3}" srcOrd="0" destOrd="0" presId="urn:microsoft.com/office/officeart/2005/8/layout/hierarchy3"/>
    <dgm:cxn modelId="{83DA0A72-CBC8-496F-A5C6-FE09820899B7}" type="presParOf" srcId="{6CD2C12B-D48C-4A05-92A8-4255EE3BEFA3}" destId="{4FE9CAC4-6695-462E-A03B-3078ADA1F410}" srcOrd="0" destOrd="0" presId="urn:microsoft.com/office/officeart/2005/8/layout/hierarchy3"/>
    <dgm:cxn modelId="{C12F21FD-AA58-4C0B-9DD6-55F3C13641C8}" type="presParOf" srcId="{6CD2C12B-D48C-4A05-92A8-4255EE3BEFA3}" destId="{B9DF8C29-0167-430A-ABAF-203E144CCD79}" srcOrd="1" destOrd="0" presId="urn:microsoft.com/office/officeart/2005/8/layout/hierarchy3"/>
    <dgm:cxn modelId="{27AED33E-1E70-4753-BB88-D6BA40401414}" type="presParOf" srcId="{42629AFF-5401-4598-A109-8ED0B7A75D9E}" destId="{4363D1FA-3B21-4193-8930-72362E443238}" srcOrd="1" destOrd="0" presId="urn:microsoft.com/office/officeart/2005/8/layout/hierarchy3"/>
    <dgm:cxn modelId="{34A1B272-2C25-46C4-8CCB-8CF688FC7D92}" type="presParOf" srcId="{4363D1FA-3B21-4193-8930-72362E443238}" destId="{373DC872-C0E4-4C61-9565-D9FBD9015217}" srcOrd="0" destOrd="0" presId="urn:microsoft.com/office/officeart/2005/8/layout/hierarchy3"/>
    <dgm:cxn modelId="{24D570E8-B856-40FC-827A-CD87878F9953}" type="presParOf" srcId="{4363D1FA-3B21-4193-8930-72362E443238}" destId="{031AED64-5582-4BDF-925E-1A5E7226749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064360-7F92-4A53-9F19-ACC11F0C919D}" type="datetimeFigureOut">
              <a:rPr lang="en-US" smtClean="0"/>
              <a:pPr/>
              <a:t>8/2/2018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730162-66BC-434A-A48C-9558B4D8BF36}" type="slidenum">
              <a:rPr lang="en-US" smtClean="0"/>
              <a:pPr/>
              <a:t>‹#›</a:t>
            </a:fld>
            <a:endParaRPr lang="en-US"/>
          </a:p>
        </p:txBody>
      </p:sp>
    </p:spTree>
    <p:extLst>
      <p:ext uri="{BB962C8B-B14F-4D97-AF65-F5344CB8AC3E}">
        <p14:creationId xmlns:p14="http://schemas.microsoft.com/office/powerpoint/2010/main" val="3887943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640FDDA-610C-4B92-9189-4E32CB0A71B0}" type="datetimeFigureOut">
              <a:rPr lang="en-US"/>
              <a:pPr>
                <a:defRPr/>
              </a:pPr>
              <a:t>8/2/2018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A0DF50-542A-4D2A-8085-9E960A20A94D}" type="slidenum">
              <a:rPr lang="en-US"/>
              <a:pPr>
                <a:defRPr/>
              </a:pPr>
              <a:t>‹#›</a:t>
            </a:fld>
            <a:endParaRPr lang="en-US"/>
          </a:p>
        </p:txBody>
      </p:sp>
    </p:spTree>
    <p:extLst>
      <p:ext uri="{BB962C8B-B14F-4D97-AF65-F5344CB8AC3E}">
        <p14:creationId xmlns:p14="http://schemas.microsoft.com/office/powerpoint/2010/main" val="492596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4" name="Date Placeholder 6"/>
          <p:cNvSpPr>
            <a:spLocks noGrp="1"/>
          </p:cNvSpPr>
          <p:nvPr>
            <p:ph type="dt" sz="half" idx="10"/>
          </p:nvPr>
        </p:nvSpPr>
        <p:spPr/>
        <p:txBody>
          <a:bodyPr/>
          <a:lstStyle>
            <a:lvl1pPr>
              <a:defRPr/>
            </a:lvl1pPr>
          </a:lstStyle>
          <a:p>
            <a:pPr>
              <a:defRPr/>
            </a:pPr>
            <a:fld id="{8906B952-E3BE-4BF3-8C37-20DB6B3433FB}" type="datetime1">
              <a:rPr lang="en-GB"/>
              <a:pPr>
                <a:defRPr/>
              </a:pPr>
              <a:t>02/08/2018</a:t>
            </a:fld>
            <a:endParaRPr lang="fr-BE"/>
          </a:p>
        </p:txBody>
      </p:sp>
      <p:sp>
        <p:nvSpPr>
          <p:cNvPr id="5" name="Slide Number Placeholder 7"/>
          <p:cNvSpPr>
            <a:spLocks noGrp="1"/>
          </p:cNvSpPr>
          <p:nvPr>
            <p:ph type="sldNum" sz="quarter" idx="11"/>
          </p:nvPr>
        </p:nvSpPr>
        <p:spPr/>
        <p:txBody>
          <a:bodyPr/>
          <a:lstStyle>
            <a:lvl1pPr>
              <a:defRPr/>
            </a:lvl1pPr>
          </a:lstStyle>
          <a:p>
            <a:pPr>
              <a:defRPr/>
            </a:pPr>
            <a:fld id="{D14F88EC-20AF-4088-9251-914ECBF787EC}" type="slidenum">
              <a:rPr lang="fr-BE"/>
              <a:pPr>
                <a:defRPr/>
              </a:pPr>
              <a:t>‹#›</a:t>
            </a:fld>
            <a:endParaRPr lang="fr-BE"/>
          </a:p>
        </p:txBody>
      </p:sp>
      <p:sp>
        <p:nvSpPr>
          <p:cNvPr id="6" name="Footer Placeholder 8"/>
          <p:cNvSpPr>
            <a:spLocks noGrp="1"/>
          </p:cNvSpPr>
          <p:nvPr>
            <p:ph type="ftr" sz="quarter" idx="12"/>
          </p:nvPr>
        </p:nvSpPr>
        <p:spPr/>
        <p:txBody>
          <a:bodyPr/>
          <a:lstStyle>
            <a:lvl1pPr>
              <a:defRPr/>
            </a:lvl1pPr>
          </a:lstStyle>
          <a:p>
            <a:pPr>
              <a:defRPr/>
            </a:pPr>
            <a:r>
              <a:rPr lang="en-US"/>
              <a:t>www.mlsi.gov.cy/dli</a:t>
            </a:r>
          </a:p>
          <a:p>
            <a:pPr>
              <a:defRPr/>
            </a:pPr>
            <a:endParaRPr lang="fr-BE"/>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5720" y="0"/>
            <a:ext cx="8229600" cy="719137"/>
          </a:xfrm>
        </p:spPr>
        <p:txBody>
          <a:bodyPr/>
          <a:lstStyle>
            <a:lvl1pPr>
              <a:defRPr sz="3200"/>
            </a:lvl1pPr>
          </a:lstStyle>
          <a:p>
            <a:r>
              <a:rPr lang="el-GR" sz="2400" dirty="0" smtClean="0"/>
              <a:t>Προστασία των Νέων κατά την Απασχόληση</a:t>
            </a:r>
            <a:endParaRPr lang="fr-BE" dirty="0"/>
          </a:p>
        </p:txBody>
      </p:sp>
      <p:sp>
        <p:nvSpPr>
          <p:cNvPr id="3" name="Espace réservé du contenu 2"/>
          <p:cNvSpPr>
            <a:spLocks noGrp="1"/>
          </p:cNvSpPr>
          <p:nvPr>
            <p:ph idx="1"/>
          </p:nvPr>
        </p:nvSpPr>
        <p:spPr>
          <a:xfrm>
            <a:off x="468313" y="1142984"/>
            <a:ext cx="8229600" cy="5072097"/>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Rectangle 11"/>
          <p:cNvSpPr>
            <a:spLocks noGrp="1" noChangeArrowheads="1"/>
          </p:cNvSpPr>
          <p:nvPr>
            <p:ph type="dt" sz="half" idx="10"/>
          </p:nvPr>
        </p:nvSpPr>
        <p:spPr>
          <a:ln/>
        </p:spPr>
        <p:txBody>
          <a:bodyPr/>
          <a:lstStyle>
            <a:lvl1pPr>
              <a:defRPr/>
            </a:lvl1pPr>
          </a:lstStyle>
          <a:p>
            <a:pPr>
              <a:defRPr/>
            </a:pPr>
            <a:fld id="{7AE731AB-2082-4B42-9B30-E363F318F5E3}" type="datetime1">
              <a:rPr lang="en-GB"/>
              <a:pPr>
                <a:defRPr/>
              </a:pPr>
              <a:t>02/08/2018</a:t>
            </a:fld>
            <a:endParaRPr lang="fr-BE"/>
          </a:p>
        </p:txBody>
      </p:sp>
      <p:sp>
        <p:nvSpPr>
          <p:cNvPr id="5" name="Rectangle 12"/>
          <p:cNvSpPr>
            <a:spLocks noGrp="1" noChangeArrowheads="1"/>
          </p:cNvSpPr>
          <p:nvPr>
            <p:ph type="ftr" sz="quarter" idx="11"/>
          </p:nvPr>
        </p:nvSpPr>
        <p:spPr>
          <a:ln/>
        </p:spPr>
        <p:txBody>
          <a:bodyPr/>
          <a:lstStyle>
            <a:lvl1pPr>
              <a:defRPr/>
            </a:lvl1pPr>
          </a:lstStyle>
          <a:p>
            <a:pPr>
              <a:defRPr/>
            </a:pPr>
            <a:r>
              <a:rPr lang="fr-BE"/>
              <a:t>www.mlsi.gov.cy/dli </a:t>
            </a:r>
          </a:p>
        </p:txBody>
      </p:sp>
      <p:sp>
        <p:nvSpPr>
          <p:cNvPr id="6" name="Rectangle 13"/>
          <p:cNvSpPr>
            <a:spLocks noGrp="1" noChangeArrowheads="1"/>
          </p:cNvSpPr>
          <p:nvPr>
            <p:ph type="sldNum" sz="quarter" idx="12"/>
          </p:nvPr>
        </p:nvSpPr>
        <p:spPr>
          <a:ln/>
        </p:spPr>
        <p:txBody>
          <a:bodyPr/>
          <a:lstStyle>
            <a:lvl1pPr>
              <a:defRPr/>
            </a:lvl1pPr>
          </a:lstStyle>
          <a:p>
            <a:pPr>
              <a:defRPr/>
            </a:pPr>
            <a:fld id="{95047AFF-651F-4AC5-89F5-E87AF1B14D25}" type="slidenum">
              <a:rPr lang="fr-BE"/>
              <a:pPr>
                <a:defRPr/>
              </a:pPr>
              <a:t>‹#›</a:t>
            </a:fld>
            <a:endParaRPr lang="fr-BE"/>
          </a:p>
        </p:txBody>
      </p:sp>
      <p:grpSp>
        <p:nvGrpSpPr>
          <p:cNvPr id="7" name="Group 8"/>
          <p:cNvGrpSpPr>
            <a:grpSpLocks/>
          </p:cNvGrpSpPr>
          <p:nvPr userDrawn="1"/>
        </p:nvGrpSpPr>
        <p:grpSpPr bwMode="auto">
          <a:xfrm>
            <a:off x="285720" y="928670"/>
            <a:ext cx="8534400" cy="76200"/>
            <a:chOff x="192" y="1344"/>
            <a:chExt cx="5376" cy="48"/>
          </a:xfrm>
        </p:grpSpPr>
        <p:sp>
          <p:nvSpPr>
            <p:cNvPr id="8" name="Line 6"/>
            <p:cNvSpPr>
              <a:spLocks noChangeShapeType="1"/>
            </p:cNvSpPr>
            <p:nvPr/>
          </p:nvSpPr>
          <p:spPr bwMode="auto">
            <a:xfrm>
              <a:off x="192" y="1344"/>
              <a:ext cx="5376" cy="0"/>
            </a:xfrm>
            <a:prstGeom prst="line">
              <a:avLst/>
            </a:prstGeom>
            <a:noFill/>
            <a:ln w="76200" cmpd="tri">
              <a:solidFill>
                <a:srgbClr val="F40000"/>
              </a:solidFill>
              <a:round/>
              <a:headEnd/>
              <a:tailEnd/>
            </a:ln>
          </p:spPr>
          <p:txBody>
            <a:bodyPr wrap="none" anchor="ctr"/>
            <a:lstStyle/>
            <a:p>
              <a:endParaRPr lang="en-US"/>
            </a:p>
          </p:txBody>
        </p:sp>
        <p:sp>
          <p:nvSpPr>
            <p:cNvPr id="9" name="Line 7"/>
            <p:cNvSpPr>
              <a:spLocks noChangeShapeType="1"/>
            </p:cNvSpPr>
            <p:nvPr/>
          </p:nvSpPr>
          <p:spPr bwMode="auto">
            <a:xfrm>
              <a:off x="192" y="1392"/>
              <a:ext cx="5376" cy="0"/>
            </a:xfrm>
            <a:prstGeom prst="line">
              <a:avLst/>
            </a:prstGeom>
            <a:noFill/>
            <a:ln w="76200" cmpd="tri">
              <a:solidFill>
                <a:srgbClr val="F40000"/>
              </a:solidFill>
              <a:round/>
              <a:headEnd/>
              <a:tailEnd/>
            </a:ln>
          </p:spPr>
          <p:txBody>
            <a:bodyPr wrap="none" anchor="ctr"/>
            <a:lstStyle/>
            <a:p>
              <a:endParaRPr lang="en-US"/>
            </a:p>
          </p:txBody>
        </p:sp>
      </p:gr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D18C8E1-0293-4070-BE57-2F6A96E6568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9" name="Rectangle 9"/>
          <p:cNvSpPr>
            <a:spLocks noGrp="1" noChangeArrowheads="1"/>
          </p:cNvSpPr>
          <p:nvPr>
            <p:ph type="title"/>
          </p:nvPr>
        </p:nvSpPr>
        <p:spPr bwMode="auto">
          <a:xfrm>
            <a:off x="468313" y="1052513"/>
            <a:ext cx="8229600" cy="7191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l-GR" smtClean="0"/>
          </a:p>
        </p:txBody>
      </p:sp>
      <p:sp>
        <p:nvSpPr>
          <p:cNvPr id="5130" name="Rectangle 10"/>
          <p:cNvSpPr>
            <a:spLocks noGrp="1" noChangeArrowheads="1"/>
          </p:cNvSpPr>
          <p:nvPr>
            <p:ph type="body" idx="1"/>
          </p:nvPr>
        </p:nvSpPr>
        <p:spPr bwMode="auto">
          <a:xfrm>
            <a:off x="468313" y="1844675"/>
            <a:ext cx="82296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sp>
        <p:nvSpPr>
          <p:cNvPr id="5131" name="Rectangle 1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200">
                <a:solidFill>
                  <a:srgbClr val="000099"/>
                </a:solidFill>
                <a:latin typeface="+mn-lt"/>
              </a:defRPr>
            </a:lvl1pPr>
          </a:lstStyle>
          <a:p>
            <a:pPr>
              <a:defRPr/>
            </a:pPr>
            <a:fld id="{A74DF21E-2115-4373-8278-037292A8C5AC}" type="datetime1">
              <a:rPr lang="en-GB"/>
              <a:pPr>
                <a:defRPr/>
              </a:pPr>
              <a:t>02/08/2018</a:t>
            </a:fld>
            <a:endParaRPr lang="fr-BE"/>
          </a:p>
        </p:txBody>
      </p:sp>
      <p:sp>
        <p:nvSpPr>
          <p:cNvPr id="5132"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FF0000"/>
                </a:solidFill>
                <a:latin typeface="+mn-lt"/>
              </a:defRPr>
            </a:lvl1pPr>
          </a:lstStyle>
          <a:p>
            <a:pPr>
              <a:defRPr/>
            </a:pPr>
            <a:r>
              <a:rPr lang="fr-BE"/>
              <a:t>www.mlsi.gov.cy/dli </a:t>
            </a:r>
          </a:p>
        </p:txBody>
      </p:sp>
      <p:sp>
        <p:nvSpPr>
          <p:cNvPr id="5133"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solidFill>
                  <a:srgbClr val="000099"/>
                </a:solidFill>
                <a:latin typeface="Arial" charset="0"/>
              </a:defRPr>
            </a:lvl1pPr>
          </a:lstStyle>
          <a:p>
            <a:pPr>
              <a:defRPr/>
            </a:pPr>
            <a:fld id="{0E5D8438-9E44-4B9C-98AF-CC5A71399194}" type="slidenum">
              <a:rPr lang="fr-BE"/>
              <a:pPr>
                <a:defRPr/>
              </a:pPr>
              <a:t>‹#›</a:t>
            </a:fld>
            <a:endParaRPr lang="fr-BE"/>
          </a:p>
        </p:txBody>
      </p:sp>
      <p:pic>
        <p:nvPicPr>
          <p:cNvPr id="1031" name="Picture 15" descr="LOGO LABOUR2"/>
          <p:cNvPicPr>
            <a:picLocks noChangeAspect="1" noChangeArrowheads="1"/>
          </p:cNvPicPr>
          <p:nvPr/>
        </p:nvPicPr>
        <p:blipFill>
          <a:blip r:embed="rId5"/>
          <a:srcRect/>
          <a:stretch>
            <a:fillRect/>
          </a:stretch>
        </p:blipFill>
        <p:spPr bwMode="auto">
          <a:xfrm>
            <a:off x="7991475" y="0"/>
            <a:ext cx="1152525" cy="968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3" r:id="rId2"/>
    <p:sldLayoutId id="2147483676" r:id="rId3"/>
  </p:sldLayoutIdLst>
  <p:transition>
    <p:wipe dir="r"/>
  </p:transition>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ea typeface="+mj-ea"/>
          <a:cs typeface="+mj-cs"/>
        </a:defRPr>
      </a:lvl1pPr>
      <a:lvl2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3200" b="1">
          <a:solidFill>
            <a:schemeClr val="accent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800" b="1">
          <a:solidFill>
            <a:schemeClr val="accent2"/>
          </a:solidFill>
          <a:effectLst>
            <a:outerShdw blurRad="38100" dist="38100" dir="2700000" algn="tl">
              <a:srgbClr val="C0C0C0"/>
            </a:outerShdw>
          </a:effectLst>
          <a:latin typeface="Arial" charset="0"/>
          <a:ea typeface="+mn-ea"/>
          <a:cs typeface="+mn-cs"/>
        </a:defRPr>
      </a:lvl1pPr>
      <a:lvl2pPr marL="742950" indent="-285750" algn="l" rtl="0" eaLnBrk="0" fontAlgn="base" hangingPunct="0">
        <a:spcBef>
          <a:spcPct val="20000"/>
        </a:spcBef>
        <a:spcAft>
          <a:spcPct val="0"/>
        </a:spcAft>
        <a:buChar char="–"/>
        <a:defRPr sz="2400" b="1">
          <a:solidFill>
            <a:srgbClr val="0000CC"/>
          </a:solidFill>
          <a:effectLst>
            <a:outerShdw blurRad="38100" dist="38100" dir="2700000" algn="tl">
              <a:srgbClr val="C0C0C0"/>
            </a:outerShdw>
          </a:effectLst>
          <a:latin typeface="Arial" charset="0"/>
        </a:defRPr>
      </a:lvl2pPr>
      <a:lvl3pPr marL="1143000" indent="-228600" algn="l" rtl="0" eaLnBrk="0" fontAlgn="base" hangingPunct="0">
        <a:spcBef>
          <a:spcPct val="20000"/>
        </a:spcBef>
        <a:spcAft>
          <a:spcPct val="0"/>
        </a:spcAft>
        <a:buChar char="•"/>
        <a:defRPr sz="2400" b="1">
          <a:solidFill>
            <a:srgbClr val="0000CC"/>
          </a:solidFill>
          <a:effectLst>
            <a:outerShdw blurRad="38100" dist="38100" dir="2700000" algn="tl">
              <a:srgbClr val="C0C0C0"/>
            </a:outerShdw>
          </a:effectLst>
          <a:latin typeface="Arial" charset="0"/>
        </a:defRPr>
      </a:lvl3pPr>
      <a:lvl4pPr marL="1600200" indent="-228600" algn="l" rtl="0" eaLnBrk="0" fontAlgn="base" hangingPunct="0">
        <a:spcBef>
          <a:spcPct val="20000"/>
        </a:spcBef>
        <a:spcAft>
          <a:spcPct val="0"/>
        </a:spcAft>
        <a:buChar char="–"/>
        <a:defRPr sz="2000" b="1">
          <a:solidFill>
            <a:srgbClr val="0000CC"/>
          </a:solidFill>
          <a:effectLst>
            <a:outerShdw blurRad="38100" dist="38100" dir="2700000" algn="tl">
              <a:srgbClr val="C0C0C0"/>
            </a:outerShdw>
          </a:effectLst>
          <a:latin typeface="Arial" charset="0"/>
        </a:defRPr>
      </a:lvl4pPr>
      <a:lvl5pPr marL="2057400" indent="-228600" algn="l" rtl="0" eaLnBrk="0" fontAlgn="base" hangingPunct="0">
        <a:spcBef>
          <a:spcPct val="20000"/>
        </a:spcBef>
        <a:spcAft>
          <a:spcPct val="0"/>
        </a:spcAft>
        <a:buChar char="»"/>
        <a:defRPr sz="2000" b="1">
          <a:solidFill>
            <a:srgbClr val="0000CC"/>
          </a:solidFill>
          <a:effectLst>
            <a:outerShdw blurRad="38100" dist="38100" dir="2700000" algn="tl">
              <a:srgbClr val="C0C0C0"/>
            </a:outerShdw>
          </a:effectLst>
          <a:latin typeface="Arial" charset="0"/>
        </a:defRPr>
      </a:lvl5pPr>
      <a:lvl6pPr marL="2514600" indent="-228600" algn="l" rtl="0" eaLnBrk="1" fontAlgn="base" hangingPunct="1">
        <a:spcBef>
          <a:spcPct val="20000"/>
        </a:spcBef>
        <a:spcAft>
          <a:spcPct val="0"/>
        </a:spcAft>
        <a:buChar char="»"/>
        <a:defRPr sz="2000" b="1">
          <a:solidFill>
            <a:srgbClr val="0000CC"/>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har char="»"/>
        <a:defRPr sz="2000" b="1">
          <a:solidFill>
            <a:srgbClr val="0000CC"/>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har char="»"/>
        <a:defRPr sz="2000" b="1">
          <a:solidFill>
            <a:srgbClr val="0000CC"/>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har char="»"/>
        <a:defRPr sz="2000" b="1">
          <a:solidFill>
            <a:srgbClr val="0000CC"/>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Kanonismoi%20neoi%202012%20TEE.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Kanonismoi%20neoi%202012%20TE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mlsi.gov.cy/mlsi/dli/dli.nsf/dmlforms_gr/dmlforms_gr?OpenDocumen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928670"/>
            <a:ext cx="7772400" cy="2071703"/>
          </a:xfrm>
        </p:spPr>
        <p:txBody>
          <a:bodyPr>
            <a:noAutofit/>
          </a:bodyPr>
          <a:lstStyle/>
          <a:p>
            <a:pPr eaLnBrk="1" hangingPunct="1">
              <a:defRPr/>
            </a:pPr>
            <a:r>
              <a:rPr lang="el-GR" sz="3600" dirty="0" smtClean="0"/>
              <a:t/>
            </a:r>
            <a:br>
              <a:rPr lang="el-GR" sz="3600" dirty="0" smtClean="0"/>
            </a:br>
            <a:r>
              <a:rPr lang="el-GR" sz="3600" dirty="0" smtClean="0"/>
              <a:t/>
            </a:r>
            <a:br>
              <a:rPr lang="el-GR" sz="3600" dirty="0" smtClean="0"/>
            </a:br>
            <a:r>
              <a:rPr lang="el-GR" sz="3600" dirty="0" smtClean="0"/>
              <a:t>Η περί Προστασίας των Νέων </a:t>
            </a:r>
            <a:br>
              <a:rPr lang="el-GR" sz="3600" dirty="0" smtClean="0"/>
            </a:br>
            <a:r>
              <a:rPr lang="el-GR" sz="3600" dirty="0" smtClean="0"/>
              <a:t>κατά την Απασχόληση </a:t>
            </a:r>
            <a:br>
              <a:rPr lang="el-GR" sz="3600" dirty="0" smtClean="0"/>
            </a:br>
            <a:r>
              <a:rPr lang="el-GR" sz="3600" dirty="0" smtClean="0"/>
              <a:t>Νομοθεσία</a:t>
            </a:r>
            <a:r>
              <a:rPr lang="el-GR" sz="4400" dirty="0" smtClean="0"/>
              <a:t/>
            </a:r>
            <a:br>
              <a:rPr lang="el-GR" sz="4400" dirty="0" smtClean="0"/>
            </a:br>
            <a:r>
              <a:rPr lang="en-US" sz="4400" dirty="0" smtClean="0"/>
              <a:t/>
            </a:r>
            <a:br>
              <a:rPr lang="en-US" sz="4400" dirty="0" smtClean="0"/>
            </a:br>
            <a:endParaRPr lang="en-US" sz="4400" dirty="0"/>
          </a:p>
        </p:txBody>
      </p:sp>
      <p:sp>
        <p:nvSpPr>
          <p:cNvPr id="3" name="Subtitle 2"/>
          <p:cNvSpPr>
            <a:spLocks noGrp="1"/>
          </p:cNvSpPr>
          <p:nvPr>
            <p:ph type="subTitle" idx="1"/>
          </p:nvPr>
        </p:nvSpPr>
        <p:spPr>
          <a:xfrm>
            <a:off x="1357313" y="4429125"/>
            <a:ext cx="6400800" cy="1752600"/>
          </a:xfrm>
        </p:spPr>
        <p:txBody>
          <a:bodyPr/>
          <a:lstStyle/>
          <a:p>
            <a:pPr eaLnBrk="1" hangingPunct="1">
              <a:defRPr/>
            </a:pPr>
            <a:r>
              <a:rPr lang="el-GR" sz="2200" dirty="0" smtClean="0">
                <a:solidFill>
                  <a:schemeClr val="tx1"/>
                </a:solidFill>
              </a:rPr>
              <a:t>Γιάννος Κουδουνάρης</a:t>
            </a:r>
          </a:p>
          <a:p>
            <a:pPr eaLnBrk="1" hangingPunct="1">
              <a:defRPr/>
            </a:pPr>
            <a:r>
              <a:rPr lang="el-GR" sz="2200" dirty="0" smtClean="0">
                <a:solidFill>
                  <a:schemeClr val="tx1"/>
                </a:solidFill>
              </a:rPr>
              <a:t>Λειτουργός Επιθεώρησης Εργασίας</a:t>
            </a:r>
          </a:p>
          <a:p>
            <a:pPr eaLnBrk="1" hangingPunct="1">
              <a:defRPr/>
            </a:pPr>
            <a:r>
              <a:rPr lang="el-GR" sz="2200" dirty="0" smtClean="0">
                <a:solidFill>
                  <a:schemeClr val="tx1"/>
                </a:solidFill>
              </a:rPr>
              <a:t>Τμήμα Επιθεώρησης Εργασίας</a:t>
            </a:r>
          </a:p>
          <a:p>
            <a:pPr eaLnBrk="1" hangingPunct="1">
              <a:defRPr/>
            </a:pPr>
            <a:r>
              <a:rPr lang="el-GR" sz="2200" dirty="0" err="1" smtClean="0">
                <a:solidFill>
                  <a:schemeClr val="tx1"/>
                </a:solidFill>
              </a:rPr>
              <a:t>τηλ</a:t>
            </a:r>
            <a:r>
              <a:rPr lang="el-GR" sz="2200" dirty="0" smtClean="0">
                <a:solidFill>
                  <a:schemeClr val="tx1"/>
                </a:solidFill>
              </a:rPr>
              <a:t>. 22405668</a:t>
            </a:r>
            <a:endParaRPr lang="en-US" sz="2200" dirty="0">
              <a:solidFill>
                <a:schemeClr val="tx1"/>
              </a:solidFill>
            </a:endParaRPr>
          </a:p>
        </p:txBody>
      </p:sp>
      <p:sp>
        <p:nvSpPr>
          <p:cNvPr id="4" name="Date Placeholder 3"/>
          <p:cNvSpPr>
            <a:spLocks noGrp="1"/>
          </p:cNvSpPr>
          <p:nvPr>
            <p:ph type="dt" sz="quarter" idx="10"/>
          </p:nvPr>
        </p:nvSpPr>
        <p:spPr/>
        <p:txBody>
          <a:bodyPr/>
          <a:lstStyle/>
          <a:p>
            <a:pPr>
              <a:defRPr/>
            </a:pPr>
            <a:fld id="{FEC242F5-B6AB-4321-B9BA-E9CAC4D69665}" type="datetime1">
              <a:rPr lang="en-GB"/>
              <a:pPr>
                <a:defRPr/>
              </a:pPr>
              <a:t>02/08/2018</a:t>
            </a:fld>
            <a:endParaRPr lang="fr-BE" dirty="0"/>
          </a:p>
        </p:txBody>
      </p:sp>
      <p:sp>
        <p:nvSpPr>
          <p:cNvPr id="3077" name="Slide Number Placeholder 4"/>
          <p:cNvSpPr>
            <a:spLocks noGrp="1"/>
          </p:cNvSpPr>
          <p:nvPr>
            <p:ph type="sldNum" sz="quarter" idx="11"/>
          </p:nvPr>
        </p:nvSpPr>
        <p:spPr>
          <a:noFill/>
        </p:spPr>
        <p:txBody>
          <a:bodyPr/>
          <a:lstStyle/>
          <a:p>
            <a:pPr fontAlgn="base">
              <a:spcBef>
                <a:spcPct val="0"/>
              </a:spcBef>
              <a:spcAft>
                <a:spcPct val="0"/>
              </a:spcAft>
            </a:pPr>
            <a:fld id="{1CED7201-508C-42EC-B455-C9D58695DBEE}" type="slidenum">
              <a:rPr lang="fr-BE" smtClean="0">
                <a:latin typeface="Arial" pitchFamily="34" charset="0"/>
              </a:rPr>
              <a:pPr fontAlgn="base">
                <a:spcBef>
                  <a:spcPct val="0"/>
                </a:spcBef>
                <a:spcAft>
                  <a:spcPct val="0"/>
                </a:spcAft>
              </a:pPr>
              <a:t>1</a:t>
            </a:fld>
            <a:endParaRPr lang="fr-BE" dirty="0" smtClean="0">
              <a:latin typeface="Arial" pitchFamily="34" charset="0"/>
            </a:endParaRPr>
          </a:p>
        </p:txBody>
      </p:sp>
      <p:sp>
        <p:nvSpPr>
          <p:cNvPr id="6" name="Footer Placeholder 5"/>
          <p:cNvSpPr>
            <a:spLocks noGrp="1"/>
          </p:cNvSpPr>
          <p:nvPr>
            <p:ph type="ftr" sz="quarter" idx="12"/>
          </p:nvPr>
        </p:nvSpPr>
        <p:spPr/>
        <p:txBody>
          <a:bodyPr/>
          <a:lstStyle/>
          <a:p>
            <a:pPr>
              <a:defRPr/>
            </a:pPr>
            <a:r>
              <a:rPr lang="fr-BE" dirty="0" smtClean="0"/>
              <a:t>www.mlsi.gov.cy/dli </a:t>
            </a:r>
            <a:endParaRPr lang="fr-BE" dirty="0"/>
          </a:p>
        </p:txBody>
      </p:sp>
      <p:grpSp>
        <p:nvGrpSpPr>
          <p:cNvPr id="3079" name="Group 8"/>
          <p:cNvGrpSpPr>
            <a:grpSpLocks/>
          </p:cNvGrpSpPr>
          <p:nvPr/>
        </p:nvGrpSpPr>
        <p:grpSpPr bwMode="auto">
          <a:xfrm>
            <a:off x="304800" y="4071938"/>
            <a:ext cx="8534400" cy="76200"/>
            <a:chOff x="192" y="1344"/>
            <a:chExt cx="5376" cy="48"/>
          </a:xfrm>
        </p:grpSpPr>
        <p:sp>
          <p:nvSpPr>
            <p:cNvPr id="3080" name="Line 6"/>
            <p:cNvSpPr>
              <a:spLocks noChangeShapeType="1"/>
            </p:cNvSpPr>
            <p:nvPr/>
          </p:nvSpPr>
          <p:spPr bwMode="auto">
            <a:xfrm>
              <a:off x="192" y="1344"/>
              <a:ext cx="5376" cy="0"/>
            </a:xfrm>
            <a:prstGeom prst="line">
              <a:avLst/>
            </a:prstGeom>
            <a:noFill/>
            <a:ln w="76200" cmpd="tri">
              <a:solidFill>
                <a:srgbClr val="F40000"/>
              </a:solidFill>
              <a:round/>
              <a:headEnd/>
              <a:tailEnd/>
            </a:ln>
          </p:spPr>
          <p:txBody>
            <a:bodyPr wrap="none" anchor="ctr"/>
            <a:lstStyle/>
            <a:p>
              <a:endParaRPr lang="en-US" dirty="0"/>
            </a:p>
          </p:txBody>
        </p:sp>
        <p:sp>
          <p:nvSpPr>
            <p:cNvPr id="3081" name="Line 7"/>
            <p:cNvSpPr>
              <a:spLocks noChangeShapeType="1"/>
            </p:cNvSpPr>
            <p:nvPr/>
          </p:nvSpPr>
          <p:spPr bwMode="auto">
            <a:xfrm>
              <a:off x="192" y="1392"/>
              <a:ext cx="5376" cy="0"/>
            </a:xfrm>
            <a:prstGeom prst="line">
              <a:avLst/>
            </a:prstGeom>
            <a:noFill/>
            <a:ln w="76200" cmpd="tri">
              <a:solidFill>
                <a:srgbClr val="F40000"/>
              </a:solidFill>
              <a:round/>
              <a:headEnd/>
              <a:tailEnd/>
            </a:ln>
          </p:spPr>
          <p:txBody>
            <a:bodyPr wrap="none" anchor="ctr"/>
            <a:lstStyle/>
            <a:p>
              <a:endParaRPr lang="en-US" dirty="0"/>
            </a:p>
          </p:txBody>
        </p:sp>
      </p:gr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smtClean="0">
                <a:solidFill>
                  <a:srgbClr val="FF0000"/>
                </a:solidFill>
                <a:effectLst/>
                <a:latin typeface="Arial" pitchFamily="34" charset="0"/>
              </a:rPr>
              <a:t>Οι περί Επιτροπών Ασφάλειας στην Εργασία Κανονισμοί (1997)</a:t>
            </a:r>
          </a:p>
          <a:p>
            <a:pPr>
              <a:lnSpc>
                <a:spcPct val="90000"/>
              </a:lnSpc>
              <a:buFontTx/>
              <a:buNone/>
            </a:pPr>
            <a:r>
              <a:rPr lang="el-GR" sz="2400" dirty="0" smtClean="0">
                <a:solidFill>
                  <a:schemeClr val="hlink"/>
                </a:solidFill>
              </a:rPr>
              <a:t> </a:t>
            </a:r>
            <a:r>
              <a:rPr lang="el-GR" sz="2200" u="sng" dirty="0" smtClean="0">
                <a:solidFill>
                  <a:schemeClr val="hlink"/>
                </a:solidFill>
              </a:rPr>
              <a:t>Αντιπρόσωπος Ασφαλείας:</a:t>
            </a:r>
            <a:r>
              <a:rPr lang="el-GR" sz="2200" dirty="0" smtClean="0">
                <a:solidFill>
                  <a:schemeClr val="hlink"/>
                </a:solidFill>
              </a:rPr>
              <a:t> </a:t>
            </a:r>
            <a:endParaRPr lang="en-US" sz="2200" dirty="0" smtClean="0">
              <a:solidFill>
                <a:schemeClr val="hlink"/>
              </a:solidFill>
            </a:endParaRPr>
          </a:p>
          <a:p>
            <a:pPr>
              <a:lnSpc>
                <a:spcPct val="90000"/>
              </a:lnSpc>
              <a:buFontTx/>
              <a:buNone/>
            </a:pPr>
            <a:r>
              <a:rPr lang="en-US" sz="2200" dirty="0" smtClean="0">
                <a:solidFill>
                  <a:schemeClr val="hlink"/>
                </a:solidFill>
              </a:rPr>
              <a:t>	</a:t>
            </a:r>
            <a:r>
              <a:rPr lang="el-GR" sz="2200" dirty="0" smtClean="0"/>
              <a:t>εκλέγεται, επιλέγεται ή ορίζεται πλειοψηφικά από τους </a:t>
            </a:r>
            <a:r>
              <a:rPr lang="el-GR" sz="2200" dirty="0" err="1" smtClean="0"/>
              <a:t>εργοδοτούμενους</a:t>
            </a:r>
            <a:r>
              <a:rPr lang="el-GR" sz="2200" dirty="0" smtClean="0"/>
              <a:t> εκεί όπου απασχολούνται από τον ίδιο εργοδότη 2 ή περισσότερα άτομα</a:t>
            </a:r>
            <a:endParaRPr lang="en-US" sz="2200" dirty="0" smtClean="0"/>
          </a:p>
          <a:p>
            <a:pPr>
              <a:lnSpc>
                <a:spcPct val="90000"/>
              </a:lnSpc>
              <a:buFontTx/>
              <a:buNone/>
            </a:pPr>
            <a:endParaRPr lang="el-GR" sz="2200" dirty="0" smtClean="0"/>
          </a:p>
          <a:p>
            <a:pPr>
              <a:lnSpc>
                <a:spcPct val="90000"/>
              </a:lnSpc>
              <a:buFontTx/>
              <a:buNone/>
            </a:pPr>
            <a:endParaRPr lang="el-GR" sz="2200" dirty="0" smtClean="0"/>
          </a:p>
          <a:p>
            <a:pPr>
              <a:lnSpc>
                <a:spcPct val="90000"/>
              </a:lnSpc>
              <a:buFontTx/>
              <a:buNone/>
            </a:pPr>
            <a:r>
              <a:rPr lang="el-GR" sz="2200" dirty="0" smtClean="0">
                <a:solidFill>
                  <a:schemeClr val="hlink"/>
                </a:solidFill>
              </a:rPr>
              <a:t> 	</a:t>
            </a:r>
            <a:r>
              <a:rPr lang="el-GR" sz="2200" u="sng" dirty="0" smtClean="0">
                <a:solidFill>
                  <a:schemeClr val="hlink"/>
                </a:solidFill>
              </a:rPr>
              <a:t>Επιτροπές Ασφαλείας:</a:t>
            </a:r>
            <a:r>
              <a:rPr lang="el-GR" sz="2200" dirty="0" smtClean="0"/>
              <a:t> </a:t>
            </a:r>
          </a:p>
          <a:p>
            <a:pPr>
              <a:lnSpc>
                <a:spcPct val="90000"/>
              </a:lnSpc>
              <a:buFontTx/>
              <a:buNone/>
            </a:pPr>
            <a:r>
              <a:rPr lang="el-GR" sz="2200" dirty="0" smtClean="0"/>
              <a:t>    συστήνονται σε χώρους εργασίας με περισσότερους από 10 </a:t>
            </a:r>
            <a:r>
              <a:rPr lang="el-GR" sz="2200" dirty="0" err="1" smtClean="0"/>
              <a:t>εργοδοτούμενους</a:t>
            </a:r>
            <a:endParaRPr lang="en-US" sz="22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10</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a:buNone/>
            </a:pPr>
            <a:r>
              <a:rPr lang="el-GR" sz="2400" dirty="0" smtClean="0">
                <a:solidFill>
                  <a:srgbClr val="FF3300"/>
                </a:solidFill>
              </a:rPr>
              <a:t>    Πίνακας καθορισμού αριθμού Αντιπροσώπων Ασφαλείας</a:t>
            </a:r>
          </a:p>
          <a:p>
            <a:pPr lvl="2">
              <a:lnSpc>
                <a:spcPct val="80000"/>
              </a:lnSpc>
              <a:buNone/>
            </a:pPr>
            <a:endParaRPr lang="en-US" sz="20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11</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000100" y="2143116"/>
            <a:ext cx="7143800" cy="369332"/>
          </a:xfrm>
          <a:prstGeom prst="rect">
            <a:avLst/>
          </a:prstGeom>
          <a:noFill/>
        </p:spPr>
        <p:txBody>
          <a:bodyPr wrap="square" rtlCol="0">
            <a:spAutoFit/>
          </a:bodyPr>
          <a:lstStyle/>
          <a:p>
            <a:endParaRPr lang="en-GB" dirty="0"/>
          </a:p>
        </p:txBody>
      </p:sp>
      <p:graphicFrame>
        <p:nvGraphicFramePr>
          <p:cNvPr id="146435" name="Object 3"/>
          <p:cNvGraphicFramePr>
            <a:graphicFrameLocks noChangeAspect="1"/>
          </p:cNvGraphicFramePr>
          <p:nvPr/>
        </p:nvGraphicFramePr>
        <p:xfrm>
          <a:off x="465138" y="2497138"/>
          <a:ext cx="7851775" cy="3367087"/>
        </p:xfrm>
        <a:graphic>
          <a:graphicData uri="http://schemas.openxmlformats.org/presentationml/2006/ole">
            <mc:AlternateContent xmlns:mc="http://schemas.openxmlformats.org/markup-compatibility/2006">
              <mc:Choice xmlns:v="urn:schemas-microsoft-com:vml" Requires="v">
                <p:oleObj spid="_x0000_s146436" name="Document" r:id="rId4" imgW="8894984" imgH="3810137" progId="Word.Document.8">
                  <p:embed/>
                </p:oleObj>
              </mc:Choice>
              <mc:Fallback>
                <p:oleObj name="Document" r:id="rId4" imgW="8894984" imgH="3810137"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2497138"/>
                        <a:ext cx="7851775" cy="336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2"/>
          <p:cNvSpPr txBox="1">
            <a:spLocks noChangeArrowheads="1"/>
          </p:cNvSpPr>
          <p:nvPr/>
        </p:nvSpPr>
        <p:spPr bwMode="auto">
          <a:xfrm>
            <a:off x="611188" y="5229225"/>
            <a:ext cx="7772400" cy="863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j-ea"/>
                <a:cs typeface="+mj-cs"/>
              </a:rPr>
              <a:t>Η εκλογή Αντιπροσώπων Ασφάλειας διοργανώνεται από τον Εργοδότη</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400" dirty="0" smtClean="0">
                <a:solidFill>
                  <a:srgbClr val="FF3300"/>
                </a:solidFill>
              </a:rPr>
              <a:t>Σύσταση της Επιτροπής Ασφάλειας</a:t>
            </a:r>
          </a:p>
          <a:p>
            <a:pPr lvl="1">
              <a:lnSpc>
                <a:spcPct val="90000"/>
              </a:lnSpc>
              <a:buFont typeface="Wingdings" pitchFamily="2" charset="2"/>
              <a:buNone/>
            </a:pPr>
            <a:r>
              <a:rPr lang="el-GR" sz="2200" dirty="0" smtClean="0">
                <a:solidFill>
                  <a:schemeClr val="hlink"/>
                </a:solidFill>
              </a:rPr>
              <a:t>Στην Επιτροπή μετέχουν:</a:t>
            </a:r>
          </a:p>
          <a:p>
            <a:pPr lvl="1">
              <a:lnSpc>
                <a:spcPct val="90000"/>
              </a:lnSpc>
              <a:buFont typeface="Wingdings" pitchFamily="2" charset="2"/>
              <a:buNone/>
            </a:pPr>
            <a:endParaRPr lang="el-GR" sz="2200" dirty="0" smtClean="0"/>
          </a:p>
          <a:p>
            <a:pPr lvl="1">
              <a:lnSpc>
                <a:spcPct val="90000"/>
              </a:lnSpc>
              <a:buFont typeface="Wingdings" pitchFamily="2" charset="2"/>
              <a:buChar char="Ø"/>
            </a:pPr>
            <a:r>
              <a:rPr lang="el-GR" sz="2200" dirty="0" smtClean="0"/>
              <a:t>οι Αντιπρόσωποι ασφάλειας, που εκλέγονται στην εγκατάσταση</a:t>
            </a:r>
          </a:p>
          <a:p>
            <a:pPr lvl="1">
              <a:lnSpc>
                <a:spcPct val="90000"/>
              </a:lnSpc>
              <a:buFont typeface="Wingdings" pitchFamily="2" charset="2"/>
              <a:buChar char="Ø"/>
            </a:pPr>
            <a:endParaRPr lang="el-GR" sz="2200" dirty="0" smtClean="0"/>
          </a:p>
          <a:p>
            <a:pPr lvl="1">
              <a:lnSpc>
                <a:spcPct val="90000"/>
              </a:lnSpc>
              <a:buFont typeface="Wingdings" pitchFamily="2" charset="2"/>
              <a:buChar char="Ø"/>
            </a:pPr>
            <a:r>
              <a:rPr lang="el-GR" sz="2200" dirty="0" smtClean="0"/>
              <a:t>ο Εργοδότης ή </a:t>
            </a:r>
            <a:r>
              <a:rPr lang="el-GR" sz="2200" dirty="0" err="1" smtClean="0"/>
              <a:t>εκπρόσωπ</a:t>
            </a:r>
            <a:r>
              <a:rPr lang="en-US" sz="2200" dirty="0" smtClean="0"/>
              <a:t>ó</a:t>
            </a:r>
            <a:r>
              <a:rPr lang="el-GR" sz="2200" dirty="0" smtClean="0"/>
              <a:t>ς του,</a:t>
            </a:r>
          </a:p>
          <a:p>
            <a:pPr lvl="1">
              <a:lnSpc>
                <a:spcPct val="90000"/>
              </a:lnSpc>
              <a:buFont typeface="Wingdings" pitchFamily="2" charset="2"/>
              <a:buChar char="Ø"/>
            </a:pPr>
            <a:endParaRPr lang="el-GR" sz="2200" dirty="0" smtClean="0"/>
          </a:p>
          <a:p>
            <a:pPr lvl="1">
              <a:lnSpc>
                <a:spcPct val="90000"/>
              </a:lnSpc>
              <a:buFont typeface="Wingdings" pitchFamily="2" charset="2"/>
              <a:buChar char="Ø"/>
            </a:pPr>
            <a:r>
              <a:rPr lang="el-GR" sz="2200" dirty="0" smtClean="0"/>
              <a:t>ο Λειτουργός Ασφάλειας και </a:t>
            </a:r>
          </a:p>
          <a:p>
            <a:pPr lvl="1">
              <a:lnSpc>
                <a:spcPct val="90000"/>
              </a:lnSpc>
              <a:buFont typeface="Wingdings" pitchFamily="2" charset="2"/>
              <a:buChar char="Ø"/>
            </a:pPr>
            <a:endParaRPr lang="el-GR" sz="2200" dirty="0" smtClean="0"/>
          </a:p>
          <a:p>
            <a:pPr lvl="1">
              <a:lnSpc>
                <a:spcPct val="90000"/>
              </a:lnSpc>
              <a:buFont typeface="Wingdings" pitchFamily="2" charset="2"/>
              <a:buChar char="Ø"/>
            </a:pPr>
            <a:r>
              <a:rPr lang="el-GR" sz="2200" dirty="0" smtClean="0"/>
              <a:t>ο Ιατρός της εγκατάστασης, όπου υπάρχει</a:t>
            </a:r>
          </a:p>
          <a:p>
            <a:pPr marL="0" indent="0" eaLnBrk="1" hangingPunct="1">
              <a:buNone/>
            </a:pPr>
            <a:endParaRPr lang="en-US" sz="20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12</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smtClean="0">
                <a:solidFill>
                  <a:srgbClr val="FF3300"/>
                </a:solidFill>
              </a:rPr>
              <a:t>Θητεία της Επιτροπής Ασφάλειας</a:t>
            </a:r>
          </a:p>
          <a:p>
            <a:pPr marL="0" indent="0" eaLnBrk="1" hangingPunct="1">
              <a:buNone/>
            </a:pPr>
            <a:endParaRPr lang="en-US" sz="22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13</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3"/>
          <p:cNvSpPr txBox="1">
            <a:spLocks noChangeArrowheads="1"/>
          </p:cNvSpPr>
          <p:nvPr/>
        </p:nvSpPr>
        <p:spPr bwMode="auto">
          <a:xfrm>
            <a:off x="395288" y="1628775"/>
            <a:ext cx="8445500" cy="3816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90000"/>
              </a:lnSpc>
              <a:spcBef>
                <a:spcPct val="20000"/>
              </a:spcBef>
              <a:spcAft>
                <a:spcPct val="0"/>
              </a:spcAft>
              <a:buClrTx/>
              <a:buSzTx/>
              <a:buFontTx/>
              <a:buNone/>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Τριετής</a:t>
            </a:r>
          </a:p>
          <a:p>
            <a:pPr marL="342900" marR="0" lvl="0" indent="-342900" algn="ctr" defTabSz="914400" rtl="0" eaLnBrk="0" fontAlgn="base" latinLnBrk="0" hangingPunct="0">
              <a:lnSpc>
                <a:spcPct val="90000"/>
              </a:lnSpc>
              <a:spcBef>
                <a:spcPct val="20000"/>
              </a:spcBef>
              <a:spcAft>
                <a:spcPct val="0"/>
              </a:spcAft>
              <a:buClrTx/>
              <a:buSzTx/>
              <a:buFontTx/>
              <a:buNone/>
              <a:tabLst/>
              <a:defRPr/>
            </a:pPr>
            <a:r>
              <a:rPr kumimoji="0" lang="el-GR" sz="2200" b="1" i="0" u="none" strike="noStrike" kern="0" cap="none" spc="0" normalizeH="0" baseline="0" noProof="0" dirty="0" smtClean="0">
                <a:ln>
                  <a:noFill/>
                </a:ln>
                <a:solidFill>
                  <a:schemeClr val="hlink"/>
                </a:solidFill>
                <a:effectLst>
                  <a:outerShdw blurRad="38100" dist="38100" dir="2700000" algn="tl">
                    <a:srgbClr val="C0C0C0"/>
                  </a:outerShdw>
                </a:effectLst>
                <a:uLnTx/>
                <a:uFillTx/>
                <a:latin typeface="Arial" charset="0"/>
                <a:ea typeface="+mn-ea"/>
                <a:cs typeface="+mn-cs"/>
              </a:rPr>
              <a:t> </a:t>
            </a:r>
            <a:endParaRPr kumimoji="0" lang="en-GB" sz="2200" b="1" i="0" u="none" strike="noStrike" kern="0" cap="none" spc="0" normalizeH="0" baseline="0" noProof="0" dirty="0" smtClean="0">
              <a:ln>
                <a:noFill/>
              </a:ln>
              <a:solidFill>
                <a:schemeClr val="hlink"/>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χωρίς περιορισμό στον αριθμό θητειών που μπορεί κάποιος να υπηρετήσει</a:t>
            </a:r>
          </a:p>
          <a:p>
            <a:pPr marL="342900" marR="0" lvl="0" indent="-342900" algn="ctr" defTabSz="914400" rtl="0" eaLnBrk="0" fontAlgn="base" latinLnBrk="0" hangingPunct="0">
              <a:lnSpc>
                <a:spcPct val="90000"/>
              </a:lnSpc>
              <a:spcBef>
                <a:spcPct val="20000"/>
              </a:spcBef>
              <a:spcAft>
                <a:spcPct val="0"/>
              </a:spcAft>
              <a:buClrTx/>
              <a:buSzTx/>
              <a:buFontTx/>
              <a:buNone/>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ctr" defTabSz="914400" rtl="0" eaLnBrk="0" fontAlgn="base" latinLnBrk="0" hangingPunct="0">
              <a:lnSpc>
                <a:spcPct val="90000"/>
              </a:lnSpc>
              <a:spcBef>
                <a:spcPct val="20000"/>
              </a:spcBef>
              <a:spcAft>
                <a:spcPct val="0"/>
              </a:spcAft>
              <a:buClrTx/>
              <a:buSzTx/>
              <a:buFontTx/>
              <a:buNone/>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a:t>
            </a:r>
            <a:r>
              <a:rPr kumimoji="0" lang="el-GR" sz="22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charset="0"/>
                <a:ea typeface="+mn-ea"/>
                <a:cs typeface="+mn-cs"/>
              </a:rPr>
              <a:t>Ο ρόλος της Επιτροπής Ασφάλειας είναι συμβουλευτικός</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smtClean="0">
                <a:solidFill>
                  <a:srgbClr val="FF3300"/>
                </a:solidFill>
              </a:rPr>
              <a:t>Αρμοδιότητες Επιτροπής Ασφάλειας</a:t>
            </a:r>
            <a:endParaRPr lang="en-US" sz="22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14</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3"/>
          <p:cNvSpPr txBox="1">
            <a:spLocks noChangeArrowheads="1"/>
          </p:cNvSpPr>
          <p:nvPr/>
        </p:nvSpPr>
        <p:spPr bwMode="auto">
          <a:xfrm>
            <a:off x="428596" y="1500174"/>
            <a:ext cx="8496300" cy="4608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Συνεδριάζει:</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τακτικά κάθε τρεις μήνες ή</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έκτακτα αν </a:t>
            </a:r>
          </a:p>
          <a:p>
            <a:pPr marL="1143000" marR="0" lvl="2" indent="-228600" algn="l" defTabSz="914400" rtl="0" eaLnBrk="0" fontAlgn="base" latinLnBrk="0" hangingPunct="0">
              <a:lnSpc>
                <a:spcPct val="100000"/>
              </a:lnSpc>
              <a:spcBef>
                <a:spcPct val="20000"/>
              </a:spcBef>
              <a:spcAft>
                <a:spcPct val="0"/>
              </a:spcAft>
              <a:buClr>
                <a:srgbClr val="000099"/>
              </a:buClr>
              <a:buSzTx/>
              <a:buFontTx/>
              <a:buChar char="•"/>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rPr>
              <a:t>ζητηθεί γραπτώς από όλους τους Αντιπροσώπους Ασφάλειας</a:t>
            </a:r>
            <a:r>
              <a:rPr kumimoji="0" lang="en-GB"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rPr>
              <a:t>,</a:t>
            </a: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rPr>
              <a:t> ή </a:t>
            </a:r>
            <a:endParaRPr kumimoji="0" lang="en-GB"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ndParaRPr>
          </a:p>
          <a:p>
            <a:pPr marL="1143000" marR="0" lvl="2" indent="-228600" algn="l" defTabSz="914400" rtl="0" eaLnBrk="0" fontAlgn="base" latinLnBrk="0" hangingPunct="0">
              <a:lnSpc>
                <a:spcPct val="100000"/>
              </a:lnSpc>
              <a:spcBef>
                <a:spcPct val="20000"/>
              </a:spcBef>
              <a:spcAft>
                <a:spcPct val="0"/>
              </a:spcAft>
              <a:buClr>
                <a:srgbClr val="000099"/>
              </a:buClr>
              <a:buSzTx/>
              <a:buFontTx/>
              <a:buChar char="•"/>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rPr>
              <a:t>τον Εργοδότη, ή</a:t>
            </a:r>
            <a:endParaRPr kumimoji="0" lang="en-GB"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ndParaRPr>
          </a:p>
          <a:p>
            <a:pPr marL="1143000" marR="0" lvl="2" indent="-228600" algn="l" defTabSz="914400" rtl="0" eaLnBrk="0" fontAlgn="base" latinLnBrk="0" hangingPunct="0">
              <a:lnSpc>
                <a:spcPct val="100000"/>
              </a:lnSpc>
              <a:spcBef>
                <a:spcPct val="20000"/>
              </a:spcBef>
              <a:spcAft>
                <a:spcPct val="0"/>
              </a:spcAft>
              <a:buClr>
                <a:srgbClr val="000099"/>
              </a:buClr>
              <a:buSzTx/>
              <a:buFontTx/>
              <a:buChar char="•"/>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rPr>
              <a:t>ύστερα από εργατικό ατύχημα ή σοβαρό περιστατικό, και εξετάζει τα γεγονότα και αίτια σε σχέση με αυτό.</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a:buNone/>
            </a:pPr>
            <a:r>
              <a:rPr lang="el-GR" sz="2200" dirty="0" smtClean="0">
                <a:solidFill>
                  <a:srgbClr val="FF3300"/>
                </a:solidFill>
              </a:rPr>
              <a:t>Αρμοδιότητες Επιτροπής Ασφάλειας (συν.)</a:t>
            </a:r>
          </a:p>
          <a:p>
            <a:pPr lvl="2">
              <a:lnSpc>
                <a:spcPct val="80000"/>
              </a:lnSpc>
              <a:buNone/>
            </a:pPr>
            <a:endParaRPr lang="en-US" sz="20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15</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bwMode="auto">
          <a:xfrm>
            <a:off x="395288" y="1484313"/>
            <a:ext cx="8137525" cy="4392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Ø"/>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Υποβάλλει εισηγήσεις στον Εργοδότη για μέτρα που πρέπει να λαμβάνονται για βελτίωση των συνθηκών εργασίας και πρόληψη των εργατικών ατυχημάτων και ασθενειών</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Ø"/>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Ø"/>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Επιλαμβάνεται παραπόνων σε θέματα ασφάλειας, υγείας και ευημερίας των </a:t>
            </a:r>
            <a:r>
              <a:rPr kumimoji="0" lang="el-GR" sz="2200" b="1" i="0" u="none" strike="noStrike" kern="0" cap="none" spc="0" normalizeH="0" baseline="0" noProof="0" dirty="0" err="1" smtClean="0">
                <a:ln>
                  <a:noFill/>
                </a:ln>
                <a:solidFill>
                  <a:schemeClr val="accent2"/>
                </a:solidFill>
                <a:effectLst>
                  <a:outerShdw blurRad="38100" dist="38100" dir="2700000" algn="tl">
                    <a:srgbClr val="C0C0C0"/>
                  </a:outerShdw>
                </a:effectLst>
                <a:uLnTx/>
                <a:uFillTx/>
                <a:latin typeface="Arial" charset="0"/>
                <a:ea typeface="+mn-ea"/>
                <a:cs typeface="+mn-cs"/>
              </a:rPr>
              <a:t>εργοδοτουμένων</a:t>
            </a: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στην εγκατάσταση</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Ø"/>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Εξετάζει τις εκθέσεις του Λειτουργού Ασφάλειας, όπου υπάρχει </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endPar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a:buNone/>
            </a:pPr>
            <a:r>
              <a:rPr lang="el-GR" sz="2200" dirty="0" smtClean="0">
                <a:solidFill>
                  <a:srgbClr val="FF3300"/>
                </a:solidFill>
              </a:rPr>
              <a:t>Αρμοδιότητες Επιτροπής Ασφάλειας (συν.)</a:t>
            </a:r>
          </a:p>
          <a:p>
            <a:pPr lvl="2">
              <a:lnSpc>
                <a:spcPct val="80000"/>
              </a:lnSpc>
              <a:buNone/>
            </a:pPr>
            <a:endParaRPr lang="en-US" sz="20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16</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bwMode="auto">
          <a:xfrm>
            <a:off x="428596" y="1643050"/>
            <a:ext cx="8424863" cy="4608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Ø"/>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Προάγει την συνεργασία στην εγκατάσταση</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Ø"/>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Ø"/>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Συμμετέχει στην ετοιμασία Κανόνων Ασφαλείας στην εγκατάσταση</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Ø"/>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Φροντίζει ώστε τα μέλη της όσο και οι εργαζόμενοι τυγχάνουν κατάλληλης πληροφόρησης εκπαίδευσης και καθοδήγησης</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Ø"/>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Συνεργάζεται με τον Επιθεωρητή για θέματα επαγγελματικής ασφάλειας και υγείας στην εγκατάσταση</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smtClean="0">
                <a:solidFill>
                  <a:srgbClr val="FF3300"/>
                </a:solidFill>
              </a:rPr>
              <a:t>Αρμοδιότητες / Καθήκοντα Αντιπροσώπων Ασφάλειας</a:t>
            </a:r>
            <a:endParaRPr lang="en-US" sz="22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17</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3"/>
          <p:cNvSpPr txBox="1">
            <a:spLocks noChangeArrowheads="1"/>
          </p:cNvSpPr>
          <p:nvPr/>
        </p:nvSpPr>
        <p:spPr bwMode="auto">
          <a:xfrm>
            <a:off x="468313" y="1844675"/>
            <a:ext cx="8229600" cy="4032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Συμμετέχουν τακτικά και ενεργά στις συνεδρίες της Επιτροπής Ασφάλειας</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Συνοδεύουν τον Επιθεωρητή κατά τη διεξαγωγή επιθεώρησης </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Μεταφέρουν για συζήτηση στην Επιτροπή Ασφάλειας κάθε πρόβλημα που εμπίπτει στην αντίληψή τους </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smtClean="0">
                <a:solidFill>
                  <a:srgbClr val="FF3300"/>
                </a:solidFill>
              </a:rPr>
              <a:t>Αρμοδιότητες/Καθήκοντα Αντιπροσώπων Ασφάλειας (συν.)</a:t>
            </a:r>
          </a:p>
          <a:p>
            <a:pPr marL="0" indent="0" eaLnBrk="1" hangingPunct="1">
              <a:buNone/>
            </a:pPr>
            <a:endParaRPr lang="en-US" sz="2200" dirty="0" smtClean="0"/>
          </a:p>
          <a:p>
            <a:pPr lvl="2">
              <a:lnSpc>
                <a:spcPct val="80000"/>
              </a:lnSpc>
              <a:buNone/>
            </a:pPr>
            <a:endParaRPr lang="en-US" sz="20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18</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3"/>
          <p:cNvSpPr txBox="1">
            <a:spLocks noChangeArrowheads="1"/>
          </p:cNvSpPr>
          <p:nvPr/>
        </p:nvSpPr>
        <p:spPr bwMode="auto">
          <a:xfrm>
            <a:off x="250825" y="1844675"/>
            <a:ext cx="8713788" cy="4032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Εισηγούνται στον Εργοδότη ή στον αντιπρόσωπο του τη λήψη μέτρων για αποφυγή εργατικών ατυχημάτων και επαγγελματικών ασθενειών</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Συμβουλεύουν άλλους </a:t>
            </a:r>
            <a:r>
              <a:rPr kumimoji="0" lang="el-GR" sz="2200" b="1" i="0" u="none" strike="noStrike" kern="0" cap="none" spc="0" normalizeH="0" baseline="0" noProof="0" dirty="0" err="1" smtClean="0">
                <a:ln>
                  <a:noFill/>
                </a:ln>
                <a:solidFill>
                  <a:schemeClr val="accent2"/>
                </a:solidFill>
                <a:effectLst>
                  <a:outerShdw blurRad="38100" dist="38100" dir="2700000" algn="tl">
                    <a:srgbClr val="C0C0C0"/>
                  </a:outerShdw>
                </a:effectLst>
                <a:uLnTx/>
                <a:uFillTx/>
                <a:latin typeface="Arial" charset="0"/>
                <a:ea typeface="+mn-ea"/>
                <a:cs typeface="+mn-cs"/>
              </a:rPr>
              <a:t>εργοδοτούμενους</a:t>
            </a: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σε θέματα που αφορούν την επαγγελματική ασφάλεια και υγεία τους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Προάγουν και εξασφαλίζουν τη συνεργασία όλων στην καθορισμένη εγκατάσταση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smtClean="0">
                <a:solidFill>
                  <a:srgbClr val="FF3300"/>
                </a:solidFill>
              </a:rPr>
              <a:t>Αρμοδιότητες/Καθήκοντα Αντιπροσώπων Ασφάλειας (συν.)</a:t>
            </a:r>
          </a:p>
          <a:p>
            <a:pPr marL="0" indent="0" eaLnBrk="1" hangingPunct="1">
              <a:buNone/>
            </a:pPr>
            <a:endParaRPr lang="en-US" sz="2200" dirty="0" smtClean="0"/>
          </a:p>
          <a:p>
            <a:pPr marL="0" indent="0" eaLnBrk="1" hangingPunct="1">
              <a:buNone/>
            </a:pPr>
            <a:endParaRPr lang="el-GR" sz="2200" dirty="0" smtClean="0">
              <a:solidFill>
                <a:srgbClr val="0000CC"/>
              </a:solidFill>
              <a:effectLst/>
              <a:latin typeface="Arial" pitchFamily="34" charset="0"/>
            </a:endParaRPr>
          </a:p>
          <a:p>
            <a:pPr marL="0" indent="0" eaLnBrk="1" hangingPunct="1">
              <a:buNone/>
            </a:pPr>
            <a:endParaRPr lang="el-GR" sz="2000" dirty="0" smtClean="0">
              <a:solidFill>
                <a:srgbClr val="0000CC"/>
              </a:solidFill>
            </a:endParaRPr>
          </a:p>
          <a:p>
            <a:pPr lvl="2">
              <a:lnSpc>
                <a:spcPct val="80000"/>
              </a:lnSpc>
              <a:buNone/>
            </a:pPr>
            <a:endParaRPr lang="en-US" sz="20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19</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3"/>
          <p:cNvSpPr txBox="1">
            <a:spLocks noChangeArrowheads="1"/>
          </p:cNvSpPr>
          <p:nvPr/>
        </p:nvSpPr>
        <p:spPr bwMode="auto">
          <a:xfrm>
            <a:off x="395288" y="1628775"/>
            <a:ext cx="8061325" cy="4691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Μέσα σε εύλογο χρονικό διάστημα, ύστερα από ενημέρωση του εργοδότη, πληροφορούν τον Επιθεωρητή για τυχόν προβλήματα που σχετίζονται με τα θέματα επαγγελματικής ασφάλειας και υγείας</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Φροντίζουν και ενδιαφέρονται για τη δική τους ενημέρωση, πληροφόρηση και εκπαίδευση, καθώς και των συναδέλφων τους</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9138"/>
          </a:xfrm>
        </p:spPr>
        <p:txBody>
          <a:bodyPr/>
          <a:lstStyle/>
          <a:p>
            <a:pPr eaLnBrk="1" hangingPunct="1">
              <a:defRPr/>
            </a:pPr>
            <a:r>
              <a:rPr lang="el-GR" sz="2400" dirty="0" smtClean="0"/>
              <a:t>Προστασία των Νέων κατά την Απασχόληση</a:t>
            </a:r>
            <a:endParaRPr lang="en-US" sz="2400" dirty="0"/>
          </a:p>
        </p:txBody>
      </p:sp>
      <p:sp>
        <p:nvSpPr>
          <p:cNvPr id="8195" name="Content Placeholder 2"/>
          <p:cNvSpPr>
            <a:spLocks noGrp="1"/>
          </p:cNvSpPr>
          <p:nvPr>
            <p:ph idx="1"/>
          </p:nvPr>
        </p:nvSpPr>
        <p:spPr/>
        <p:txBody>
          <a:bodyPr/>
          <a:lstStyle/>
          <a:p>
            <a:pPr eaLnBrk="1" hangingPunct="1"/>
            <a:r>
              <a:rPr lang="el-GR" dirty="0" smtClean="0">
                <a:effectLst/>
                <a:latin typeface="Arial" pitchFamily="34" charset="0"/>
              </a:rPr>
              <a:t>Ευρωπαϊκό Κεκτημένο</a:t>
            </a:r>
          </a:p>
          <a:p>
            <a:pPr eaLnBrk="1" hangingPunct="1">
              <a:buFontTx/>
              <a:buNone/>
            </a:pPr>
            <a:r>
              <a:rPr lang="en-GB" dirty="0" smtClean="0">
                <a:effectLst/>
                <a:latin typeface="Arial" pitchFamily="34" charset="0"/>
              </a:rPr>
              <a:t>   </a:t>
            </a:r>
            <a:r>
              <a:rPr lang="el-GR" dirty="0" smtClean="0">
                <a:effectLst/>
                <a:latin typeface="Arial" pitchFamily="34" charset="0"/>
              </a:rPr>
              <a:t>«Οδηγία </a:t>
            </a:r>
            <a:r>
              <a:rPr lang="el-GR" dirty="0" smtClean="0">
                <a:solidFill>
                  <a:srgbClr val="FF0000"/>
                </a:solidFill>
                <a:effectLst/>
                <a:latin typeface="Arial" pitchFamily="34" charset="0"/>
              </a:rPr>
              <a:t>94/33/ΕΚ</a:t>
            </a:r>
            <a:r>
              <a:rPr lang="el-GR" dirty="0" smtClean="0">
                <a:effectLst/>
                <a:latin typeface="Arial" pitchFamily="34" charset="0"/>
              </a:rPr>
              <a:t> του Συμβουλίου της 22ας Ιουνίου 1994 για την προστασία των νέων κατά την εργασία» </a:t>
            </a:r>
          </a:p>
          <a:p>
            <a:pPr eaLnBrk="1" hangingPunct="1">
              <a:buFontTx/>
              <a:buNone/>
            </a:pPr>
            <a:endParaRPr lang="en-GB" dirty="0" smtClean="0">
              <a:effectLst/>
              <a:latin typeface="Arial" pitchFamily="34" charset="0"/>
            </a:endParaRPr>
          </a:p>
          <a:p>
            <a:pPr eaLnBrk="1" hangingPunct="1">
              <a:buFontTx/>
              <a:buNone/>
            </a:pPr>
            <a:r>
              <a:rPr lang="en-GB" dirty="0" smtClean="0">
                <a:effectLst/>
                <a:latin typeface="Arial" pitchFamily="34" charset="0"/>
              </a:rPr>
              <a:t>   T</a:t>
            </a:r>
            <a:r>
              <a:rPr lang="el-GR" dirty="0" err="1" smtClean="0">
                <a:effectLst/>
                <a:latin typeface="Arial" pitchFamily="34" charset="0"/>
              </a:rPr>
              <a:t>ροποποιήθηκε</a:t>
            </a:r>
            <a:r>
              <a:rPr lang="el-GR" dirty="0" smtClean="0">
                <a:effectLst/>
                <a:latin typeface="Arial" pitchFamily="34" charset="0"/>
              </a:rPr>
              <a:t> τελευταία από την Οδηγία </a:t>
            </a:r>
            <a:r>
              <a:rPr lang="el-GR" dirty="0" smtClean="0">
                <a:solidFill>
                  <a:srgbClr val="FF0000"/>
                </a:solidFill>
                <a:effectLst/>
                <a:latin typeface="Arial" pitchFamily="34" charset="0"/>
              </a:rPr>
              <a:t>2007/30/ΕΚ </a:t>
            </a:r>
            <a:r>
              <a:rPr lang="el-GR" dirty="0" smtClean="0">
                <a:effectLst/>
                <a:latin typeface="Arial" pitchFamily="34" charset="0"/>
              </a:rPr>
              <a:t>του Ευρωπαϊκού Κοινοβουλίου και του Συμβουλίου της 20ης Ιουνίου 2007</a:t>
            </a:r>
            <a:endParaRPr lang="en-US" dirty="0" smtClean="0">
              <a:effectLst/>
              <a:latin typeface="Arial" pitchFamily="34" charset="0"/>
            </a:endParaRPr>
          </a:p>
        </p:txBody>
      </p:sp>
      <p:sp>
        <p:nvSpPr>
          <p:cNvPr id="4" name="Date Placeholder 3"/>
          <p:cNvSpPr>
            <a:spLocks noGrp="1"/>
          </p:cNvSpPr>
          <p:nvPr>
            <p:ph type="dt" sz="quarter" idx="10"/>
          </p:nvPr>
        </p:nvSpPr>
        <p:spPr/>
        <p:txBody>
          <a:bodyPr/>
          <a:lstStyle/>
          <a:p>
            <a:pPr>
              <a:defRPr/>
            </a:pPr>
            <a:fld id="{DAD7EA47-2B11-46D2-B910-0D96854AFCBE}" type="datetime1">
              <a:rPr lang="en-GB"/>
              <a:pPr>
                <a:defRPr/>
              </a:pPr>
              <a:t>02/08/2018</a:t>
            </a:fld>
            <a:endParaRPr lang="fr-BE"/>
          </a:p>
        </p:txBody>
      </p:sp>
      <p:sp>
        <p:nvSpPr>
          <p:cNvPr id="8197" name="Slide Number Placeholder 4"/>
          <p:cNvSpPr>
            <a:spLocks noGrp="1"/>
          </p:cNvSpPr>
          <p:nvPr>
            <p:ph type="sldNum" sz="quarter" idx="12"/>
          </p:nvPr>
        </p:nvSpPr>
        <p:spPr>
          <a:noFill/>
        </p:spPr>
        <p:txBody>
          <a:bodyPr/>
          <a:lstStyle/>
          <a:p>
            <a:pPr fontAlgn="base">
              <a:spcBef>
                <a:spcPct val="0"/>
              </a:spcBef>
              <a:spcAft>
                <a:spcPct val="0"/>
              </a:spcAft>
            </a:pPr>
            <a:fld id="{56F72BB7-F8A9-484B-9E07-05CE8260E61C}" type="slidenum">
              <a:rPr lang="fr-BE" smtClean="0">
                <a:latin typeface="Arial" pitchFamily="34" charset="0"/>
              </a:rPr>
              <a:pPr fontAlgn="base">
                <a:spcBef>
                  <a:spcPct val="0"/>
                </a:spcBef>
                <a:spcAft>
                  <a:spcPct val="0"/>
                </a:spcAft>
              </a:pPr>
              <a:t>2</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smtClean="0">
                <a:solidFill>
                  <a:srgbClr val="FF3300"/>
                </a:solidFill>
              </a:rPr>
              <a:t>Αρμοδιότητες/Καθήκοντα Αντιπροσώπων Ασφάλειας (συν.)</a:t>
            </a:r>
          </a:p>
          <a:p>
            <a:pPr lvl="2">
              <a:lnSpc>
                <a:spcPct val="80000"/>
              </a:lnSpc>
              <a:buNone/>
            </a:pPr>
            <a:endParaRPr lang="en-US" sz="2200" dirty="0" smtClean="0"/>
          </a:p>
          <a:p>
            <a:r>
              <a:rPr lang="el-GR" sz="2200" dirty="0" smtClean="0"/>
              <a:t>Διεξάγουν περιοδικές επιθεωρήσεις τουλάχιστον κάθε τρεις μήνες στην καθορισμένη εγκατάσταση ή μέρος αυτής για σκοπούς βελτίωσης των συνθηκών του περιβάλλοντος εργασίας</a:t>
            </a:r>
          </a:p>
          <a:p>
            <a:endParaRPr lang="el-GR" sz="2200" dirty="0" smtClean="0"/>
          </a:p>
          <a:p>
            <a:r>
              <a:rPr lang="el-GR" sz="2200" dirty="0" smtClean="0"/>
              <a:t>Γενικά εκπροσωπούν τους </a:t>
            </a:r>
            <a:r>
              <a:rPr lang="el-GR" sz="2200" dirty="0" err="1" smtClean="0"/>
              <a:t>εργοδοτούμενους</a:t>
            </a:r>
            <a:r>
              <a:rPr lang="el-GR" sz="2200" dirty="0" smtClean="0"/>
              <a:t> της καθορισμένης εγκατάστασης για όλα τα θέματα που αφορούν την επαγγελματική ασφάλεια και υγεία</a:t>
            </a:r>
            <a:endParaRPr lang="en-US" sz="22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20</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smtClean="0">
                <a:solidFill>
                  <a:srgbClr val="FF3300"/>
                </a:solidFill>
              </a:rPr>
              <a:t>Λειτουργός Ασφάλειας</a:t>
            </a:r>
            <a:r>
              <a:rPr lang="el-GR" sz="2400" dirty="0" smtClean="0">
                <a:solidFill>
                  <a:srgbClr val="FF3300"/>
                </a:solidFill>
              </a:rPr>
              <a:t/>
            </a:r>
            <a:br>
              <a:rPr lang="el-GR" sz="2400" dirty="0" smtClean="0">
                <a:solidFill>
                  <a:srgbClr val="FF3300"/>
                </a:solidFill>
              </a:rPr>
            </a:br>
            <a:endParaRPr lang="en-US" sz="2000" dirty="0" smtClean="0"/>
          </a:p>
          <a:p>
            <a:pPr eaLnBrk="1" hangingPunct="1">
              <a:buNone/>
            </a:pPr>
            <a:endParaRPr lang="en-US" sz="2200" dirty="0" err="1" smtClean="0"/>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21</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3"/>
          <p:cNvSpPr txBox="1">
            <a:spLocks noChangeArrowheads="1"/>
          </p:cNvSpPr>
          <p:nvPr/>
        </p:nvSpPr>
        <p:spPr bwMode="auto">
          <a:xfrm>
            <a:off x="500034" y="1428736"/>
            <a:ext cx="8229600" cy="3527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55600" marR="0" lvl="0" indent="-355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Διορίζεται από τον εργοδότη και τυγχάνει της έγκρισης του </a:t>
            </a:r>
            <a:r>
              <a:rPr kumimoji="0" lang="el-GR" sz="2200" b="1" i="0" u="none" strike="noStrike" kern="0" cap="none" spc="0" normalizeH="0" baseline="0" noProof="0" dirty="0" err="1" smtClean="0">
                <a:ln>
                  <a:noFill/>
                </a:ln>
                <a:solidFill>
                  <a:schemeClr val="accent2"/>
                </a:solidFill>
                <a:effectLst>
                  <a:outerShdw blurRad="38100" dist="38100" dir="2700000" algn="tl">
                    <a:srgbClr val="C0C0C0"/>
                  </a:outerShdw>
                </a:effectLst>
                <a:uLnTx/>
                <a:uFillTx/>
                <a:latin typeface="Arial" charset="0"/>
                <a:ea typeface="+mn-ea"/>
                <a:cs typeface="+mn-cs"/>
              </a:rPr>
              <a:t>Αρχιεπιθεωρητή</a:t>
            </a: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σε εγκαταστάσεις όπου </a:t>
            </a:r>
            <a:r>
              <a:rPr kumimoji="0" lang="el-GR" sz="2200" b="1" i="0" u="none" strike="noStrike" kern="0" cap="none" spc="0" normalizeH="0" baseline="0" noProof="0" dirty="0" err="1" smtClean="0">
                <a:ln>
                  <a:noFill/>
                </a:ln>
                <a:solidFill>
                  <a:schemeClr val="accent2"/>
                </a:solidFill>
                <a:effectLst>
                  <a:outerShdw blurRad="38100" dist="38100" dir="2700000" algn="tl">
                    <a:srgbClr val="C0C0C0"/>
                  </a:outerShdw>
                </a:effectLst>
                <a:uLnTx/>
                <a:uFillTx/>
                <a:latin typeface="Arial" charset="0"/>
                <a:ea typeface="+mn-ea"/>
                <a:cs typeface="+mn-cs"/>
              </a:rPr>
              <a:t>εργοδοτούνται</a:t>
            </a: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περισσότερα από 200 άτομα.</a:t>
            </a:r>
          </a:p>
          <a:p>
            <a:pPr>
              <a:buFont typeface="Arial" pitchFamily="34" charset="0"/>
              <a:buChar char="•"/>
            </a:pPr>
            <a:endParaRPr lang="en-US" sz="2200" b="1" kern="0" dirty="0" smtClean="0">
              <a:solidFill>
                <a:schemeClr val="accent2"/>
              </a:solidFill>
              <a:effectLst>
                <a:outerShdw blurRad="38100" dist="38100" dir="2700000" algn="tl">
                  <a:srgbClr val="C0C0C0"/>
                </a:outerShdw>
              </a:effectLst>
              <a:latin typeface="Arial" charset="0"/>
            </a:endParaRPr>
          </a:p>
          <a:p>
            <a:pPr>
              <a:buFont typeface="Arial" pitchFamily="34" charset="0"/>
              <a:buChar char="•"/>
            </a:pPr>
            <a:r>
              <a:rPr lang="el-GR" sz="2200" b="1" kern="0" dirty="0" smtClean="0">
                <a:solidFill>
                  <a:schemeClr val="accent2"/>
                </a:solidFill>
                <a:effectLst>
                  <a:outerShdw blurRad="38100" dist="38100" dir="2700000" algn="tl">
                    <a:srgbClr val="C0C0C0"/>
                  </a:outerShdw>
                </a:effectLst>
                <a:latin typeface="Arial" charset="0"/>
              </a:rPr>
              <a:t>   Συμμετέχει στις εργασίες της Επιτροπής Ασφάλειας</a:t>
            </a:r>
          </a:p>
          <a:p>
            <a:pPr>
              <a:buFont typeface="Arial" pitchFamily="34" charset="0"/>
              <a:buChar char="•"/>
            </a:pPr>
            <a:endParaRPr lang="el-GR" sz="2200" b="1" kern="0" dirty="0" smtClean="0">
              <a:solidFill>
                <a:schemeClr val="accent2"/>
              </a:solidFill>
              <a:effectLst>
                <a:outerShdw blurRad="38100" dist="38100" dir="2700000" algn="tl">
                  <a:srgbClr val="C0C0C0"/>
                </a:outerShdw>
              </a:effectLst>
              <a:latin typeface="Arial" charset="0"/>
            </a:endParaRPr>
          </a:p>
          <a:p>
            <a:pPr marL="355600" indent="-355600">
              <a:buFont typeface="Arial" pitchFamily="34" charset="0"/>
              <a:buChar char="•"/>
            </a:pPr>
            <a:r>
              <a:rPr lang="el-GR" sz="2200" b="1" kern="0" dirty="0" smtClean="0">
                <a:solidFill>
                  <a:schemeClr val="accent2"/>
                </a:solidFill>
                <a:effectLst>
                  <a:outerShdw blurRad="38100" dist="38100" dir="2700000" algn="tl">
                    <a:srgbClr val="C0C0C0"/>
                  </a:outerShdw>
                </a:effectLst>
                <a:latin typeface="Arial" charset="0"/>
              </a:rPr>
              <a:t>Διεξάγει τακτικές επιθεωρήσεις στην καθορισμένη εγκατάσταση για επισήμανση επαγγελματικών κινδύνων που δυνατό να προέρχονται από μηχανήματα, διεργασίες και επικίνδυνους παράγοντες στο περιβάλλον εργασίας, καθώς και από μεθόδους και τρόπους εργασίας</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smtClean="0">
                <a:solidFill>
                  <a:srgbClr val="FF3300"/>
                </a:solidFill>
              </a:rPr>
              <a:t>Λειτουργός Ασφάλειας</a:t>
            </a:r>
            <a:r>
              <a:rPr lang="el-GR" sz="2400" dirty="0" smtClean="0">
                <a:solidFill>
                  <a:srgbClr val="FF3300"/>
                </a:solidFill>
              </a:rPr>
              <a:t/>
            </a:r>
            <a:br>
              <a:rPr lang="el-GR" sz="2400" dirty="0" smtClean="0">
                <a:solidFill>
                  <a:srgbClr val="FF3300"/>
                </a:solidFill>
              </a:rPr>
            </a:br>
            <a:endParaRPr lang="en-US" sz="2000" dirty="0" smtClean="0"/>
          </a:p>
          <a:p>
            <a:pPr eaLnBrk="1" hangingPunct="1">
              <a:buNone/>
            </a:pPr>
            <a:endParaRPr lang="en-US" sz="2200" dirty="0" err="1" smtClean="0"/>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22</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3"/>
          <p:cNvSpPr txBox="1">
            <a:spLocks noChangeArrowheads="1"/>
          </p:cNvSpPr>
          <p:nvPr/>
        </p:nvSpPr>
        <p:spPr bwMode="auto">
          <a:xfrm>
            <a:off x="500034" y="1428736"/>
            <a:ext cx="8229600" cy="42862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buFont typeface="Arial" pitchFamily="34" charset="0"/>
              <a:buChar char="•"/>
            </a:pPr>
            <a:r>
              <a:rPr lang="el-GR" sz="2200" b="1" kern="0" dirty="0" smtClean="0">
                <a:solidFill>
                  <a:schemeClr val="accent2"/>
                </a:solidFill>
                <a:effectLst>
                  <a:outerShdw blurRad="38100" dist="38100" dir="2700000" algn="tl">
                    <a:srgbClr val="C0C0C0"/>
                  </a:outerShdw>
                </a:effectLst>
                <a:latin typeface="Arial" charset="0"/>
              </a:rPr>
              <a:t>  </a:t>
            </a:r>
            <a:r>
              <a:rPr lang="el-GR" sz="2000" b="1" kern="0" dirty="0" smtClean="0">
                <a:solidFill>
                  <a:schemeClr val="accent2"/>
                </a:solidFill>
                <a:effectLst>
                  <a:outerShdw blurRad="38100" dist="38100" dir="2700000" algn="tl">
                    <a:srgbClr val="C0C0C0"/>
                  </a:outerShdw>
                </a:effectLst>
                <a:latin typeface="Arial" charset="0"/>
              </a:rPr>
              <a:t>Υποβάλλει συστάσεις αναφορικά με τα μέτρα που πρέπει να λαμβάνονται για την αποφυγή των εργατικών ατυχημάτων και επαγγελματικών ασθενειών στην καθορισμένη εγκατάσταση</a:t>
            </a:r>
          </a:p>
          <a:p>
            <a:endParaRPr lang="el-GR" sz="2000" b="1" kern="0" dirty="0" smtClean="0">
              <a:solidFill>
                <a:schemeClr val="accent2"/>
              </a:solidFill>
              <a:effectLst>
                <a:outerShdw blurRad="38100" dist="38100" dir="2700000" algn="tl">
                  <a:srgbClr val="C0C0C0"/>
                </a:outerShdw>
              </a:effectLst>
              <a:latin typeface="Arial" charset="0"/>
            </a:endParaRPr>
          </a:p>
          <a:p>
            <a:pPr>
              <a:buFont typeface="Arial" pitchFamily="34" charset="0"/>
              <a:buChar char="•"/>
            </a:pPr>
            <a:r>
              <a:rPr lang="el-GR" sz="2000" b="1" kern="0" dirty="0" smtClean="0">
                <a:solidFill>
                  <a:schemeClr val="accent2"/>
                </a:solidFill>
                <a:effectLst>
                  <a:outerShdw blurRad="38100" dist="38100" dir="2700000" algn="tl">
                    <a:srgbClr val="C0C0C0"/>
                  </a:outerShdw>
                </a:effectLst>
                <a:latin typeface="Arial" charset="0"/>
              </a:rPr>
              <a:t>   Συνοδεύει τον Επιθεωρητή κατά την επιθεώρηση της εγκατάστασης</a:t>
            </a:r>
          </a:p>
          <a:p>
            <a:pPr>
              <a:buFont typeface="Arial" pitchFamily="34" charset="0"/>
              <a:buChar char="•"/>
            </a:pPr>
            <a:endParaRPr lang="el-GR" sz="2000" b="1" kern="0" dirty="0" smtClean="0">
              <a:solidFill>
                <a:schemeClr val="accent2"/>
              </a:solidFill>
              <a:effectLst>
                <a:outerShdw blurRad="38100" dist="38100" dir="2700000" algn="tl">
                  <a:srgbClr val="C0C0C0"/>
                </a:outerShdw>
              </a:effectLst>
              <a:latin typeface="Arial" charset="0"/>
            </a:endParaRPr>
          </a:p>
          <a:p>
            <a:pPr>
              <a:buFont typeface="Arial" pitchFamily="34" charset="0"/>
              <a:buChar char="•"/>
            </a:pPr>
            <a:r>
              <a:rPr lang="el-GR" sz="2000" b="1" kern="0" dirty="0" smtClean="0">
                <a:solidFill>
                  <a:schemeClr val="accent2"/>
                </a:solidFill>
                <a:effectLst>
                  <a:outerShdw blurRad="38100" dist="38100" dir="2700000" algn="tl">
                    <a:srgbClr val="C0C0C0"/>
                  </a:outerShdw>
                </a:effectLst>
                <a:latin typeface="Arial" charset="0"/>
              </a:rPr>
              <a:t>   Οργανώνει ή βοηθά στην οργάνωση εκπαιδευτικών προγραμμάτων για τους </a:t>
            </a:r>
            <a:r>
              <a:rPr lang="el-GR" sz="2000" b="1" kern="0" dirty="0" err="1" smtClean="0">
                <a:solidFill>
                  <a:schemeClr val="accent2"/>
                </a:solidFill>
                <a:effectLst>
                  <a:outerShdw blurRad="38100" dist="38100" dir="2700000" algn="tl">
                    <a:srgbClr val="C0C0C0"/>
                  </a:outerShdw>
                </a:effectLst>
                <a:latin typeface="Arial" charset="0"/>
              </a:rPr>
              <a:t>εργοδοτούμενους</a:t>
            </a:r>
            <a:r>
              <a:rPr lang="el-GR" sz="2000" b="1" kern="0" dirty="0" smtClean="0">
                <a:solidFill>
                  <a:schemeClr val="accent2"/>
                </a:solidFill>
                <a:effectLst>
                  <a:outerShdw blurRad="38100" dist="38100" dir="2700000" algn="tl">
                    <a:srgbClr val="C0C0C0"/>
                  </a:outerShdw>
                </a:effectLst>
                <a:latin typeface="Arial" charset="0"/>
              </a:rPr>
              <a:t> στην καθορισμένη εγκατάσταση πάνω σε θέματα επαγγελματικής ασφάλειας και υγείας</a:t>
            </a:r>
          </a:p>
          <a:p>
            <a:pPr>
              <a:buFont typeface="Arial" pitchFamily="34" charset="0"/>
              <a:buChar char="•"/>
            </a:pPr>
            <a:endParaRPr lang="el-GR" sz="2000" b="1" kern="0" dirty="0" smtClean="0">
              <a:solidFill>
                <a:schemeClr val="accent2"/>
              </a:solidFill>
              <a:effectLst>
                <a:outerShdw blurRad="38100" dist="38100" dir="2700000" algn="tl">
                  <a:srgbClr val="C0C0C0"/>
                </a:outerShdw>
              </a:effectLst>
              <a:latin typeface="Arial" charset="0"/>
            </a:endParaRPr>
          </a:p>
          <a:p>
            <a:pPr>
              <a:buFont typeface="Arial" pitchFamily="34" charset="0"/>
              <a:buChar char="•"/>
            </a:pPr>
            <a:r>
              <a:rPr lang="el-GR" sz="2000" b="1" kern="0" dirty="0" smtClean="0">
                <a:solidFill>
                  <a:schemeClr val="accent2"/>
                </a:solidFill>
                <a:effectLst>
                  <a:outerShdw blurRad="38100" dist="38100" dir="2700000" algn="tl">
                    <a:srgbClr val="C0C0C0"/>
                  </a:outerShdw>
                </a:effectLst>
                <a:latin typeface="Arial" charset="0"/>
              </a:rPr>
              <a:t>   Επιλαμβάνεται γενικά όλων των θεμάτων επαγγελματικής ασφάλειας και υγείας στην καθορισμένη εγκατάσταση</a:t>
            </a:r>
          </a:p>
          <a:p>
            <a:pPr>
              <a:buFont typeface="Arial" pitchFamily="34" charset="0"/>
              <a:buChar char="•"/>
            </a:pPr>
            <a:endParaRPr lang="el-GR" sz="2200" b="1" kern="0" dirty="0" smtClean="0">
              <a:solidFill>
                <a:schemeClr val="accent2"/>
              </a:solidFill>
              <a:effectLst>
                <a:outerShdw blurRad="38100" dist="38100" dir="2700000" algn="tl">
                  <a:srgbClr val="C0C0C0"/>
                </a:outerShdw>
              </a:effectLst>
              <a:latin typeface="Arial"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85800" y="1071546"/>
            <a:ext cx="8243918" cy="2590800"/>
          </a:xfrm>
        </p:spPr>
        <p:txBody>
          <a:bodyPr/>
          <a:lstStyle/>
          <a:p>
            <a:pPr algn="ctr"/>
            <a:r>
              <a:rPr kumimoji="0" lang="el-GR" sz="2400" b="1" u="sng" dirty="0" smtClean="0">
                <a:solidFill>
                  <a:schemeClr val="tx1"/>
                </a:solidFill>
                <a:effectLst/>
                <a:latin typeface="Arial Greek" pitchFamily="34" charset="0"/>
              </a:rPr>
              <a:t>Οι περί Διαχείρισης </a:t>
            </a:r>
            <a:r>
              <a:rPr lang="el-GR" sz="2400" u="sng" dirty="0" smtClean="0">
                <a:solidFill>
                  <a:schemeClr val="tx1"/>
                </a:solidFill>
                <a:effectLst/>
                <a:latin typeface="Arial Greek" pitchFamily="34" charset="0"/>
              </a:rPr>
              <a:t>Θεμάτων </a:t>
            </a:r>
            <a:r>
              <a:rPr kumimoji="0" lang="el-GR" sz="2400" b="1" u="sng" dirty="0" smtClean="0">
                <a:solidFill>
                  <a:schemeClr val="tx1"/>
                </a:solidFill>
                <a:effectLst/>
                <a:latin typeface="Arial Greek" pitchFamily="34" charset="0"/>
              </a:rPr>
              <a:t>Ασφάλειας και Υγείας στην Εργασία Κανονισμο</a:t>
            </a:r>
            <a:r>
              <a:rPr lang="el-GR" sz="2400" u="sng" dirty="0" smtClean="0">
                <a:solidFill>
                  <a:schemeClr val="tx1"/>
                </a:solidFill>
                <a:effectLst/>
                <a:latin typeface="Arial Greek" pitchFamily="34" charset="0"/>
              </a:rPr>
              <a:t>ί του 2002 (Κ.Δ.Π. 173/2002)</a:t>
            </a:r>
            <a:r>
              <a:rPr kumimoji="0" lang="el-GR" b="1" u="sng" dirty="0">
                <a:solidFill>
                  <a:schemeClr val="tx1"/>
                </a:solidFill>
                <a:effectLst/>
                <a:latin typeface="Arial Greek" pitchFamily="34" charset="0"/>
              </a:rPr>
              <a:t/>
            </a:r>
            <a:br>
              <a:rPr kumimoji="0" lang="el-GR" b="1" u="sng" dirty="0">
                <a:solidFill>
                  <a:schemeClr val="tx1"/>
                </a:solidFill>
                <a:effectLst/>
                <a:latin typeface="Arial Greek" pitchFamily="34" charset="0"/>
              </a:rPr>
            </a:br>
            <a:endParaRPr kumimoji="0" lang="en-GB" b="1" u="sng" dirty="0">
              <a:solidFill>
                <a:schemeClr val="tx1"/>
              </a:solidFill>
              <a:effectLst/>
              <a:latin typeface="Arial Greek" pitchFamily="34" charset="0"/>
            </a:endParaRPr>
          </a:p>
        </p:txBody>
      </p:sp>
      <p:sp>
        <p:nvSpPr>
          <p:cNvPr id="2058" name="Text Box 10"/>
          <p:cNvSpPr txBox="1">
            <a:spLocks noChangeArrowheads="1"/>
          </p:cNvSpPr>
          <p:nvPr/>
        </p:nvSpPr>
        <p:spPr bwMode="auto">
          <a:xfrm>
            <a:off x="4114800" y="4191000"/>
            <a:ext cx="4191000" cy="2100263"/>
          </a:xfrm>
          <a:prstGeom prst="rect">
            <a:avLst/>
          </a:prstGeom>
          <a:noFill/>
          <a:ln w="9525">
            <a:noFill/>
            <a:miter lim="800000"/>
            <a:headEnd/>
            <a:tailEnd/>
          </a:ln>
          <a:effectLst/>
        </p:spPr>
        <p:txBody>
          <a:bodyPr>
            <a:spAutoFit/>
          </a:bodyPr>
          <a:lstStyle/>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p:txBody>
      </p:sp>
      <p:sp>
        <p:nvSpPr>
          <p:cNvPr id="120836" name="AutoShape 4" descr="data:image/jpeg;base64,/9j/4AAQSkZJRgABAQAAAQABAAD/2wCEAAkGBwgHBgkIBwgKCgkLDRYPDQwMDRsUFRAWIB0iIiAdHx8kKDQsJCYxJx8fLT0tMTU3Ojo6Iys/RD84QzQ5OjcBCgoKDQwNGg8PGjclHyU3Nzc3Nzc3Nzc3Nzc3Nzc3Nzc3Nzc3Nzc3Nzc3Nzc3Nzc3Nzc3Nzc3Nzc3Nzc3Nzc3N//AABEIAIAAWgMBIgACEQEDEQH/xAAcAAACAgMBAQAAAAAAAAAAAAAABwUGAwQIAQL/xAA7EAACAQMCAwYEAwYFBQAAAAABAgMABBEFIQYSMQcTIkFRoTJhcZEUI4EVQlKxwfEzktHh8DRDYnLS/8QAFwEBAQEBAAAAAAAAAAAAAAAAAAECA//EAB4RAQEAAwACAwEAAAAAAAAAAAABAgMREjEiUXEh/9oADAMBAAIRAxEAPwB40UUUBRRXlAMyopZiAoGSSdhUd+3tL78Qi9iLcwXKnKgnoMjaq92k6wunaakAlCNMfEcZwPLPyzSrn1iRVdhHG8a+IsrjIXONx54LCuGe6y8kd9emZY9tdDCvagOCNSfU+HraWUsZUHduW6nH+2Kn67Y3s645Tl4KKKKqCjFFFAUUUUGK5uIbWB5riVIokGWd2wBS34v7SUjBttAY8371wy4+wPT6kVHdqd3enV3t5ZGFtGqmJAcDcDJ+uc0qL+4njYxuzEHdc+Y9a6TGSdqJq61jUtYu+8kM15OniBYGTl/0FScNzazFZjEtrcSgLNJOQY4hnJ2GPDspz6DzqH4Ngee5uB38UeIu8/MnMYbB+EY+InPw+da+oyyLFIsckiDmTPIxGchv9Km3XjZKat2cyyxi32PaNrek3U1pYxabPZiZ1gkji/LkVdgw5WzuBnqdzV90rtT0G7toRMZ1uzyrLFHEWAfzCnO4z088fPakCs0yDHfyk5z4nJq68IcbLpFnHanSrSW6/EGX8VIo5t8YGwzsd+tYU29I4+0TVtUi062adbiUkKJI8AkAn1+RqzxyJKvNG6uPVTkVznxPxhf6lf8A4medXDqwjjgHKE22OeuR6E9M1feye9mu71Xmlkfns2PM5+LxJv8AzoGlRRRQFFFFAtu1+zxHZ3gHxBomPuv9aSmrA8ycw6DFPftavIP2Tb2D57yWTvfC2CoUH+ZP2zVeTSOCuLrZBZW9zaXMMaCQWyiPlJyMZIIbdT13+9XLZ4Yy2fxcMPK8nspNP1C5sGLWs0ic2FcIfjXPStqaZJYSncT9+Xy6tk8o35em4O/Q+tZeIdEh0nWLyxjvYjFCwCtKfEVKhhnAxnferZrXCMo4JgupdFu4pbSCPlvFnDh1Zy7s0fN58xGcbD6YC5diePLftQTBKXVkWVxnoIGx16Zq7cIaVecQQxaWsMCWoYO8SSrBIWGfG2QWc4JHoB6VVbXxTQWkcjJGzEO3m2Qdv+fWmV2ZS2lpxUsb2lv3tyjxxOluC6sBknmAyoxkE9DtWbOtY3l6nrXsj0V2V79XPKVwsMpAIAPU7eo/yj51btD4X0nQnD6bbtGwj7seMkBdjjHTyFTQ6UVYlFFFFEFB6UUUC27U7FZp0uI1fvI4PGwBIA5sLn036etJm5a8sZ5I0ee2lU+MI5Ukj6Uz+0K9E2vXkQduROVTg9SAM+9UDVI1bLZZmwCWJyScev8ASnyn435Y2euWNLh/SrnifiS108uxe7mzM56hfidvrjJrpjXLKC54fu7GRu6hkgMQYLkrtgYA6nOKQXZrcpY8eaS7RuwdzCdxszoVz9zTM46/aGu6k2naROyR2yiKTlZwrzMyNykAY5kUI4z5Mfni1gnGMdnbO8kEizI5WOQRYDcrY5hnB6j0phdmelaRreoWd82ryNeW6Cf8BHEYyrAgEu2/MM4wAR1Ga+e0/hpNPvrE6PYGTv4liZFj58lcgHGDucrk+de9mB1G24ssYtQtrgKbOSKJ5IDGEQ4YeW+6HfrvUDnooooCiiigKDRXh2GTQI3tAQ2/FV7Gzs3PIH/Q4P8At+lVbUTHHAW2AFTPFF8dX1+7v2fKSyYjA/gXZfYVBa7BOtpE/K/cPIV5/IkAHHuK2zGLQrprfWrG9U4aC4jkAI9GGfaum4/zbxm/djGB9dx/9feuaeFrWTUL+2s4f8W4lVAT5b9ftk/pXTNonLCD/Fvv7e2KzWhc7Jn0/v8A0rSjQRXfOOpyrH6EEezGpCcZjNaEgJAIGDtj6kEf1FZqpOivlGDIrDoRmvqqgooooCtLWr2HT9Lurq4OI44yT8/ID71u1Se1e+/D6DFbKcNcS7j1VRk+5WrAnA3fTjD5wABvjer9qGki67HpZLqOOGSB2uYHc7458eXmwyB9RVN0iCS6uI0gVWklYIgI6sxwKbPaHZxWfZpe2gHMkEMKKSOuHQZq32kLbskht4r641fUXEVrbNHbxs3QyzNyj2z/AJqfg6Vz9fsNE4e0PQ2bu7qXGo3ajYgucRqfoo9q6BHSsq8cZQj1GK0nGxPpnH3zW+a1HH5hHzH/AD2qUZbX/BA/hyv2OKzVrWZ2dfTB9v71s0gKKKKoKS/a/rUVxq0drbzLKtvFykIc8rknmz9lpqcS6g2l6JdXka8zxp4RjO5OM+9c1atOZZGlMSMygnLZ98dasSmJ2P6Y9/qhvpAe4sxkf+TkYA/QZP2pra7a219pVza3qhraVOWUN05fP2rS4O0uHRuG7C0hwW7pZJHBHjdhljt8/bFUHtZ4zvLJ7/RbMYWa1WMudmRmJ5iPXw4HpvUt6pZarqzcR8UXuo82VuLjCDPwxghUx+gBrqZRhQPSuTuHobyO9trmzHIySDkkkj5o8jyOdiPl/Kuh9E480jUVt45pGtbqYhRHIpwX6YB/SgtdR2r3cen2txeTBjFDE0j8gyeVdzgee1SGdq0tREbp3Uiq6yeB0J6qwIqUYre/txfLB3n5kvMEGOvKA/8AJx96k6hdIjeBY8Qle8VMq53XCBT8/wBxfvU0OlICiiiqPiWNZY2jcAqwwQehFK7ifguO21RZ7HTo5beUjKleZYyCScrk83MCAMDAx92pXjKGGGAI9DUFS4S1i6bu9KvrAxSRxko4YfCDsOXqMDAzjFSWq8Mafqd817cQRPO0axs0kQfKjmwN/mxNTMcUce0aKn/qMV904qHi0KOGAQRuoiAwE7vYD061pXPCNtJDItvILWR/+7bxhSp9cZwfoQRVlopyJ1WNb0zX30iW0sr+GdWtu5YSxcsjnoTzA4BI+W3WoZrC6TheG30q6bTL+2hD3UfKZZJCoBKqzbnod853pgVq3ljDdr41w4+GRfiWgVHZtBf6txELi91nUZ0tY+b/AKhSrEMMK68zHox9DtThqD4e4fTR7zULhe7JvJOdiAeYnJOWJ+bGpyqCi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0838" name="AutoShape 6" descr="data:image/jpeg;base64,/9j/4AAQSkZJRgABAQAAAQABAAD/2wCEAAkGBwgHBgkIBwgKCgkLDRYPDQwMDRsUFRAWIB0iIiAdHx8kKDQsJCYxJx8fLT0tMTU3Ojo6Iys/RD84QzQ5OjcBCgoKDQwNGg8PGjclHyU3Nzc3Nzc3Nzc3Nzc3Nzc3Nzc3Nzc3Nzc3Nzc3Nzc3Nzc3Nzc3Nzc3Nzc3Nzc3Nzc3N//AABEIAIAAWgMBIgACEQEDEQH/xAAcAAACAgMBAQAAAAAAAAAAAAAABwUGAwQIAQL/xAA7EAACAQMCAwYEAwYFBQAAAAABAgMABBEFIQYSMQcTIkFRoTJhcZEUI4EVQlKxwfEzktHh8DRDYnLS/8QAFwEBAQEBAAAAAAAAAAAAAAAAAAECA//EAB4RAQEAAwACAwEAAAAAAAAAAAABAgMREjEiUXEh/9oADAMBAAIRAxEAPwB40UUUBRRXlAMyopZiAoGSSdhUd+3tL78Qi9iLcwXKnKgnoMjaq92k6wunaakAlCNMfEcZwPLPyzSrn1iRVdhHG8a+IsrjIXONx54LCuGe6y8kd9emZY9tdDCvagOCNSfU+HraWUsZUHduW6nH+2Kn67Y3s645Tl4KKKKqCjFFFAUUUUGK5uIbWB5riVIokGWd2wBS34v7SUjBttAY8371wy4+wPT6kVHdqd3enV3t5ZGFtGqmJAcDcDJ+uc0qL+4njYxuzEHdc+Y9a6TGSdqJq61jUtYu+8kM15OniBYGTl/0FScNzazFZjEtrcSgLNJOQY4hnJ2GPDspz6DzqH4Ngee5uB38UeIu8/MnMYbB+EY+InPw+da+oyyLFIsckiDmTPIxGchv9Km3XjZKat2cyyxi32PaNrek3U1pYxabPZiZ1gkji/LkVdgw5WzuBnqdzV90rtT0G7toRMZ1uzyrLFHEWAfzCnO4z088fPakCs0yDHfyk5z4nJq68IcbLpFnHanSrSW6/EGX8VIo5t8YGwzsd+tYU29I4+0TVtUi062adbiUkKJI8AkAn1+RqzxyJKvNG6uPVTkVznxPxhf6lf8A4medXDqwjjgHKE22OeuR6E9M1feye9mu71Xmlkfns2PM5+LxJv8AzoGlRRRQFFFFAtu1+zxHZ3gHxBomPuv9aSmrA8ycw6DFPftavIP2Tb2D57yWTvfC2CoUH+ZP2zVeTSOCuLrZBZW9zaXMMaCQWyiPlJyMZIIbdT13+9XLZ4Yy2fxcMPK8nspNP1C5sGLWs0ic2FcIfjXPStqaZJYSncT9+Xy6tk8o35em4O/Q+tZeIdEh0nWLyxjvYjFCwCtKfEVKhhnAxnferZrXCMo4JgupdFu4pbSCPlvFnDh1Zy7s0fN58xGcbD6YC5diePLftQTBKXVkWVxnoIGx16Zq7cIaVecQQxaWsMCWoYO8SSrBIWGfG2QWc4JHoB6VVbXxTQWkcjJGzEO3m2Qdv+fWmV2ZS2lpxUsb2lv3tyjxxOluC6sBknmAyoxkE9DtWbOtY3l6nrXsj0V2V79XPKVwsMpAIAPU7eo/yj51btD4X0nQnD6bbtGwj7seMkBdjjHTyFTQ6UVYlFFFFEFB6UUUC27U7FZp0uI1fvI4PGwBIA5sLn036etJm5a8sZ5I0ee2lU+MI5Ukj6Uz+0K9E2vXkQduROVTg9SAM+9UDVI1bLZZmwCWJyScev8ASnyn435Y2euWNLh/SrnifiS108uxe7mzM56hfidvrjJrpjXLKC54fu7GRu6hkgMQYLkrtgYA6nOKQXZrcpY8eaS7RuwdzCdxszoVz9zTM46/aGu6k2naROyR2yiKTlZwrzMyNykAY5kUI4z5Mfni1gnGMdnbO8kEizI5WOQRYDcrY5hnB6j0phdmelaRreoWd82ryNeW6Cf8BHEYyrAgEu2/MM4wAR1Ga+e0/hpNPvrE6PYGTv4liZFj58lcgHGDucrk+de9mB1G24ssYtQtrgKbOSKJ5IDGEQ4YeW+6HfrvUDnooooCiiigKDRXh2GTQI3tAQ2/FV7Gzs3PIH/Q4P8At+lVbUTHHAW2AFTPFF8dX1+7v2fKSyYjA/gXZfYVBa7BOtpE/K/cPIV5/IkAHHuK2zGLQrprfWrG9U4aC4jkAI9GGfaum4/zbxm/djGB9dx/9feuaeFrWTUL+2s4f8W4lVAT5b9ftk/pXTNonLCD/Fvv7e2KzWhc7Jn0/v8A0rSjQRXfOOpyrH6EEezGpCcZjNaEgJAIGDtj6kEf1FZqpOivlGDIrDoRmvqqgooooCtLWr2HT9Lurq4OI44yT8/ID71u1Se1e+/D6DFbKcNcS7j1VRk+5WrAnA3fTjD5wABvjer9qGki67HpZLqOOGSB2uYHc7458eXmwyB9RVN0iCS6uI0gVWklYIgI6sxwKbPaHZxWfZpe2gHMkEMKKSOuHQZq32kLbskht4r641fUXEVrbNHbxs3QyzNyj2z/AJqfg6Vz9fsNE4e0PQ2bu7qXGo3ajYgucRqfoo9q6BHSsq8cZQj1GK0nGxPpnH3zW+a1HH5hHzH/AD2qUZbX/BA/hyv2OKzVrWZ2dfTB9v71s0gKKKKoKS/a/rUVxq0drbzLKtvFykIc8rknmz9lpqcS6g2l6JdXka8zxp4RjO5OM+9c1atOZZGlMSMygnLZ98dasSmJ2P6Y9/qhvpAe4sxkf+TkYA/QZP2pra7a219pVza3qhraVOWUN05fP2rS4O0uHRuG7C0hwW7pZJHBHjdhljt8/bFUHtZ4zvLJ7/RbMYWa1WMudmRmJ5iPXw4HpvUt6pZarqzcR8UXuo82VuLjCDPwxghUx+gBrqZRhQPSuTuHobyO9trmzHIySDkkkj5o8jyOdiPl/Kuh9E480jUVt45pGtbqYhRHIpwX6YB/SgtdR2r3cen2txeTBjFDE0j8gyeVdzgee1SGdq0tREbp3Uiq6yeB0J6qwIqUYre/txfLB3n5kvMEGOvKA/8AJx96k6hdIjeBY8Qle8VMq53XCBT8/wBxfvU0OlICiiiqPiWNZY2jcAqwwQehFK7ifguO21RZ7HTo5beUjKleZYyCScrk83MCAMDAx92pXjKGGGAI9DUFS4S1i6bu9KvrAxSRxko4YfCDsOXqMDAzjFSWq8Mafqd817cQRPO0axs0kQfKjmwN/mxNTMcUce0aKn/qMV904qHi0KOGAQRuoiAwE7vYD061pXPCNtJDItvILWR/+7bxhSp9cZwfoQRVlopyJ1WNb0zX30iW0sr+GdWtu5YSxcsjnoTzA4BI+W3WoZrC6TheG30q6bTL+2hD3UfKZZJCoBKqzbnod853pgVq3ljDdr41w4+GRfiWgVHZtBf6txELi91nUZ0tY+b/AKhSrEMMK68zHox9DtThqD4e4fTR7zULhe7JvJOdiAeYnJOWJ+bGpyqCi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0840" name="AutoShape 8" descr="data:image/jpeg;base64,/9j/4AAQSkZJRgABAQAAAQABAAD/2wCEAAkGBwgHBgkIBwgKCgkLDRYPDQwMDRsUFRAWIB0iIiAdHx8kKDQsJCYxJx8fLT0tMTU3Ojo6Iys/RD84QzQ5OjcBCgoKDQwNGg8PGjclHyU3Nzc3Nzc3Nzc3Nzc3Nzc3Nzc3Nzc3Nzc3Nzc3Nzc3Nzc3Nzc3Nzc3Nzc3Nzc3Nzc3N//AABEIAIAAWgMBIgACEQEDEQH/xAAcAAACAgMBAQAAAAAAAAAAAAAABwUGAwQIAQL/xAA7EAACAQMCAwYEAwYFBQAAAAABAgMABBEFIQYSMQcTIkFRoTJhcZEUI4EVQlKxwfEzktHh8DRDYnLS/8QAFwEBAQEBAAAAAAAAAAAAAAAAAAECA//EAB4RAQEAAwACAwEAAAAAAAAAAAABAgMREjEiUXEh/9oADAMBAAIRAxEAPwB40UUUBRRXlAMyopZiAoGSSdhUd+3tL78Qi9iLcwXKnKgnoMjaq92k6wunaakAlCNMfEcZwPLPyzSrn1iRVdhHG8a+IsrjIXONx54LCuGe6y8kd9emZY9tdDCvagOCNSfU+HraWUsZUHduW6nH+2Kn67Y3s645Tl4KKKKqCjFFFAUUUUGK5uIbWB5riVIokGWd2wBS34v7SUjBttAY8371wy4+wPT6kVHdqd3enV3t5ZGFtGqmJAcDcDJ+uc0qL+4njYxuzEHdc+Y9a6TGSdqJq61jUtYu+8kM15OniBYGTl/0FScNzazFZjEtrcSgLNJOQY4hnJ2GPDspz6DzqH4Ngee5uB38UeIu8/MnMYbB+EY+InPw+da+oyyLFIsckiDmTPIxGchv9Km3XjZKat2cyyxi32PaNrek3U1pYxabPZiZ1gkji/LkVdgw5WzuBnqdzV90rtT0G7toRMZ1uzyrLFHEWAfzCnO4z088fPakCs0yDHfyk5z4nJq68IcbLpFnHanSrSW6/EGX8VIo5t8YGwzsd+tYU29I4+0TVtUi062adbiUkKJI8AkAn1+RqzxyJKvNG6uPVTkVznxPxhf6lf8A4medXDqwjjgHKE22OeuR6E9M1feye9mu71Xmlkfns2PM5+LxJv8AzoGlRRRQFFFFAtu1+zxHZ3gHxBomPuv9aSmrA8ycw6DFPftavIP2Tb2D57yWTvfC2CoUH+ZP2zVeTSOCuLrZBZW9zaXMMaCQWyiPlJyMZIIbdT13+9XLZ4Yy2fxcMPK8nspNP1C5sGLWs0ic2FcIfjXPStqaZJYSncT9+Xy6tk8o35em4O/Q+tZeIdEh0nWLyxjvYjFCwCtKfEVKhhnAxnferZrXCMo4JgupdFu4pbSCPlvFnDh1Zy7s0fN58xGcbD6YC5diePLftQTBKXVkWVxnoIGx16Zq7cIaVecQQxaWsMCWoYO8SSrBIWGfG2QWc4JHoB6VVbXxTQWkcjJGzEO3m2Qdv+fWmV2ZS2lpxUsb2lv3tyjxxOluC6sBknmAyoxkE9DtWbOtY3l6nrXsj0V2V79XPKVwsMpAIAPU7eo/yj51btD4X0nQnD6bbtGwj7seMkBdjjHTyFTQ6UVYlFFFFEFB6UUUC27U7FZp0uI1fvI4PGwBIA5sLn036etJm5a8sZ5I0ee2lU+MI5Ukj6Uz+0K9E2vXkQduROVTg9SAM+9UDVI1bLZZmwCWJyScev8ASnyn435Y2euWNLh/SrnifiS108uxe7mzM56hfidvrjJrpjXLKC54fu7GRu6hkgMQYLkrtgYA6nOKQXZrcpY8eaS7RuwdzCdxszoVz9zTM46/aGu6k2naROyR2yiKTlZwrzMyNykAY5kUI4z5Mfni1gnGMdnbO8kEizI5WOQRYDcrY5hnB6j0phdmelaRreoWd82ryNeW6Cf8BHEYyrAgEu2/MM4wAR1Ga+e0/hpNPvrE6PYGTv4liZFj58lcgHGDucrk+de9mB1G24ssYtQtrgKbOSKJ5IDGEQ4YeW+6HfrvUDnooooCiiigKDRXh2GTQI3tAQ2/FV7Gzs3PIH/Q4P8At+lVbUTHHAW2AFTPFF8dX1+7v2fKSyYjA/gXZfYVBa7BOtpE/K/cPIV5/IkAHHuK2zGLQrprfWrG9U4aC4jkAI9GGfaum4/zbxm/djGB9dx/9feuaeFrWTUL+2s4f8W4lVAT5b9ftk/pXTNonLCD/Fvv7e2KzWhc7Jn0/v8A0rSjQRXfOOpyrH6EEezGpCcZjNaEgJAIGDtj6kEf1FZqpOivlGDIrDoRmvqqgooooCtLWr2HT9Lurq4OI44yT8/ID71u1Se1e+/D6DFbKcNcS7j1VRk+5WrAnA3fTjD5wABvjer9qGki67HpZLqOOGSB2uYHc7458eXmwyB9RVN0iCS6uI0gVWklYIgI6sxwKbPaHZxWfZpe2gHMkEMKKSOuHQZq32kLbskht4r641fUXEVrbNHbxs3QyzNyj2z/AJqfg6Vz9fsNE4e0PQ2bu7qXGo3ajYgucRqfoo9q6BHSsq8cZQj1GK0nGxPpnH3zW+a1HH5hHzH/AD2qUZbX/BA/hyv2OKzVrWZ2dfTB9v71s0gKKKKoKS/a/rUVxq0drbzLKtvFykIc8rknmz9lpqcS6g2l6JdXka8zxp4RjO5OM+9c1atOZZGlMSMygnLZ98dasSmJ2P6Y9/qhvpAe4sxkf+TkYA/QZP2pra7a219pVza3qhraVOWUN05fP2rS4O0uHRuG7C0hwW7pZJHBHjdhljt8/bFUHtZ4zvLJ7/RbMYWa1WMudmRmJ5iPXw4HpvUt6pZarqzcR8UXuo82VuLjCDPwxghUx+gBrqZRhQPSuTuHobyO9trmzHIySDkkkj5o8jyOdiPl/Kuh9E480jUVt45pGtbqYhRHIpwX6YB/SgtdR2r3cen2txeTBjFDE0j8gyeVdzgee1SGdq0tREbp3Uiq6yeB0J6qwIqUYre/txfLB3n5kvMEGOvKA/8AJx96k6hdIjeBY8Qle8VMq53XCBT8/wBxfvU0OlICiiiqPiWNZY2jcAqwwQehFK7ifguO21RZ7HTo5beUjKleZYyCScrk83MCAMDAx92pXjKGGGAI9DUFS4S1i6bu9KvrAxSRxko4YfCDsOXqMDAzjFSWq8Mafqd817cQRPO0axs0kQfKjmwN/mxNTMcUce0aKn/qMV904qHi0KOGAQRuoiAwE7vYD061pXPCNtJDItvILWR/+7bxhSp9cZwfoQRVlopyJ1WNb0zX30iW0sr+GdWtu5YSxcsjnoTzA4BI+W3WoZrC6TheG30q6bTL+2hD3UfKZZJCoBKqzbnod853pgVq3ljDdr41w4+GRfiWgVHZtBf6txELi91nUZ0tY+b/AKhSrEMMK68zHox9DtThqD4e4fTR7zULhe7JvJOdiAeYnJOWJ+bGpyqCi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8242" name="Picture 2" descr="http://t1.gstatic.com/images?q=tbn:ANd9GcT6WQLOk1A2f-9AIBSqA2McKjeroewBVa0t2MKBk7elfACYfjbr"/>
          <p:cNvPicPr>
            <a:picLocks noChangeAspect="1" noChangeArrowheads="1"/>
          </p:cNvPicPr>
          <p:nvPr/>
        </p:nvPicPr>
        <p:blipFill>
          <a:blip r:embed="rId2"/>
          <a:srcRect/>
          <a:stretch>
            <a:fillRect/>
          </a:stretch>
        </p:blipFill>
        <p:spPr bwMode="auto">
          <a:xfrm>
            <a:off x="3714744" y="3214686"/>
            <a:ext cx="2466975" cy="1847851"/>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0-#ppt_w/2"/>
                                          </p:val>
                                        </p:tav>
                                        <p:tav tm="100000">
                                          <p:val>
                                            <p:strVal val="#ppt_x"/>
                                          </p:val>
                                        </p:tav>
                                      </p:tavLst>
                                    </p:anim>
                                    <p:anim calcmode="lin" valueType="num">
                                      <p:cBhvr additive="base">
                                        <p:cTn id="8"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smtClean="0">
                <a:effectLst/>
                <a:latin typeface="Arial" pitchFamily="34" charset="0"/>
              </a:rPr>
              <a:t>Οι περί Διαχείρισης Θεμάτων Ασφάλειας &amp; Υγείας στην Εργασία Κανονισμοί (2002) επιβάλλουν στους εργοδότες</a:t>
            </a:r>
            <a:r>
              <a:rPr lang="en-GB" sz="2200" dirty="0" smtClean="0">
                <a:effectLst/>
                <a:latin typeface="Arial" pitchFamily="34" charset="0"/>
              </a:rPr>
              <a:t>:</a:t>
            </a:r>
            <a:endParaRPr lang="el-GR" sz="2200" dirty="0" smtClean="0">
              <a:effectLst/>
              <a:latin typeface="Arial" pitchFamily="34" charset="0"/>
            </a:endParaRPr>
          </a:p>
          <a:p>
            <a:pPr marL="0" indent="0" eaLnBrk="1" hangingPunct="1">
              <a:buNone/>
            </a:pPr>
            <a:endParaRPr lang="el-GR" sz="2200" dirty="0" smtClean="0">
              <a:effectLst/>
              <a:latin typeface="Arial" pitchFamily="34" charset="0"/>
            </a:endParaRPr>
          </a:p>
          <a:p>
            <a:pPr>
              <a:lnSpc>
                <a:spcPct val="80000"/>
              </a:lnSpc>
            </a:pPr>
            <a:r>
              <a:rPr lang="el-GR" sz="2000" dirty="0" smtClean="0"/>
              <a:t>Ετοιμασία Γραπτής Εκτίμησης Κινδύνων</a:t>
            </a:r>
          </a:p>
          <a:p>
            <a:pPr>
              <a:lnSpc>
                <a:spcPct val="80000"/>
              </a:lnSpc>
            </a:pPr>
            <a:endParaRPr lang="el-GR" sz="2000" dirty="0" smtClean="0"/>
          </a:p>
          <a:p>
            <a:pPr>
              <a:lnSpc>
                <a:spcPct val="80000"/>
              </a:lnSpc>
            </a:pPr>
            <a:r>
              <a:rPr lang="el-GR" sz="2000" dirty="0" smtClean="0"/>
              <a:t>Εφαρμογή Συστήματος Διαχείρισης Κινδύνων προβαίνοντας σε κατάλληλες διευθετήσεις για τον αποτελεσματικό προγραμματισμό, την οργάνωση, τον έλεγχο καθώς &amp; την παρακολούθηση &amp; αναθεώρηση των προληπτικών &amp;προστατευτικών μέτρων που καθορίστηκαν με βάση την Εκτίμηση των Κινδύνων</a:t>
            </a:r>
          </a:p>
          <a:p>
            <a:pPr>
              <a:lnSpc>
                <a:spcPct val="80000"/>
              </a:lnSpc>
            </a:pPr>
            <a:endParaRPr lang="el-GR" sz="2000" dirty="0" smtClean="0"/>
          </a:p>
          <a:p>
            <a:pPr>
              <a:lnSpc>
                <a:spcPct val="80000"/>
              </a:lnSpc>
            </a:pPr>
            <a:r>
              <a:rPr lang="el-GR" sz="2000" dirty="0" smtClean="0"/>
              <a:t>Διορισμός </a:t>
            </a:r>
            <a:r>
              <a:rPr lang="el-GR" sz="2000" dirty="0" err="1" smtClean="0"/>
              <a:t>εργοδοτουμένων</a:t>
            </a:r>
            <a:r>
              <a:rPr lang="el-GR" sz="2000" dirty="0" smtClean="0"/>
              <a:t> – Εσωτερικές Υπηρεσίες Προστασίας &amp; Πρόληψης (ΕΣΥΠΠ)</a:t>
            </a:r>
          </a:p>
          <a:p>
            <a:pPr>
              <a:lnSpc>
                <a:spcPct val="80000"/>
              </a:lnSpc>
            </a:pPr>
            <a:endParaRPr lang="el-GR" sz="2000" dirty="0" smtClean="0"/>
          </a:p>
          <a:p>
            <a:pPr>
              <a:lnSpc>
                <a:spcPct val="80000"/>
              </a:lnSpc>
            </a:pPr>
            <a:r>
              <a:rPr lang="el-GR" sz="2000" dirty="0" smtClean="0"/>
              <a:t>Συνεργασία με Εξωτερικές Υπηρεσίες Προστασίας και Πρόληψης, εάν το επιθυμούν (ΕΞΥΠΠ)</a:t>
            </a:r>
          </a:p>
          <a:p>
            <a:pPr marL="0" indent="0" eaLnBrk="1" hangingPunct="1">
              <a:buNone/>
            </a:pPr>
            <a:endParaRPr lang="en-GB" sz="2200" dirty="0" smtClean="0">
              <a:effectLst/>
              <a:latin typeface="Arial" pitchFamily="34" charset="0"/>
            </a:endParaRPr>
          </a:p>
          <a:p>
            <a:pPr marL="0" indent="0" eaLnBrk="1" hangingPunct="1">
              <a:buNone/>
            </a:pPr>
            <a:endParaRPr lang="en-US" sz="20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24</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Κανονισμοί Διαχείρισης</a:t>
            </a:r>
            <a:endParaRPr lang="en-US" sz="2400" dirty="0"/>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smtClean="0">
                <a:effectLst/>
                <a:latin typeface="Arial" pitchFamily="34" charset="0"/>
              </a:rPr>
              <a:t>Οι περί Διαχείρισης Θεμάτων Ασφάλειας &amp; Υγείας στην Εργασία Κανονισμοί (2002) επιβάλλουν στους εργοδότες</a:t>
            </a:r>
            <a:r>
              <a:rPr lang="en-GB" sz="2200" dirty="0" smtClean="0">
                <a:effectLst/>
                <a:latin typeface="Arial" pitchFamily="34" charset="0"/>
              </a:rPr>
              <a:t>:</a:t>
            </a:r>
            <a:endParaRPr lang="el-GR" sz="2200" dirty="0" smtClean="0">
              <a:effectLst/>
              <a:latin typeface="Arial" pitchFamily="34" charset="0"/>
            </a:endParaRPr>
          </a:p>
          <a:p>
            <a:pPr marL="0" indent="0" eaLnBrk="1" hangingPunct="1">
              <a:buNone/>
            </a:pPr>
            <a:endParaRPr lang="el-GR" sz="2200" dirty="0" smtClean="0">
              <a:effectLst/>
              <a:latin typeface="Arial" pitchFamily="34" charset="0"/>
            </a:endParaRPr>
          </a:p>
          <a:p>
            <a:r>
              <a:rPr lang="el-GR" sz="2000" dirty="0" smtClean="0"/>
              <a:t>Τήρηση Αρχείου Ασφάλειας &amp; Υγείας</a:t>
            </a:r>
          </a:p>
          <a:p>
            <a:endParaRPr lang="el-GR" sz="2000" dirty="0" smtClean="0"/>
          </a:p>
          <a:p>
            <a:r>
              <a:rPr lang="el-GR" sz="2000" dirty="0" smtClean="0"/>
              <a:t>Μέτρα για Πρώτες Βοήθειες, πυρασφάλεια, πυρόσβεση, εκκένωση χώρων</a:t>
            </a:r>
          </a:p>
          <a:p>
            <a:endParaRPr lang="el-GR" sz="2000" dirty="0" smtClean="0"/>
          </a:p>
          <a:p>
            <a:r>
              <a:rPr lang="el-GR" sz="2000" dirty="0" smtClean="0"/>
              <a:t>Ενημέρωση προσώπων για κινδύνους, μέτρα προστασίας, νομοθεσία κ.ά.</a:t>
            </a:r>
          </a:p>
          <a:p>
            <a:endParaRPr lang="el-GR" sz="2000" dirty="0" smtClean="0"/>
          </a:p>
          <a:p>
            <a:r>
              <a:rPr lang="el-GR" sz="2000" dirty="0" smtClean="0"/>
              <a:t>Τήρηση Αρχείου για εργατικά ατυχήματα &amp; επικίνδυνα συμβάντα</a:t>
            </a:r>
          </a:p>
          <a:p>
            <a:endParaRPr lang="el-GR" sz="2000" dirty="0" smtClean="0"/>
          </a:p>
          <a:p>
            <a:r>
              <a:rPr lang="el-GR" sz="2000" dirty="0" smtClean="0"/>
              <a:t>Διαβούλευση και συμμετοχή των </a:t>
            </a:r>
            <a:r>
              <a:rPr lang="el-GR" sz="2000" dirty="0" err="1" smtClean="0"/>
              <a:t>εργοδοτουμένων</a:t>
            </a:r>
            <a:endParaRPr lang="en-US" sz="2000" dirty="0" smtClean="0"/>
          </a:p>
          <a:p>
            <a:pPr marL="0" indent="0" eaLnBrk="1" hangingPunct="1">
              <a:buNone/>
            </a:pPr>
            <a:endParaRPr lang="el-GR" sz="2200" dirty="0" smtClean="0">
              <a:effectLst/>
              <a:latin typeface="Arial" pitchFamily="34" charset="0"/>
            </a:endParaRPr>
          </a:p>
          <a:p>
            <a:pPr marL="0" indent="0" eaLnBrk="1" hangingPunct="1">
              <a:buNone/>
            </a:pPr>
            <a:endParaRPr lang="el-GR" sz="2200" dirty="0" smtClean="0">
              <a:effectLst/>
              <a:latin typeface="Arial" pitchFamily="34" charset="0"/>
            </a:endParaRPr>
          </a:p>
          <a:p>
            <a:pPr marL="0" indent="0" eaLnBrk="1" hangingPunct="1">
              <a:buNone/>
            </a:pPr>
            <a:endParaRPr lang="en-GB" sz="2200" dirty="0" smtClean="0">
              <a:effectLst/>
              <a:latin typeface="Arial" pitchFamily="34" charset="0"/>
            </a:endParaRPr>
          </a:p>
          <a:p>
            <a:pPr marL="0" indent="0" eaLnBrk="1" hangingPunct="1">
              <a:buNone/>
            </a:pPr>
            <a:endParaRPr lang="en-US" sz="20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25</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Κανονισμοί Διαχείρισης</a:t>
            </a:r>
            <a:r>
              <a:rPr lang="en-GB" sz="2400" dirty="0" smtClean="0"/>
              <a:t> (</a:t>
            </a:r>
            <a:r>
              <a:rPr lang="el-GR" sz="2400" dirty="0" smtClean="0"/>
              <a:t>συν.)</a:t>
            </a:r>
            <a:endParaRPr lang="en-US" sz="2400" dirty="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endParaRPr lang="en-US" sz="20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26</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Κανονισμοί Διαχείρισης</a:t>
            </a:r>
            <a:r>
              <a:rPr lang="en-GB" sz="2400" dirty="0" smtClean="0"/>
              <a:t> (</a:t>
            </a:r>
            <a:r>
              <a:rPr lang="el-GR" sz="2400" dirty="0" smtClean="0"/>
              <a:t>συν.)</a:t>
            </a:r>
            <a:endParaRPr lang="en-US" sz="2400" dirty="0"/>
          </a:p>
        </p:txBody>
      </p:sp>
      <p:sp>
        <p:nvSpPr>
          <p:cNvPr id="7" name="Rectangle 6"/>
          <p:cNvSpPr/>
          <p:nvPr/>
        </p:nvSpPr>
        <p:spPr>
          <a:xfrm>
            <a:off x="285720" y="1285860"/>
            <a:ext cx="4164666" cy="430887"/>
          </a:xfrm>
          <a:prstGeom prst="rect">
            <a:avLst/>
          </a:prstGeom>
        </p:spPr>
        <p:txBody>
          <a:bodyPr wrap="none">
            <a:spAutoFit/>
          </a:bodyPr>
          <a:lstStyle/>
          <a:p>
            <a:r>
              <a:rPr lang="el-GR" sz="2200" b="1" u="sng" dirty="0" smtClean="0">
                <a:solidFill>
                  <a:srgbClr val="FF3300"/>
                </a:solidFill>
              </a:rPr>
              <a:t>Τι είναι η Εκτίμηση</a:t>
            </a:r>
            <a:r>
              <a:rPr lang="en-US" sz="2200" b="1" u="sng" dirty="0" smtClean="0">
                <a:solidFill>
                  <a:srgbClr val="FF3300"/>
                </a:solidFill>
              </a:rPr>
              <a:t> Κινδύνου</a:t>
            </a:r>
            <a:r>
              <a:rPr lang="el-GR" sz="2200" b="1" u="sng" dirty="0" smtClean="0">
                <a:solidFill>
                  <a:srgbClr val="FF3300"/>
                </a:solidFill>
              </a:rPr>
              <a:t>;</a:t>
            </a:r>
            <a:endParaRPr lang="en-US" sz="2200" b="1" dirty="0"/>
          </a:p>
        </p:txBody>
      </p:sp>
      <p:sp>
        <p:nvSpPr>
          <p:cNvPr id="8" name="Rectangle 3"/>
          <p:cNvSpPr txBox="1">
            <a:spLocks noChangeArrowheads="1"/>
          </p:cNvSpPr>
          <p:nvPr/>
        </p:nvSpPr>
        <p:spPr bwMode="auto">
          <a:xfrm>
            <a:off x="0" y="1643051"/>
            <a:ext cx="8229600" cy="11430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762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l-GR" sz="28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a:t>
            </a: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Διαδικασία αξιολόγησης των κινδύνων για την ασφάλεια &amp; την υγεία, οι οποίοι προκύπτουν από πηγές κινδύνου στο χώρο εργασίας</a:t>
            </a:r>
          </a:p>
        </p:txBody>
      </p:sp>
      <p:sp>
        <p:nvSpPr>
          <p:cNvPr id="9" name="Rectangle 3"/>
          <p:cNvSpPr txBox="1">
            <a:spLocks noChangeArrowheads="1"/>
          </p:cNvSpPr>
          <p:nvPr/>
        </p:nvSpPr>
        <p:spPr bwMode="auto">
          <a:xfrm>
            <a:off x="0" y="2857496"/>
            <a:ext cx="7996237" cy="2857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22225" algn="l" defTabSz="914400" rtl="0" eaLnBrk="0" fontAlgn="base" latinLnBrk="0" hangingPunct="0">
              <a:lnSpc>
                <a:spcPct val="100000"/>
              </a:lnSpc>
              <a:spcBef>
                <a:spcPct val="50000"/>
              </a:spcBef>
              <a:spcAft>
                <a:spcPct val="0"/>
              </a:spcAft>
              <a:buClr>
                <a:srgbClr val="002060"/>
              </a:buClr>
              <a:buSzTx/>
              <a:buFont typeface="Arial" pitchFamily="34" charset="0"/>
              <a:buChar char="•"/>
              <a:tabLst/>
              <a:defRPr/>
            </a:pP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a:t>
            </a: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Η εκτίμηση κινδύνου είναι γραπτή και απαιτείται για τους κινδύνους που διατρέχουν:</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1082675" marR="0" lvl="1" indent="-182563" algn="l" defTabSz="914400" rtl="0" eaLnBrk="0" fontAlgn="base" latinLnBrk="0" hangingPunct="0">
              <a:lnSpc>
                <a:spcPct val="100000"/>
              </a:lnSpc>
              <a:spcBef>
                <a:spcPct val="20000"/>
              </a:spcBef>
              <a:spcAft>
                <a:spcPct val="0"/>
              </a:spcAft>
              <a:buClr>
                <a:schemeClr val="hlink"/>
              </a:buClr>
              <a:buSzTx/>
              <a:buFont typeface="Wingdings" pitchFamily="2" charset="2"/>
              <a:buChar char="Ø"/>
              <a:tabLst/>
              <a:defRPr/>
            </a:pP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rPr>
              <a:t> οι </a:t>
            </a:r>
            <a:r>
              <a:rPr kumimoji="0" lang="el-GR" sz="2000" b="1" i="0" u="none" strike="noStrike" kern="0" cap="none" spc="0" normalizeH="0" baseline="0" noProof="0" dirty="0" err="1" smtClean="0">
                <a:ln>
                  <a:noFill/>
                </a:ln>
                <a:solidFill>
                  <a:schemeClr val="accent2"/>
                </a:solidFill>
                <a:effectLst>
                  <a:outerShdw blurRad="38100" dist="38100" dir="2700000" algn="tl">
                    <a:srgbClr val="C0C0C0"/>
                  </a:outerShdw>
                </a:effectLst>
                <a:uLnTx/>
                <a:uFillTx/>
                <a:latin typeface="Arial" charset="0"/>
              </a:rPr>
              <a:t>εργοδοτούμενοι</a:t>
            </a:r>
            <a:endPar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ndParaRPr>
          </a:p>
          <a:p>
            <a:pPr marL="1082675" marR="0" lvl="1" indent="-182563" algn="l" defTabSz="914400" rtl="0" eaLnBrk="0" fontAlgn="base" latinLnBrk="0" hangingPunct="0">
              <a:lnSpc>
                <a:spcPct val="100000"/>
              </a:lnSpc>
              <a:spcBef>
                <a:spcPct val="20000"/>
              </a:spcBef>
              <a:spcAft>
                <a:spcPct val="0"/>
              </a:spcAft>
              <a:buClr>
                <a:schemeClr val="hlink"/>
              </a:buClr>
              <a:buSzTx/>
              <a:buFont typeface="Wingdings" pitchFamily="2" charset="2"/>
              <a:buChar char="Ø"/>
              <a:tabLst/>
              <a:defRPr/>
            </a:pPr>
            <a:endPar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ndParaRPr>
          </a:p>
          <a:p>
            <a:pPr marL="1168400" marR="0" lvl="1" indent="-268288" algn="l" defTabSz="914400" rtl="0" eaLnBrk="0" fontAlgn="base" latinLnBrk="0" hangingPunct="0">
              <a:lnSpc>
                <a:spcPct val="100000"/>
              </a:lnSpc>
              <a:spcBef>
                <a:spcPct val="20000"/>
              </a:spcBef>
              <a:spcAft>
                <a:spcPct val="0"/>
              </a:spcAft>
              <a:buClr>
                <a:schemeClr val="hlink"/>
              </a:buClr>
              <a:buSzTx/>
              <a:buFont typeface="Wingdings" pitchFamily="2" charset="2"/>
              <a:buChar char="Ø"/>
              <a:tabLst/>
              <a:defRPr/>
            </a:pP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rPr>
              <a:t>άλλα πρόσωπα</a:t>
            </a:r>
            <a:r>
              <a:rPr kumimoji="0" lang="en-US"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rPr>
              <a:t>,</a:t>
            </a: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rPr>
              <a:t> όχι </a:t>
            </a:r>
            <a:r>
              <a:rPr kumimoji="0" lang="el-GR" sz="2000" b="1" i="0" u="none" strike="noStrike" kern="0" cap="none" spc="0" normalizeH="0" baseline="0" noProof="0" dirty="0" err="1" smtClean="0">
                <a:ln>
                  <a:noFill/>
                </a:ln>
                <a:solidFill>
                  <a:schemeClr val="accent2"/>
                </a:solidFill>
                <a:effectLst>
                  <a:outerShdw blurRad="38100" dist="38100" dir="2700000" algn="tl">
                    <a:srgbClr val="C0C0C0"/>
                  </a:outerShdw>
                </a:effectLst>
                <a:uLnTx/>
                <a:uFillTx/>
                <a:latin typeface="Arial" charset="0"/>
              </a:rPr>
              <a:t>εργοδοτούμενα</a:t>
            </a: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rPr>
              <a:t>, που πιθανόν να  επηρεάζονται από τη</a:t>
            </a:r>
            <a:r>
              <a:rPr kumimoji="0" lang="el-GR" sz="2000" b="1" i="0" u="none" strike="noStrike" kern="0" cap="none" spc="0" normalizeH="0" noProof="0" dirty="0" smtClean="0">
                <a:ln>
                  <a:noFill/>
                </a:ln>
                <a:solidFill>
                  <a:schemeClr val="accent2"/>
                </a:solidFill>
                <a:effectLst>
                  <a:outerShdw blurRad="38100" dist="38100" dir="2700000" algn="tl">
                    <a:srgbClr val="C0C0C0"/>
                  </a:outerShdw>
                </a:effectLst>
                <a:uLnTx/>
                <a:uFillTx/>
                <a:latin typeface="Arial" charset="0"/>
              </a:rPr>
              <a:t> διεξαγωγή των εργασιών</a:t>
            </a:r>
            <a:endPar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ndParaRPr>
          </a:p>
          <a:p>
            <a:pPr marL="742950" marR="0" lvl="1" indent="-285750" algn="l" defTabSz="914400" rtl="0" eaLnBrk="0" fontAlgn="base" latinLnBrk="0" hangingPunct="0">
              <a:lnSpc>
                <a:spcPct val="100000"/>
              </a:lnSpc>
              <a:spcBef>
                <a:spcPct val="20000"/>
              </a:spcBef>
              <a:spcAft>
                <a:spcPct val="0"/>
              </a:spcAft>
              <a:buClr>
                <a:schemeClr val="hlink"/>
              </a:buClr>
              <a:buSzTx/>
              <a:buFont typeface="Wingdings" pitchFamily="2" charset="2"/>
              <a:buNone/>
              <a:tabLst/>
              <a:defRPr/>
            </a:pPr>
            <a:endPar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endParaRPr lang="en-US" sz="20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27</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Κανονισμοί Διαχείρισης</a:t>
            </a:r>
            <a:r>
              <a:rPr lang="en-GB" sz="2400" dirty="0" smtClean="0"/>
              <a:t> (</a:t>
            </a:r>
            <a:r>
              <a:rPr lang="el-GR" sz="2400" dirty="0" smtClean="0"/>
              <a:t>συν.)</a:t>
            </a:r>
            <a:endParaRPr lang="en-US" sz="2400" dirty="0"/>
          </a:p>
        </p:txBody>
      </p:sp>
      <p:sp>
        <p:nvSpPr>
          <p:cNvPr id="7" name="Text Box 3"/>
          <p:cNvSpPr txBox="1">
            <a:spLocks noChangeArrowheads="1"/>
          </p:cNvSpPr>
          <p:nvPr/>
        </p:nvSpPr>
        <p:spPr bwMode="auto">
          <a:xfrm>
            <a:off x="857224" y="1428736"/>
            <a:ext cx="7415215" cy="406400"/>
          </a:xfrm>
          <a:prstGeom prst="rect">
            <a:avLst/>
          </a:prstGeom>
          <a:noFill/>
          <a:ln w="9525">
            <a:solidFill>
              <a:schemeClr val="tx2"/>
            </a:solidFill>
            <a:miter lim="800000"/>
            <a:headEnd/>
            <a:tailEnd/>
          </a:ln>
          <a:effectLst/>
        </p:spPr>
        <p:txBody>
          <a:bodyPr wrap="square">
            <a:spAutoFit/>
          </a:bodyPr>
          <a:lstStyle/>
          <a:p>
            <a:pPr algn="ctr" eaLnBrk="0" hangingPunct="0">
              <a:spcBef>
                <a:spcPct val="50000"/>
              </a:spcBef>
            </a:pPr>
            <a:r>
              <a:rPr lang="el-GR" sz="2000" b="1" dirty="0" smtClean="0">
                <a:solidFill>
                  <a:schemeClr val="hlink"/>
                </a:solidFill>
              </a:rPr>
              <a:t>Για κάθε Εργασιακή Δραστηριότητα</a:t>
            </a:r>
            <a:r>
              <a:rPr lang="en-GB" sz="2000" b="1" dirty="0" smtClean="0">
                <a:solidFill>
                  <a:schemeClr val="hlink"/>
                </a:solidFill>
              </a:rPr>
              <a:t>:</a:t>
            </a:r>
            <a:endParaRPr lang="en-US" sz="2000" b="1" dirty="0">
              <a:solidFill>
                <a:schemeClr val="hlink"/>
              </a:solidFill>
            </a:endParaRPr>
          </a:p>
        </p:txBody>
      </p:sp>
      <p:sp>
        <p:nvSpPr>
          <p:cNvPr id="8" name="Text Box 4"/>
          <p:cNvSpPr txBox="1">
            <a:spLocks noChangeArrowheads="1"/>
          </p:cNvSpPr>
          <p:nvPr/>
        </p:nvSpPr>
        <p:spPr bwMode="auto">
          <a:xfrm>
            <a:off x="857224" y="2076436"/>
            <a:ext cx="7415215" cy="406400"/>
          </a:xfrm>
          <a:prstGeom prst="rect">
            <a:avLst/>
          </a:prstGeom>
          <a:solidFill>
            <a:srgbClr val="FFFF00"/>
          </a:solidFill>
          <a:ln w="9525">
            <a:solidFill>
              <a:schemeClr val="tx1"/>
            </a:solidFill>
            <a:miter lim="800000"/>
            <a:headEnd/>
            <a:tailEnd/>
          </a:ln>
          <a:effectLst/>
        </p:spPr>
        <p:txBody>
          <a:bodyPr wrap="square">
            <a:spAutoFit/>
          </a:bodyPr>
          <a:lstStyle/>
          <a:p>
            <a:pPr algn="ctr" eaLnBrk="0" hangingPunct="0">
              <a:spcBef>
                <a:spcPct val="50000"/>
              </a:spcBef>
            </a:pPr>
            <a:r>
              <a:rPr lang="el-GR" sz="2000" b="1" dirty="0" smtClean="0">
                <a:solidFill>
                  <a:srgbClr val="FF0000"/>
                </a:solidFill>
              </a:rPr>
              <a:t>Εντοπισμός Πηγών </a:t>
            </a:r>
            <a:r>
              <a:rPr lang="el-GR" sz="2000" b="1" dirty="0">
                <a:solidFill>
                  <a:srgbClr val="FF0000"/>
                </a:solidFill>
              </a:rPr>
              <a:t>Κινδύνου</a:t>
            </a:r>
            <a:endParaRPr lang="en-US" sz="2000" b="1" dirty="0">
              <a:solidFill>
                <a:srgbClr val="FF0000"/>
              </a:solidFill>
            </a:endParaRPr>
          </a:p>
        </p:txBody>
      </p:sp>
      <p:sp>
        <p:nvSpPr>
          <p:cNvPr id="9" name="Text Box 5"/>
          <p:cNvSpPr txBox="1">
            <a:spLocks noChangeArrowheads="1"/>
          </p:cNvSpPr>
          <p:nvPr/>
        </p:nvSpPr>
        <p:spPr bwMode="auto">
          <a:xfrm>
            <a:off x="857224" y="2786058"/>
            <a:ext cx="7415215" cy="707886"/>
          </a:xfrm>
          <a:prstGeom prst="rect">
            <a:avLst/>
          </a:prstGeom>
          <a:solidFill>
            <a:srgbClr val="FFFF00"/>
          </a:solidFill>
          <a:ln w="9525">
            <a:solidFill>
              <a:schemeClr val="tx1"/>
            </a:solidFill>
            <a:miter lim="800000"/>
            <a:headEnd/>
            <a:tailEnd/>
          </a:ln>
          <a:effectLst/>
        </p:spPr>
        <p:txBody>
          <a:bodyPr wrap="square">
            <a:spAutoFit/>
          </a:bodyPr>
          <a:lstStyle/>
          <a:p>
            <a:pPr algn="ctr" eaLnBrk="0" hangingPunct="0">
              <a:spcBef>
                <a:spcPct val="50000"/>
              </a:spcBef>
            </a:pPr>
            <a:r>
              <a:rPr lang="el-GR" sz="2000" b="1" dirty="0" smtClean="0">
                <a:solidFill>
                  <a:srgbClr val="FF0000"/>
                </a:solidFill>
              </a:rPr>
              <a:t>Εντοπισμός των Προσώπων &amp; του τρόπου με τον οποίον μπορεί να επηρεαστούν</a:t>
            </a:r>
            <a:endParaRPr lang="en-US" sz="2000" b="1" dirty="0">
              <a:solidFill>
                <a:srgbClr val="FF0000"/>
              </a:solidFill>
            </a:endParaRPr>
          </a:p>
        </p:txBody>
      </p:sp>
      <p:sp>
        <p:nvSpPr>
          <p:cNvPr id="10" name="Text Box 6"/>
          <p:cNvSpPr txBox="1">
            <a:spLocks noChangeArrowheads="1"/>
          </p:cNvSpPr>
          <p:nvPr/>
        </p:nvSpPr>
        <p:spPr bwMode="auto">
          <a:xfrm>
            <a:off x="857224" y="3786190"/>
            <a:ext cx="7415215" cy="707886"/>
          </a:xfrm>
          <a:prstGeom prst="rect">
            <a:avLst/>
          </a:prstGeom>
          <a:solidFill>
            <a:srgbClr val="FFFF00"/>
          </a:solidFill>
          <a:ln w="9525">
            <a:solidFill>
              <a:schemeClr val="tx1"/>
            </a:solidFill>
            <a:miter lim="800000"/>
            <a:headEnd/>
            <a:tailEnd/>
          </a:ln>
          <a:effectLst/>
        </p:spPr>
        <p:txBody>
          <a:bodyPr wrap="square">
            <a:spAutoFit/>
          </a:bodyPr>
          <a:lstStyle/>
          <a:p>
            <a:pPr algn="ctr" eaLnBrk="0" hangingPunct="0">
              <a:spcBef>
                <a:spcPct val="50000"/>
              </a:spcBef>
            </a:pPr>
            <a:r>
              <a:rPr lang="el-GR" sz="2000" b="1" dirty="0" smtClean="0">
                <a:solidFill>
                  <a:srgbClr val="FF0000"/>
                </a:solidFill>
              </a:rPr>
              <a:t>Αξιολόγηση των Κινδύνων &amp; λήψη απόφασης για την αποτελεσματικότητα των υφιστάμενων μέτρων πρόληψης</a:t>
            </a:r>
            <a:endParaRPr lang="en-US" sz="2000" b="1" dirty="0">
              <a:solidFill>
                <a:srgbClr val="FF0000"/>
              </a:solidFill>
            </a:endParaRPr>
          </a:p>
        </p:txBody>
      </p:sp>
      <p:sp>
        <p:nvSpPr>
          <p:cNvPr id="12" name="Text Box 7"/>
          <p:cNvSpPr txBox="1">
            <a:spLocks noChangeArrowheads="1"/>
          </p:cNvSpPr>
          <p:nvPr/>
        </p:nvSpPr>
        <p:spPr bwMode="auto">
          <a:xfrm>
            <a:off x="857224" y="4857760"/>
            <a:ext cx="7486653" cy="406400"/>
          </a:xfrm>
          <a:prstGeom prst="rect">
            <a:avLst/>
          </a:prstGeom>
          <a:solidFill>
            <a:srgbClr val="FFFF00"/>
          </a:solidFill>
          <a:ln w="9525">
            <a:solidFill>
              <a:schemeClr val="tx1"/>
            </a:solidFill>
            <a:miter lim="800000"/>
            <a:headEnd/>
            <a:tailEnd/>
          </a:ln>
          <a:effectLst/>
        </p:spPr>
        <p:txBody>
          <a:bodyPr wrap="square">
            <a:spAutoFit/>
          </a:bodyPr>
          <a:lstStyle/>
          <a:p>
            <a:pPr algn="ctr" eaLnBrk="0" hangingPunct="0">
              <a:spcBef>
                <a:spcPct val="50000"/>
              </a:spcBef>
            </a:pPr>
            <a:r>
              <a:rPr lang="el-GR" sz="2000" b="1" dirty="0" smtClean="0">
                <a:solidFill>
                  <a:srgbClr val="FF0000"/>
                </a:solidFill>
              </a:rPr>
              <a:t>Λήψη Μέτρων / Επιπρόσθετων Μέτρων</a:t>
            </a:r>
            <a:endParaRPr lang="en-US" sz="2000" b="1" dirty="0">
              <a:solidFill>
                <a:srgbClr val="FF0000"/>
              </a:solidFill>
            </a:endParaRPr>
          </a:p>
        </p:txBody>
      </p:sp>
      <p:sp>
        <p:nvSpPr>
          <p:cNvPr id="13" name="Text Box 8"/>
          <p:cNvSpPr txBox="1">
            <a:spLocks noChangeArrowheads="1"/>
          </p:cNvSpPr>
          <p:nvPr/>
        </p:nvSpPr>
        <p:spPr bwMode="auto">
          <a:xfrm>
            <a:off x="857224" y="5572140"/>
            <a:ext cx="7486652" cy="406400"/>
          </a:xfrm>
          <a:prstGeom prst="rect">
            <a:avLst/>
          </a:prstGeom>
          <a:solidFill>
            <a:srgbClr val="FFFF00"/>
          </a:solidFill>
          <a:ln w="9525">
            <a:solidFill>
              <a:schemeClr val="tx1"/>
            </a:solidFill>
            <a:miter lim="800000"/>
            <a:headEnd/>
            <a:tailEnd/>
          </a:ln>
          <a:effectLst/>
        </p:spPr>
        <p:txBody>
          <a:bodyPr wrap="square">
            <a:spAutoFit/>
          </a:bodyPr>
          <a:lstStyle/>
          <a:p>
            <a:pPr algn="ctr" eaLnBrk="0" hangingPunct="0">
              <a:spcBef>
                <a:spcPct val="50000"/>
              </a:spcBef>
            </a:pPr>
            <a:r>
              <a:rPr lang="el-GR" sz="2000" b="1" dirty="0" smtClean="0">
                <a:solidFill>
                  <a:srgbClr val="FF0000"/>
                </a:solidFill>
              </a:rPr>
              <a:t>Επανεκτίμηση</a:t>
            </a:r>
            <a:endParaRPr lang="en-US" sz="2000" b="1" dirty="0">
              <a:solidFill>
                <a:srgbClr val="FF0000"/>
              </a:solidFill>
            </a:endParaRPr>
          </a:p>
        </p:txBody>
      </p:sp>
      <p:sp>
        <p:nvSpPr>
          <p:cNvPr id="17" name="Line 12"/>
          <p:cNvSpPr>
            <a:spLocks noChangeShapeType="1"/>
          </p:cNvSpPr>
          <p:nvPr/>
        </p:nvSpPr>
        <p:spPr bwMode="auto">
          <a:xfrm>
            <a:off x="4357686" y="4500570"/>
            <a:ext cx="0" cy="228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8" name="Line 13"/>
          <p:cNvSpPr>
            <a:spLocks noChangeShapeType="1"/>
          </p:cNvSpPr>
          <p:nvPr/>
        </p:nvSpPr>
        <p:spPr bwMode="auto">
          <a:xfrm>
            <a:off x="4357686" y="5286388"/>
            <a:ext cx="0" cy="228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9" name="Line 12"/>
          <p:cNvSpPr>
            <a:spLocks noChangeShapeType="1"/>
          </p:cNvSpPr>
          <p:nvPr/>
        </p:nvSpPr>
        <p:spPr bwMode="auto">
          <a:xfrm>
            <a:off x="4357686" y="3500438"/>
            <a:ext cx="0" cy="228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0" name="Line 12"/>
          <p:cNvSpPr>
            <a:spLocks noChangeShapeType="1"/>
          </p:cNvSpPr>
          <p:nvPr/>
        </p:nvSpPr>
        <p:spPr bwMode="auto">
          <a:xfrm>
            <a:off x="4357686" y="2500306"/>
            <a:ext cx="0" cy="2286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endParaRPr lang="en-US" sz="20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28</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Κανονισμοί Διαχείρισης</a:t>
            </a:r>
            <a:r>
              <a:rPr lang="en-GB" sz="2400" dirty="0" smtClean="0"/>
              <a:t> (</a:t>
            </a:r>
            <a:r>
              <a:rPr lang="el-GR" sz="2400" dirty="0" smtClean="0"/>
              <a:t>συν.)</a:t>
            </a:r>
            <a:endParaRPr lang="en-US" sz="2400" dirty="0"/>
          </a:p>
        </p:txBody>
      </p:sp>
      <p:sp>
        <p:nvSpPr>
          <p:cNvPr id="7" name="Rectangle 6"/>
          <p:cNvSpPr/>
          <p:nvPr/>
        </p:nvSpPr>
        <p:spPr>
          <a:xfrm>
            <a:off x="285720" y="1285860"/>
            <a:ext cx="6511013" cy="430887"/>
          </a:xfrm>
          <a:prstGeom prst="rect">
            <a:avLst/>
          </a:prstGeom>
        </p:spPr>
        <p:txBody>
          <a:bodyPr wrap="none">
            <a:spAutoFit/>
          </a:bodyPr>
          <a:lstStyle/>
          <a:p>
            <a:r>
              <a:rPr lang="el-GR" sz="2200" b="1" u="sng" dirty="0" smtClean="0">
                <a:solidFill>
                  <a:srgbClr val="FF3300"/>
                </a:solidFill>
              </a:rPr>
              <a:t>Τι είναι το Σύστημα Διαχείρισης των Κινδύνων;</a:t>
            </a:r>
            <a:endParaRPr lang="en-US" sz="2200" b="1" dirty="0"/>
          </a:p>
        </p:txBody>
      </p:sp>
      <p:sp>
        <p:nvSpPr>
          <p:cNvPr id="10" name="Rectangle 3"/>
          <p:cNvSpPr txBox="1">
            <a:spLocks noChangeArrowheads="1"/>
          </p:cNvSpPr>
          <p:nvPr/>
        </p:nvSpPr>
        <p:spPr bwMode="auto">
          <a:xfrm>
            <a:off x="357158" y="1714488"/>
            <a:ext cx="82296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uLnTx/>
                <a:uFillTx/>
                <a:latin typeface="Arial" charset="0"/>
                <a:ea typeface="+mn-ea"/>
                <a:cs typeface="+mn-cs"/>
              </a:rPr>
              <a:t>Πολιτική Ασφάλειας και Υγείας</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uLnTx/>
                <a:uFillTx/>
                <a:latin typeface="Arial" charset="0"/>
                <a:ea typeface="+mn-ea"/>
                <a:cs typeface="+mn-cs"/>
              </a:rPr>
              <a:t>Προγραμματισμός</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uLnTx/>
                <a:uFillTx/>
                <a:latin typeface="Arial" charset="0"/>
                <a:ea typeface="+mn-ea"/>
                <a:cs typeface="+mn-cs"/>
              </a:rPr>
              <a:t>Υλοποίηση και λειτουργία</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uLnTx/>
                <a:uFillTx/>
                <a:latin typeface="Arial" charset="0"/>
                <a:ea typeface="+mn-ea"/>
                <a:cs typeface="+mn-cs"/>
              </a:rPr>
              <a:t>Μέτρα Ελέγχου και διορθωτικά μέτρα</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uLnTx/>
                <a:uFillTx/>
                <a:latin typeface="Arial" charset="0"/>
                <a:ea typeface="+mn-ea"/>
                <a:cs typeface="+mn-cs"/>
              </a:rPr>
              <a:t>Αναθεώρηση της διαχείρισης</a:t>
            </a:r>
            <a:endParaRPr kumimoji="0" lang="en-US" sz="2200" b="1" i="0" u="none" strike="noStrike" kern="0" cap="none" spc="0" normalizeH="0" baseline="0" noProof="0" dirty="0" smtClean="0">
              <a:ln>
                <a:noFill/>
              </a:ln>
              <a:solidFill>
                <a:schemeClr val="accent2"/>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endParaRPr lang="en-US" sz="20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29</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Κανονισμοί Διαχείρισης</a:t>
            </a:r>
            <a:r>
              <a:rPr lang="en-GB" sz="2400" dirty="0" smtClean="0"/>
              <a:t> (</a:t>
            </a:r>
            <a:r>
              <a:rPr lang="el-GR" sz="2400" dirty="0" smtClean="0"/>
              <a:t>συν.)</a:t>
            </a:r>
            <a:endParaRPr lang="en-US" sz="2400" dirty="0"/>
          </a:p>
        </p:txBody>
      </p:sp>
      <p:sp>
        <p:nvSpPr>
          <p:cNvPr id="7" name="Rectangle 6"/>
          <p:cNvSpPr/>
          <p:nvPr/>
        </p:nvSpPr>
        <p:spPr>
          <a:xfrm>
            <a:off x="285720" y="1071546"/>
            <a:ext cx="5114862" cy="430887"/>
          </a:xfrm>
          <a:prstGeom prst="rect">
            <a:avLst/>
          </a:prstGeom>
        </p:spPr>
        <p:txBody>
          <a:bodyPr wrap="none">
            <a:spAutoFit/>
          </a:bodyPr>
          <a:lstStyle/>
          <a:p>
            <a:r>
              <a:rPr lang="el-GR" sz="2200" b="1" u="sng" dirty="0" smtClean="0">
                <a:solidFill>
                  <a:srgbClr val="FF3300"/>
                </a:solidFill>
              </a:rPr>
              <a:t>Σύστημα Διαχείρισης των Κινδύνων;</a:t>
            </a:r>
            <a:endParaRPr lang="en-US" sz="2200" b="1" dirty="0"/>
          </a:p>
        </p:txBody>
      </p:sp>
      <p:sp>
        <p:nvSpPr>
          <p:cNvPr id="10" name="Rectangle 3"/>
          <p:cNvSpPr txBox="1">
            <a:spLocks noChangeArrowheads="1"/>
          </p:cNvSpPr>
          <p:nvPr/>
        </p:nvSpPr>
        <p:spPr bwMode="auto">
          <a:xfrm>
            <a:off x="357158" y="1714488"/>
            <a:ext cx="82296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200" b="1" i="0" u="none" strike="noStrike" kern="0" cap="none" spc="0" normalizeH="0" baseline="0" noProof="0" dirty="0" smtClean="0">
              <a:ln>
                <a:noFill/>
              </a:ln>
              <a:solidFill>
                <a:schemeClr val="accent2"/>
              </a:solidFill>
              <a:effectLst/>
              <a:uLnTx/>
              <a:uFillTx/>
              <a:latin typeface="Arial" charset="0"/>
              <a:ea typeface="+mn-ea"/>
              <a:cs typeface="+mn-cs"/>
            </a:endParaRPr>
          </a:p>
        </p:txBody>
      </p:sp>
      <p:grpSp>
        <p:nvGrpSpPr>
          <p:cNvPr id="9" name="Group 8"/>
          <p:cNvGrpSpPr/>
          <p:nvPr/>
        </p:nvGrpSpPr>
        <p:grpSpPr>
          <a:xfrm>
            <a:off x="1230313" y="1535113"/>
            <a:ext cx="5826125" cy="4705350"/>
            <a:chOff x="1230313" y="1535113"/>
            <a:chExt cx="5826125" cy="4705350"/>
          </a:xfrm>
        </p:grpSpPr>
        <p:sp>
          <p:nvSpPr>
            <p:cNvPr id="12" name="_s1028"/>
            <p:cNvSpPr>
              <a:spLocks noChangeArrowheads="1" noTextEdit="1"/>
            </p:cNvSpPr>
            <p:nvPr/>
          </p:nvSpPr>
          <p:spPr bwMode="auto">
            <a:xfrm>
              <a:off x="3370263" y="2036763"/>
              <a:ext cx="2679700" cy="2679700"/>
            </a:xfrm>
            <a:custGeom>
              <a:avLst/>
              <a:gdLst>
                <a:gd name="G0" fmla="+- -2545423 0 0"/>
                <a:gd name="G1" fmla="+- -7471104 0 0"/>
                <a:gd name="G2" fmla="+- -2545423 0 -7471104"/>
                <a:gd name="G3" fmla="+- 10800 0 0"/>
                <a:gd name="G4" fmla="+- 0 0 -2545423"/>
                <a:gd name="T0" fmla="*/ 360 256 1"/>
                <a:gd name="T1" fmla="*/ 0 256 1"/>
                <a:gd name="G5" fmla="+- G2 T0 T1"/>
                <a:gd name="G6" fmla="?: G2 G2 G5"/>
                <a:gd name="G7" fmla="+- 0 0 G6"/>
                <a:gd name="G8" fmla="+- 6055 0 0"/>
                <a:gd name="G9" fmla="+- 0 0 -7471104"/>
                <a:gd name="G10" fmla="+- 6055 0 2700"/>
                <a:gd name="G11" fmla="cos G10 -2545423"/>
                <a:gd name="G12" fmla="sin G10 -2545423"/>
                <a:gd name="G13" fmla="cos 13500 -2545423"/>
                <a:gd name="G14" fmla="sin 13500 -2545423"/>
                <a:gd name="G15" fmla="+- G11 10800 0"/>
                <a:gd name="G16" fmla="+- G12 10800 0"/>
                <a:gd name="G17" fmla="+- G13 10800 0"/>
                <a:gd name="G18" fmla="+- G14 10800 0"/>
                <a:gd name="G19" fmla="*/ 6055 1 2"/>
                <a:gd name="G20" fmla="+- G19 5400 0"/>
                <a:gd name="G21" fmla="cos G20 -2545423"/>
                <a:gd name="G22" fmla="sin G20 -2545423"/>
                <a:gd name="G23" fmla="+- G21 10800 0"/>
                <a:gd name="G24" fmla="+- G12 G23 G22"/>
                <a:gd name="G25" fmla="+- G22 G23 G11"/>
                <a:gd name="G26" fmla="cos 10800 -2545423"/>
                <a:gd name="G27" fmla="sin 10800 -2545423"/>
                <a:gd name="G28" fmla="cos 6055 -2545423"/>
                <a:gd name="G29" fmla="sin 6055 -2545423"/>
                <a:gd name="G30" fmla="+- G26 10800 0"/>
                <a:gd name="G31" fmla="+- G27 10800 0"/>
                <a:gd name="G32" fmla="+- G28 10800 0"/>
                <a:gd name="G33" fmla="+- G29 10800 0"/>
                <a:gd name="G34" fmla="+- G19 5400 0"/>
                <a:gd name="G35" fmla="cos G34 -7471104"/>
                <a:gd name="G36" fmla="sin G34 -7471104"/>
                <a:gd name="G37" fmla="+/ -7471104 -2545423 2"/>
                <a:gd name="T2" fmla="*/ 180 256 1"/>
                <a:gd name="T3" fmla="*/ 0 256 1"/>
                <a:gd name="G38" fmla="+- G37 T2 T3"/>
                <a:gd name="G39" fmla="?: G2 G37 G38"/>
                <a:gd name="G40" fmla="cos 10800 G39"/>
                <a:gd name="G41" fmla="sin 10800 G39"/>
                <a:gd name="G42" fmla="cos 6055 G39"/>
                <a:gd name="G43" fmla="sin 6055 G39"/>
                <a:gd name="G44" fmla="+- G40 10800 0"/>
                <a:gd name="G45" fmla="+- G41 10800 0"/>
                <a:gd name="G46" fmla="+- G42 10800 0"/>
                <a:gd name="G47" fmla="+- G43 10800 0"/>
                <a:gd name="G48" fmla="+- G35 10800 0"/>
                <a:gd name="G49" fmla="+- G36 10800 0"/>
                <a:gd name="T4" fmla="*/ 13335 w 21600"/>
                <a:gd name="T5" fmla="*/ 301 h 21600"/>
                <a:gd name="T6" fmla="*/ 7372 w 21600"/>
                <a:gd name="T7" fmla="*/ 3100 h 21600"/>
                <a:gd name="T8" fmla="*/ 12221 w 21600"/>
                <a:gd name="T9" fmla="*/ 4914 h 21600"/>
                <a:gd name="T10" fmla="*/ 21315 w 21600"/>
                <a:gd name="T11" fmla="*/ 2333 h 21600"/>
                <a:gd name="T12" fmla="*/ 20545 w 21600"/>
                <a:gd name="T13" fmla="*/ 9465 h 21600"/>
                <a:gd name="T14" fmla="*/ 13413 w 21600"/>
                <a:gd name="T15" fmla="*/ 869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516" y="7002"/>
                  </a:moveTo>
                  <a:cubicBezTo>
                    <a:pt x="14366" y="5575"/>
                    <a:pt x="12632" y="4745"/>
                    <a:pt x="10800" y="4745"/>
                  </a:cubicBezTo>
                  <a:cubicBezTo>
                    <a:pt x="9951" y="4744"/>
                    <a:pt x="9112" y="4923"/>
                    <a:pt x="8337" y="5268"/>
                  </a:cubicBezTo>
                  <a:lnTo>
                    <a:pt x="6407" y="933"/>
                  </a:lnTo>
                  <a:cubicBezTo>
                    <a:pt x="7789" y="318"/>
                    <a:pt x="9286" y="-1"/>
                    <a:pt x="10800" y="0"/>
                  </a:cubicBezTo>
                  <a:cubicBezTo>
                    <a:pt x="14068" y="0"/>
                    <a:pt x="17161" y="1480"/>
                    <a:pt x="19212" y="4026"/>
                  </a:cubicBezTo>
                  <a:lnTo>
                    <a:pt x="21315" y="2333"/>
                  </a:lnTo>
                  <a:lnTo>
                    <a:pt x="20545" y="9465"/>
                  </a:lnTo>
                  <a:lnTo>
                    <a:pt x="13413" y="8695"/>
                  </a:lnTo>
                  <a:lnTo>
                    <a:pt x="15516" y="7002"/>
                  </a:lnTo>
                  <a:close/>
                </a:path>
              </a:pathLst>
            </a:custGeom>
            <a:solidFill>
              <a:srgbClr val="FF0000"/>
            </a:solidFill>
            <a:ln w="9525">
              <a:noFill/>
              <a:miter lim="800000"/>
              <a:headEnd/>
              <a:tailEnd/>
            </a:ln>
          </p:spPr>
          <p:txBody>
            <a:bodyPr lIns="0" tIns="0" rIns="0" bIns="0" anchor="ctr"/>
            <a:lstStyle/>
            <a:p>
              <a:endParaRPr lang="en-US"/>
            </a:p>
          </p:txBody>
        </p:sp>
        <p:sp>
          <p:nvSpPr>
            <p:cNvPr id="13" name="_s1029"/>
            <p:cNvSpPr>
              <a:spLocks noChangeArrowheads="1" noTextEdit="1"/>
            </p:cNvSpPr>
            <p:nvPr/>
          </p:nvSpPr>
          <p:spPr bwMode="auto">
            <a:xfrm rot="4320000">
              <a:off x="3790950" y="2444750"/>
              <a:ext cx="2679700" cy="2679700"/>
            </a:xfrm>
            <a:custGeom>
              <a:avLst/>
              <a:gdLst>
                <a:gd name="G0" fmla="+- -2461324 0 0"/>
                <a:gd name="G1" fmla="+- -7137796 0 0"/>
                <a:gd name="G2" fmla="+- -2461324 0 -7137796"/>
                <a:gd name="G3" fmla="+- 10800 0 0"/>
                <a:gd name="G4" fmla="+- 0 0 -2461324"/>
                <a:gd name="T0" fmla="*/ 360 256 1"/>
                <a:gd name="T1" fmla="*/ 0 256 1"/>
                <a:gd name="G5" fmla="+- G2 T0 T1"/>
                <a:gd name="G6" fmla="?: G2 G2 G5"/>
                <a:gd name="G7" fmla="+- 0 0 G6"/>
                <a:gd name="G8" fmla="+- 5638 0 0"/>
                <a:gd name="G9" fmla="+- 0 0 -7137796"/>
                <a:gd name="G10" fmla="+- 5638 0 2700"/>
                <a:gd name="G11" fmla="cos G10 -2461324"/>
                <a:gd name="G12" fmla="sin G10 -2461324"/>
                <a:gd name="G13" fmla="cos 13500 -2461324"/>
                <a:gd name="G14" fmla="sin 13500 -2461324"/>
                <a:gd name="G15" fmla="+- G11 10800 0"/>
                <a:gd name="G16" fmla="+- G12 10800 0"/>
                <a:gd name="G17" fmla="+- G13 10800 0"/>
                <a:gd name="G18" fmla="+- G14 10800 0"/>
                <a:gd name="G19" fmla="*/ 5638 1 2"/>
                <a:gd name="G20" fmla="+- G19 5400 0"/>
                <a:gd name="G21" fmla="cos G20 -2461324"/>
                <a:gd name="G22" fmla="sin G20 -2461324"/>
                <a:gd name="G23" fmla="+- G21 10800 0"/>
                <a:gd name="G24" fmla="+- G12 G23 G22"/>
                <a:gd name="G25" fmla="+- G22 G23 G11"/>
                <a:gd name="G26" fmla="cos 10800 -2461324"/>
                <a:gd name="G27" fmla="sin 10800 -2461324"/>
                <a:gd name="G28" fmla="cos 5638 -2461324"/>
                <a:gd name="G29" fmla="sin 5638 -2461324"/>
                <a:gd name="G30" fmla="+- G26 10800 0"/>
                <a:gd name="G31" fmla="+- G27 10800 0"/>
                <a:gd name="G32" fmla="+- G28 10800 0"/>
                <a:gd name="G33" fmla="+- G29 10800 0"/>
                <a:gd name="G34" fmla="+- G19 5400 0"/>
                <a:gd name="G35" fmla="cos G34 -7137796"/>
                <a:gd name="G36" fmla="sin G34 -7137796"/>
                <a:gd name="G37" fmla="+/ -7137796 -2461324 2"/>
                <a:gd name="T2" fmla="*/ 180 256 1"/>
                <a:gd name="T3" fmla="*/ 0 256 1"/>
                <a:gd name="G38" fmla="+- G37 T2 T3"/>
                <a:gd name="G39" fmla="?: G2 G37 G38"/>
                <a:gd name="G40" fmla="cos 10800 G39"/>
                <a:gd name="G41" fmla="sin 10800 G39"/>
                <a:gd name="G42" fmla="cos 5638 G39"/>
                <a:gd name="G43" fmla="sin 5638 G39"/>
                <a:gd name="G44" fmla="+- G40 10800 0"/>
                <a:gd name="G45" fmla="+- G41 10800 0"/>
                <a:gd name="G46" fmla="+- G42 10800 0"/>
                <a:gd name="G47" fmla="+- G43 10800 0"/>
                <a:gd name="G48" fmla="+- G35 10800 0"/>
                <a:gd name="G49" fmla="+- G36 10800 0"/>
                <a:gd name="T4" fmla="*/ 13915 w 21600"/>
                <a:gd name="T5" fmla="*/ 459 h 21600"/>
                <a:gd name="T6" fmla="*/ 8135 w 21600"/>
                <a:gd name="T7" fmla="*/ 3024 h 21600"/>
                <a:gd name="T8" fmla="*/ 12426 w 21600"/>
                <a:gd name="T9" fmla="*/ 5401 h 21600"/>
                <a:gd name="T10" fmla="*/ 21502 w 21600"/>
                <a:gd name="T11" fmla="*/ 2571 h 21600"/>
                <a:gd name="T12" fmla="*/ 20534 w 21600"/>
                <a:gd name="T13" fmla="*/ 9976 h 21600"/>
                <a:gd name="T14" fmla="*/ 13129 w 21600"/>
                <a:gd name="T15" fmla="*/ 900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269" y="7363"/>
                  </a:moveTo>
                  <a:cubicBezTo>
                    <a:pt x="14202" y="5975"/>
                    <a:pt x="12550" y="5162"/>
                    <a:pt x="10800" y="5162"/>
                  </a:cubicBezTo>
                  <a:cubicBezTo>
                    <a:pt x="10178" y="5161"/>
                    <a:pt x="9560" y="5264"/>
                    <a:pt x="8972" y="5466"/>
                  </a:cubicBezTo>
                  <a:lnTo>
                    <a:pt x="7299" y="583"/>
                  </a:lnTo>
                  <a:cubicBezTo>
                    <a:pt x="8425" y="197"/>
                    <a:pt x="9608" y="-1"/>
                    <a:pt x="10800" y="0"/>
                  </a:cubicBezTo>
                  <a:cubicBezTo>
                    <a:pt x="14153" y="0"/>
                    <a:pt x="17317" y="1558"/>
                    <a:pt x="19361" y="4216"/>
                  </a:cubicBezTo>
                  <a:lnTo>
                    <a:pt x="21502" y="2571"/>
                  </a:lnTo>
                  <a:lnTo>
                    <a:pt x="20534" y="9976"/>
                  </a:lnTo>
                  <a:lnTo>
                    <a:pt x="13129" y="9009"/>
                  </a:lnTo>
                  <a:lnTo>
                    <a:pt x="15269" y="7363"/>
                  </a:lnTo>
                  <a:close/>
                </a:path>
              </a:pathLst>
            </a:custGeom>
            <a:solidFill>
              <a:srgbClr val="333399"/>
            </a:solidFill>
            <a:ln w="9525">
              <a:noFill/>
              <a:miter lim="800000"/>
              <a:headEnd/>
              <a:tailEnd/>
            </a:ln>
          </p:spPr>
          <p:txBody>
            <a:bodyPr lIns="0" tIns="0" rIns="0" bIns="0" anchor="ctr"/>
            <a:lstStyle/>
            <a:p>
              <a:endParaRPr lang="en-US"/>
            </a:p>
          </p:txBody>
        </p:sp>
        <p:sp>
          <p:nvSpPr>
            <p:cNvPr id="14" name="_s1030"/>
            <p:cNvSpPr>
              <a:spLocks noChangeArrowheads="1" noTextEdit="1"/>
            </p:cNvSpPr>
            <p:nvPr/>
          </p:nvSpPr>
          <p:spPr bwMode="auto">
            <a:xfrm rot="8640000">
              <a:off x="3335338" y="3024188"/>
              <a:ext cx="2678112" cy="2679700"/>
            </a:xfrm>
            <a:custGeom>
              <a:avLst/>
              <a:gdLst>
                <a:gd name="G0" fmla="+- -2769604 0 0"/>
                <a:gd name="G1" fmla="+- -7471104 0 0"/>
                <a:gd name="G2" fmla="+- -2769604 0 -7471104"/>
                <a:gd name="G3" fmla="+- 10800 0 0"/>
                <a:gd name="G4" fmla="+- 0 0 -2769604"/>
                <a:gd name="T0" fmla="*/ 360 256 1"/>
                <a:gd name="T1" fmla="*/ 0 256 1"/>
                <a:gd name="G5" fmla="+- G2 T0 T1"/>
                <a:gd name="G6" fmla="?: G2 G2 G5"/>
                <a:gd name="G7" fmla="+- 0 0 G6"/>
                <a:gd name="G8" fmla="+- 5977 0 0"/>
                <a:gd name="G9" fmla="+- 0 0 -7471104"/>
                <a:gd name="G10" fmla="+- 5977 0 2700"/>
                <a:gd name="G11" fmla="cos G10 -2769604"/>
                <a:gd name="G12" fmla="sin G10 -2769604"/>
                <a:gd name="G13" fmla="cos 13500 -2769604"/>
                <a:gd name="G14" fmla="sin 13500 -2769604"/>
                <a:gd name="G15" fmla="+- G11 10800 0"/>
                <a:gd name="G16" fmla="+- G12 10800 0"/>
                <a:gd name="G17" fmla="+- G13 10800 0"/>
                <a:gd name="G18" fmla="+- G14 10800 0"/>
                <a:gd name="G19" fmla="*/ 5977 1 2"/>
                <a:gd name="G20" fmla="+- G19 5400 0"/>
                <a:gd name="G21" fmla="cos G20 -2769604"/>
                <a:gd name="G22" fmla="sin G20 -2769604"/>
                <a:gd name="G23" fmla="+- G21 10800 0"/>
                <a:gd name="G24" fmla="+- G12 G23 G22"/>
                <a:gd name="G25" fmla="+- G22 G23 G11"/>
                <a:gd name="G26" fmla="cos 10800 -2769604"/>
                <a:gd name="G27" fmla="sin 10800 -2769604"/>
                <a:gd name="G28" fmla="cos 5977 -2769604"/>
                <a:gd name="G29" fmla="sin 5977 -2769604"/>
                <a:gd name="G30" fmla="+- G26 10800 0"/>
                <a:gd name="G31" fmla="+- G27 10800 0"/>
                <a:gd name="G32" fmla="+- G28 10800 0"/>
                <a:gd name="G33" fmla="+- G29 10800 0"/>
                <a:gd name="G34" fmla="+- G19 5400 0"/>
                <a:gd name="G35" fmla="cos G34 -7471104"/>
                <a:gd name="G36" fmla="sin G34 -7471104"/>
                <a:gd name="G37" fmla="+/ -7471104 -2769604 2"/>
                <a:gd name="T2" fmla="*/ 180 256 1"/>
                <a:gd name="T3" fmla="*/ 0 256 1"/>
                <a:gd name="G38" fmla="+- G37 T2 T3"/>
                <a:gd name="G39" fmla="?: G2 G37 G38"/>
                <a:gd name="G40" fmla="cos 10800 G39"/>
                <a:gd name="G41" fmla="sin 10800 G39"/>
                <a:gd name="G42" fmla="cos 5977 G39"/>
                <a:gd name="G43" fmla="sin 5977 G39"/>
                <a:gd name="G44" fmla="+- G40 10800 0"/>
                <a:gd name="G45" fmla="+- G41 10800 0"/>
                <a:gd name="G46" fmla="+- G42 10800 0"/>
                <a:gd name="G47" fmla="+- G43 10800 0"/>
                <a:gd name="G48" fmla="+- G35 10800 0"/>
                <a:gd name="G49" fmla="+- G36 10800 0"/>
                <a:gd name="T4" fmla="*/ 13021 w 21600"/>
                <a:gd name="T5" fmla="*/ 230 h 21600"/>
                <a:gd name="T6" fmla="*/ 7387 w 21600"/>
                <a:gd name="T7" fmla="*/ 3136 h 21600"/>
                <a:gd name="T8" fmla="*/ 12029 w 21600"/>
                <a:gd name="T9" fmla="*/ 4950 h 21600"/>
                <a:gd name="T10" fmla="*/ 20791 w 21600"/>
                <a:gd name="T11" fmla="*/ 1721 h 21600"/>
                <a:gd name="T12" fmla="*/ 20446 w 21600"/>
                <a:gd name="T13" fmla="*/ 8941 h 21600"/>
                <a:gd name="T14" fmla="*/ 13225 w 21600"/>
                <a:gd name="T15" fmla="*/ 859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223" y="6780"/>
                  </a:moveTo>
                  <a:cubicBezTo>
                    <a:pt x="14090" y="5533"/>
                    <a:pt x="12484" y="4823"/>
                    <a:pt x="10800" y="4823"/>
                  </a:cubicBezTo>
                  <a:cubicBezTo>
                    <a:pt x="9962" y="4822"/>
                    <a:pt x="9134" y="4999"/>
                    <a:pt x="8368" y="5339"/>
                  </a:cubicBezTo>
                  <a:lnTo>
                    <a:pt x="6407" y="933"/>
                  </a:lnTo>
                  <a:cubicBezTo>
                    <a:pt x="7789" y="318"/>
                    <a:pt x="9286" y="-1"/>
                    <a:pt x="10800" y="0"/>
                  </a:cubicBezTo>
                  <a:cubicBezTo>
                    <a:pt x="13843" y="0"/>
                    <a:pt x="16746" y="1284"/>
                    <a:pt x="18792" y="3536"/>
                  </a:cubicBezTo>
                  <a:lnTo>
                    <a:pt x="20791" y="1721"/>
                  </a:lnTo>
                  <a:lnTo>
                    <a:pt x="20446" y="8941"/>
                  </a:lnTo>
                  <a:lnTo>
                    <a:pt x="13225" y="8596"/>
                  </a:lnTo>
                  <a:lnTo>
                    <a:pt x="15223" y="6780"/>
                  </a:lnTo>
                  <a:close/>
                </a:path>
              </a:pathLst>
            </a:custGeom>
            <a:solidFill>
              <a:srgbClr val="008000"/>
            </a:solidFill>
            <a:ln w="9525">
              <a:noFill/>
              <a:miter lim="800000"/>
              <a:headEnd/>
              <a:tailEnd/>
            </a:ln>
          </p:spPr>
          <p:txBody>
            <a:bodyPr lIns="0" tIns="0" rIns="0" bIns="0" anchor="ctr"/>
            <a:lstStyle/>
            <a:p>
              <a:endParaRPr lang="en-US"/>
            </a:p>
          </p:txBody>
        </p:sp>
        <p:sp>
          <p:nvSpPr>
            <p:cNvPr id="15" name="_s1031"/>
            <p:cNvSpPr>
              <a:spLocks noChangeArrowheads="1" noTextEdit="1"/>
            </p:cNvSpPr>
            <p:nvPr/>
          </p:nvSpPr>
          <p:spPr bwMode="auto">
            <a:xfrm rot="12960000">
              <a:off x="2725738" y="2781300"/>
              <a:ext cx="2679700" cy="2679700"/>
            </a:xfrm>
            <a:custGeom>
              <a:avLst/>
              <a:gdLst>
                <a:gd name="G0" fmla="+- -2528327 0 0"/>
                <a:gd name="G1" fmla="+- -7471104 0 0"/>
                <a:gd name="G2" fmla="+- -2528327 0 -7471104"/>
                <a:gd name="G3" fmla="+- 10800 0 0"/>
                <a:gd name="G4" fmla="+- 0 0 -2528327"/>
                <a:gd name="T0" fmla="*/ 360 256 1"/>
                <a:gd name="T1" fmla="*/ 0 256 1"/>
                <a:gd name="G5" fmla="+- G2 T0 T1"/>
                <a:gd name="G6" fmla="?: G2 G2 G5"/>
                <a:gd name="G7" fmla="+- 0 0 G6"/>
                <a:gd name="G8" fmla="+- 5994 0 0"/>
                <a:gd name="G9" fmla="+- 0 0 -7471104"/>
                <a:gd name="G10" fmla="+- 5994 0 2700"/>
                <a:gd name="G11" fmla="cos G10 -2528327"/>
                <a:gd name="G12" fmla="sin G10 -2528327"/>
                <a:gd name="G13" fmla="cos 13500 -2528327"/>
                <a:gd name="G14" fmla="sin 13500 -2528327"/>
                <a:gd name="G15" fmla="+- G11 10800 0"/>
                <a:gd name="G16" fmla="+- G12 10800 0"/>
                <a:gd name="G17" fmla="+- G13 10800 0"/>
                <a:gd name="G18" fmla="+- G14 10800 0"/>
                <a:gd name="G19" fmla="*/ 5994 1 2"/>
                <a:gd name="G20" fmla="+- G19 5400 0"/>
                <a:gd name="G21" fmla="cos G20 -2528327"/>
                <a:gd name="G22" fmla="sin G20 -2528327"/>
                <a:gd name="G23" fmla="+- G21 10800 0"/>
                <a:gd name="G24" fmla="+- G12 G23 G22"/>
                <a:gd name="G25" fmla="+- G22 G23 G11"/>
                <a:gd name="G26" fmla="cos 10800 -2528327"/>
                <a:gd name="G27" fmla="sin 10800 -2528327"/>
                <a:gd name="G28" fmla="cos 5994 -2528327"/>
                <a:gd name="G29" fmla="sin 5994 -2528327"/>
                <a:gd name="G30" fmla="+- G26 10800 0"/>
                <a:gd name="G31" fmla="+- G27 10800 0"/>
                <a:gd name="G32" fmla="+- G28 10800 0"/>
                <a:gd name="G33" fmla="+- G29 10800 0"/>
                <a:gd name="G34" fmla="+- G19 5400 0"/>
                <a:gd name="G35" fmla="cos G34 -7471104"/>
                <a:gd name="G36" fmla="sin G34 -7471104"/>
                <a:gd name="G37" fmla="+/ -7471104 -2528327 2"/>
                <a:gd name="T2" fmla="*/ 180 256 1"/>
                <a:gd name="T3" fmla="*/ 0 256 1"/>
                <a:gd name="G38" fmla="+- G37 T2 T3"/>
                <a:gd name="G39" fmla="?: G2 G37 G38"/>
                <a:gd name="G40" fmla="cos 10800 G39"/>
                <a:gd name="G41" fmla="sin 10800 G39"/>
                <a:gd name="G42" fmla="cos 5994 G39"/>
                <a:gd name="G43" fmla="sin 5994 G39"/>
                <a:gd name="G44" fmla="+- G40 10800 0"/>
                <a:gd name="G45" fmla="+- G41 10800 0"/>
                <a:gd name="G46" fmla="+- G42 10800 0"/>
                <a:gd name="G47" fmla="+- G43 10800 0"/>
                <a:gd name="G48" fmla="+- G35 10800 0"/>
                <a:gd name="G49" fmla="+- G36 10800 0"/>
                <a:gd name="T4" fmla="*/ 13359 w 21600"/>
                <a:gd name="T5" fmla="*/ 307 h 21600"/>
                <a:gd name="T6" fmla="*/ 7384 w 21600"/>
                <a:gd name="T7" fmla="*/ 3128 h 21600"/>
                <a:gd name="T8" fmla="*/ 12220 w 21600"/>
                <a:gd name="T9" fmla="*/ 4976 h 21600"/>
                <a:gd name="T10" fmla="*/ 21353 w 21600"/>
                <a:gd name="T11" fmla="*/ 2381 h 21600"/>
                <a:gd name="T12" fmla="*/ 20546 w 21600"/>
                <a:gd name="T13" fmla="*/ 9552 h 21600"/>
                <a:gd name="T14" fmla="*/ 13375 w 21600"/>
                <a:gd name="T15" fmla="*/ 874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485" y="7062"/>
                  </a:moveTo>
                  <a:cubicBezTo>
                    <a:pt x="14348" y="5636"/>
                    <a:pt x="12623" y="4806"/>
                    <a:pt x="10800" y="4806"/>
                  </a:cubicBezTo>
                  <a:cubicBezTo>
                    <a:pt x="9960" y="4805"/>
                    <a:pt x="9129" y="4982"/>
                    <a:pt x="8362" y="5324"/>
                  </a:cubicBezTo>
                  <a:lnTo>
                    <a:pt x="6407" y="933"/>
                  </a:lnTo>
                  <a:cubicBezTo>
                    <a:pt x="7789" y="318"/>
                    <a:pt x="9286" y="-1"/>
                    <a:pt x="10800" y="0"/>
                  </a:cubicBezTo>
                  <a:cubicBezTo>
                    <a:pt x="14086" y="0"/>
                    <a:pt x="17193" y="1496"/>
                    <a:pt x="19242" y="4065"/>
                  </a:cubicBezTo>
                  <a:lnTo>
                    <a:pt x="21353" y="2381"/>
                  </a:lnTo>
                  <a:lnTo>
                    <a:pt x="20546" y="9552"/>
                  </a:lnTo>
                  <a:lnTo>
                    <a:pt x="13375" y="8745"/>
                  </a:lnTo>
                  <a:lnTo>
                    <a:pt x="15485" y="7062"/>
                  </a:lnTo>
                  <a:close/>
                </a:path>
              </a:pathLst>
            </a:custGeom>
            <a:solidFill>
              <a:srgbClr val="FFFF00"/>
            </a:solidFill>
            <a:ln w="9525">
              <a:noFill/>
              <a:miter lim="800000"/>
              <a:headEnd/>
              <a:tailEnd/>
            </a:ln>
          </p:spPr>
          <p:txBody>
            <a:bodyPr lIns="0" tIns="0" rIns="0" bIns="0" anchor="ctr"/>
            <a:lstStyle/>
            <a:p>
              <a:endParaRPr lang="en-US"/>
            </a:p>
          </p:txBody>
        </p:sp>
        <p:sp>
          <p:nvSpPr>
            <p:cNvPr id="16" name="_s1032"/>
            <p:cNvSpPr>
              <a:spLocks noChangeArrowheads="1" noTextEdit="1"/>
            </p:cNvSpPr>
            <p:nvPr/>
          </p:nvSpPr>
          <p:spPr bwMode="auto">
            <a:xfrm rot="17280000">
              <a:off x="2701925" y="2292350"/>
              <a:ext cx="2679700" cy="2679700"/>
            </a:xfrm>
            <a:custGeom>
              <a:avLst/>
              <a:gdLst>
                <a:gd name="G0" fmla="+- -2412108 0 0"/>
                <a:gd name="G1" fmla="+- -6856797 0 0"/>
                <a:gd name="G2" fmla="+- -2412108 0 -6856797"/>
                <a:gd name="G3" fmla="+- 10800 0 0"/>
                <a:gd name="G4" fmla="+- 0 0 -2412108"/>
                <a:gd name="T0" fmla="*/ 360 256 1"/>
                <a:gd name="T1" fmla="*/ 0 256 1"/>
                <a:gd name="G5" fmla="+- G2 T0 T1"/>
                <a:gd name="G6" fmla="?: G2 G2 G5"/>
                <a:gd name="G7" fmla="+- 0 0 G6"/>
                <a:gd name="G8" fmla="+- 6082 0 0"/>
                <a:gd name="G9" fmla="+- 0 0 -6856797"/>
                <a:gd name="G10" fmla="+- 6082 0 2700"/>
                <a:gd name="G11" fmla="cos G10 -2412108"/>
                <a:gd name="G12" fmla="sin G10 -2412108"/>
                <a:gd name="G13" fmla="cos 13500 -2412108"/>
                <a:gd name="G14" fmla="sin 13500 -2412108"/>
                <a:gd name="G15" fmla="+- G11 10800 0"/>
                <a:gd name="G16" fmla="+- G12 10800 0"/>
                <a:gd name="G17" fmla="+- G13 10800 0"/>
                <a:gd name="G18" fmla="+- G14 10800 0"/>
                <a:gd name="G19" fmla="*/ 6082 1 2"/>
                <a:gd name="G20" fmla="+- G19 5400 0"/>
                <a:gd name="G21" fmla="cos G20 -2412108"/>
                <a:gd name="G22" fmla="sin G20 -2412108"/>
                <a:gd name="G23" fmla="+- G21 10800 0"/>
                <a:gd name="G24" fmla="+- G12 G23 G22"/>
                <a:gd name="G25" fmla="+- G22 G23 G11"/>
                <a:gd name="G26" fmla="cos 10800 -2412108"/>
                <a:gd name="G27" fmla="sin 10800 -2412108"/>
                <a:gd name="G28" fmla="cos 6082 -2412108"/>
                <a:gd name="G29" fmla="sin 6082 -2412108"/>
                <a:gd name="G30" fmla="+- G26 10800 0"/>
                <a:gd name="G31" fmla="+- G27 10800 0"/>
                <a:gd name="G32" fmla="+- G28 10800 0"/>
                <a:gd name="G33" fmla="+- G29 10800 0"/>
                <a:gd name="G34" fmla="+- G19 5400 0"/>
                <a:gd name="G35" fmla="cos G34 -6856797"/>
                <a:gd name="G36" fmla="sin G34 -6856797"/>
                <a:gd name="G37" fmla="+/ -6856797 -2412108 2"/>
                <a:gd name="T2" fmla="*/ 180 256 1"/>
                <a:gd name="T3" fmla="*/ 0 256 1"/>
                <a:gd name="G38" fmla="+- G37 T2 T3"/>
                <a:gd name="G39" fmla="?: G2 G37 G38"/>
                <a:gd name="G40" fmla="cos 10800 G39"/>
                <a:gd name="G41" fmla="sin 10800 G39"/>
                <a:gd name="G42" fmla="cos 6082 G39"/>
                <a:gd name="G43" fmla="sin 6082 G39"/>
                <a:gd name="G44" fmla="+- G40 10800 0"/>
                <a:gd name="G45" fmla="+- G41 10800 0"/>
                <a:gd name="G46" fmla="+- G42 10800 0"/>
                <a:gd name="G47" fmla="+- G43 10800 0"/>
                <a:gd name="G48" fmla="+- G35 10800 0"/>
                <a:gd name="G49" fmla="+- G36 10800 0"/>
                <a:gd name="T4" fmla="*/ 14366 w 21600"/>
                <a:gd name="T5" fmla="*/ 605 h 21600"/>
                <a:gd name="T6" fmla="*/ 8668 w 21600"/>
                <a:gd name="T7" fmla="*/ 2632 h 21600"/>
                <a:gd name="T8" fmla="*/ 12808 w 21600"/>
                <a:gd name="T9" fmla="*/ 5059 h 21600"/>
                <a:gd name="T10" fmla="*/ 21609 w 21600"/>
                <a:gd name="T11" fmla="*/ 2712 h 21600"/>
                <a:gd name="T12" fmla="*/ 20589 w 21600"/>
                <a:gd name="T13" fmla="*/ 9793 h 21600"/>
                <a:gd name="T14" fmla="*/ 13507 w 21600"/>
                <a:gd name="T15" fmla="*/ 877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669" y="7156"/>
                  </a:moveTo>
                  <a:cubicBezTo>
                    <a:pt x="14521" y="5621"/>
                    <a:pt x="12716" y="4718"/>
                    <a:pt x="10800" y="4718"/>
                  </a:cubicBezTo>
                  <a:cubicBezTo>
                    <a:pt x="10281" y="4717"/>
                    <a:pt x="9765" y="4784"/>
                    <a:pt x="9264" y="4915"/>
                  </a:cubicBezTo>
                  <a:lnTo>
                    <a:pt x="8072" y="349"/>
                  </a:lnTo>
                  <a:cubicBezTo>
                    <a:pt x="8963" y="117"/>
                    <a:pt x="9879" y="-1"/>
                    <a:pt x="10800" y="0"/>
                  </a:cubicBezTo>
                  <a:cubicBezTo>
                    <a:pt x="14203" y="0"/>
                    <a:pt x="17408" y="1604"/>
                    <a:pt x="19447" y="4329"/>
                  </a:cubicBezTo>
                  <a:lnTo>
                    <a:pt x="21609" y="2712"/>
                  </a:lnTo>
                  <a:lnTo>
                    <a:pt x="20589" y="9793"/>
                  </a:lnTo>
                  <a:lnTo>
                    <a:pt x="13507" y="8773"/>
                  </a:lnTo>
                  <a:lnTo>
                    <a:pt x="15669" y="7156"/>
                  </a:lnTo>
                  <a:close/>
                </a:path>
              </a:pathLst>
            </a:custGeom>
            <a:solidFill>
              <a:srgbClr val="800080"/>
            </a:solidFill>
            <a:ln w="9525">
              <a:noFill/>
              <a:miter lim="800000"/>
              <a:headEnd/>
              <a:tailEnd/>
            </a:ln>
          </p:spPr>
          <p:txBody>
            <a:bodyPr lIns="0" tIns="0" rIns="0" bIns="0" anchor="ctr"/>
            <a:lstStyle/>
            <a:p>
              <a:endParaRPr lang="en-US"/>
            </a:p>
          </p:txBody>
        </p:sp>
        <p:sp>
          <p:nvSpPr>
            <p:cNvPr id="17" name="Text Box 7"/>
            <p:cNvSpPr txBox="1">
              <a:spLocks noChangeArrowheads="1"/>
            </p:cNvSpPr>
            <p:nvPr/>
          </p:nvSpPr>
          <p:spPr bwMode="auto">
            <a:xfrm>
              <a:off x="3925888" y="3509963"/>
              <a:ext cx="1327150" cy="701675"/>
            </a:xfrm>
            <a:prstGeom prst="rect">
              <a:avLst/>
            </a:prstGeom>
            <a:noFill/>
            <a:ln w="9525">
              <a:noFill/>
              <a:miter lim="800000"/>
              <a:headEnd/>
              <a:tailEnd/>
            </a:ln>
            <a:effectLst/>
          </p:spPr>
          <p:txBody>
            <a:bodyPr wrap="none">
              <a:spAutoFit/>
            </a:bodyPr>
            <a:lstStyle/>
            <a:p>
              <a:pPr marL="342900" indent="-342900" algn="ctr"/>
              <a:r>
                <a:rPr lang="el-GR" sz="2000" b="1"/>
                <a:t>Συνεχής </a:t>
              </a:r>
            </a:p>
            <a:p>
              <a:pPr marL="342900" indent="-342900" algn="ctr"/>
              <a:r>
                <a:rPr lang="el-GR" sz="2000" b="1"/>
                <a:t>βελτίωση</a:t>
              </a:r>
              <a:endParaRPr lang="en-US" sz="2000" b="1"/>
            </a:p>
          </p:txBody>
        </p:sp>
        <p:sp>
          <p:nvSpPr>
            <p:cNvPr id="18" name="Text Box 8"/>
            <p:cNvSpPr txBox="1">
              <a:spLocks noChangeArrowheads="1"/>
            </p:cNvSpPr>
            <p:nvPr/>
          </p:nvSpPr>
          <p:spPr bwMode="auto">
            <a:xfrm rot="1165205">
              <a:off x="4716463" y="1628775"/>
              <a:ext cx="1501775" cy="396875"/>
            </a:xfrm>
            <a:prstGeom prst="rect">
              <a:avLst/>
            </a:prstGeom>
            <a:noFill/>
            <a:ln w="9525">
              <a:noFill/>
              <a:miter lim="800000"/>
              <a:headEnd/>
              <a:tailEnd/>
            </a:ln>
            <a:effectLst/>
          </p:spPr>
          <p:txBody>
            <a:bodyPr>
              <a:spAutoFit/>
            </a:bodyPr>
            <a:lstStyle/>
            <a:p>
              <a:r>
                <a:rPr lang="el-GR" sz="2000"/>
                <a:t>Πολιτική</a:t>
              </a:r>
              <a:endParaRPr lang="en-US" sz="2000"/>
            </a:p>
          </p:txBody>
        </p:sp>
        <p:sp>
          <p:nvSpPr>
            <p:cNvPr id="19" name="Text Box 9"/>
            <p:cNvSpPr txBox="1">
              <a:spLocks noChangeArrowheads="1"/>
            </p:cNvSpPr>
            <p:nvPr/>
          </p:nvSpPr>
          <p:spPr bwMode="auto">
            <a:xfrm rot="5258803">
              <a:off x="5739607" y="3844131"/>
              <a:ext cx="2236788" cy="396875"/>
            </a:xfrm>
            <a:prstGeom prst="rect">
              <a:avLst/>
            </a:prstGeom>
            <a:noFill/>
            <a:ln w="9525">
              <a:noFill/>
              <a:miter lim="800000"/>
              <a:headEnd/>
              <a:tailEnd/>
            </a:ln>
            <a:effectLst/>
          </p:spPr>
          <p:txBody>
            <a:bodyPr wrap="none">
              <a:spAutoFit/>
            </a:bodyPr>
            <a:lstStyle/>
            <a:p>
              <a:r>
                <a:rPr lang="el-GR" sz="2000"/>
                <a:t>Προγραμματισμός</a:t>
              </a:r>
              <a:endParaRPr lang="en-US" sz="2000"/>
            </a:p>
          </p:txBody>
        </p:sp>
        <p:sp>
          <p:nvSpPr>
            <p:cNvPr id="20" name="Text Box 10"/>
            <p:cNvSpPr txBox="1">
              <a:spLocks noChangeArrowheads="1"/>
            </p:cNvSpPr>
            <p:nvPr/>
          </p:nvSpPr>
          <p:spPr bwMode="auto">
            <a:xfrm rot="18564040">
              <a:off x="1593850" y="1931988"/>
              <a:ext cx="1800225" cy="1006475"/>
            </a:xfrm>
            <a:prstGeom prst="rect">
              <a:avLst/>
            </a:prstGeom>
            <a:noFill/>
            <a:ln w="9525">
              <a:noFill/>
              <a:miter lim="800000"/>
              <a:headEnd/>
              <a:tailEnd/>
            </a:ln>
            <a:effectLst/>
          </p:spPr>
          <p:txBody>
            <a:bodyPr>
              <a:spAutoFit/>
            </a:bodyPr>
            <a:lstStyle/>
            <a:p>
              <a:pPr algn="ctr"/>
              <a:r>
                <a:rPr lang="el-GR" sz="2000" dirty="0"/>
                <a:t>Αναθεώρηση της διαχείρισης</a:t>
              </a:r>
              <a:endParaRPr lang="en-US" sz="2000" dirty="0"/>
            </a:p>
          </p:txBody>
        </p:sp>
        <p:sp>
          <p:nvSpPr>
            <p:cNvPr id="21" name="Text Box 11"/>
            <p:cNvSpPr txBox="1">
              <a:spLocks noChangeArrowheads="1"/>
            </p:cNvSpPr>
            <p:nvPr/>
          </p:nvSpPr>
          <p:spPr bwMode="auto">
            <a:xfrm rot="2605378">
              <a:off x="1230313" y="4745038"/>
              <a:ext cx="2562225" cy="701675"/>
            </a:xfrm>
            <a:prstGeom prst="rect">
              <a:avLst/>
            </a:prstGeom>
            <a:noFill/>
            <a:ln w="9525">
              <a:noFill/>
              <a:miter lim="800000"/>
              <a:headEnd/>
              <a:tailEnd/>
            </a:ln>
            <a:effectLst/>
          </p:spPr>
          <p:txBody>
            <a:bodyPr wrap="none">
              <a:spAutoFit/>
            </a:bodyPr>
            <a:lstStyle/>
            <a:p>
              <a:pPr algn="ctr"/>
              <a:r>
                <a:rPr lang="el-GR" sz="2000"/>
                <a:t>Μέτρα ελέγχου </a:t>
              </a:r>
            </a:p>
            <a:p>
              <a:pPr algn="ctr"/>
              <a:r>
                <a:rPr lang="el-GR" sz="2000"/>
                <a:t>και διορθωτικά μέτρα</a:t>
              </a:r>
              <a:endParaRPr lang="en-US" sz="2000"/>
            </a:p>
          </p:txBody>
        </p:sp>
        <p:sp>
          <p:nvSpPr>
            <p:cNvPr id="22" name="Text Box 12"/>
            <p:cNvSpPr txBox="1">
              <a:spLocks noChangeArrowheads="1"/>
            </p:cNvSpPr>
            <p:nvPr/>
          </p:nvSpPr>
          <p:spPr bwMode="auto">
            <a:xfrm rot="20303568">
              <a:off x="4778375" y="5538788"/>
              <a:ext cx="1739900" cy="701675"/>
            </a:xfrm>
            <a:prstGeom prst="rect">
              <a:avLst/>
            </a:prstGeom>
            <a:noFill/>
            <a:ln w="9525">
              <a:noFill/>
              <a:miter lim="800000"/>
              <a:headEnd/>
              <a:tailEnd/>
            </a:ln>
            <a:effectLst/>
          </p:spPr>
          <p:txBody>
            <a:bodyPr wrap="none">
              <a:spAutoFit/>
            </a:bodyPr>
            <a:lstStyle/>
            <a:p>
              <a:pPr algn="ctr"/>
              <a:r>
                <a:rPr lang="el-GR" sz="2000"/>
                <a:t>Υλοποίηση </a:t>
              </a:r>
            </a:p>
            <a:p>
              <a:pPr algn="ctr"/>
              <a:r>
                <a:rPr lang="el-GR" sz="2000"/>
                <a:t>και λειτουργία</a:t>
              </a:r>
              <a:endParaRPr lang="en-US" sz="2000"/>
            </a:p>
          </p:txBody>
        </p:sp>
      </p:gr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500034" y="1571612"/>
          <a:ext cx="8229600" cy="528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1" name="Slide Number Placeholder 4"/>
          <p:cNvSpPr>
            <a:spLocks noGrp="1"/>
          </p:cNvSpPr>
          <p:nvPr>
            <p:ph type="sldNum" sz="quarter" idx="12"/>
          </p:nvPr>
        </p:nvSpPr>
        <p:spPr>
          <a:noFill/>
        </p:spPr>
        <p:txBody>
          <a:bodyPr/>
          <a:lstStyle/>
          <a:p>
            <a:pPr fontAlgn="base">
              <a:spcBef>
                <a:spcPct val="0"/>
              </a:spcBef>
              <a:spcAft>
                <a:spcPct val="0"/>
              </a:spcAft>
            </a:pPr>
            <a:fld id="{B734DB7F-518D-4B27-B61D-5DF39855EE25}" type="slidenum">
              <a:rPr lang="fr-BE" smtClean="0">
                <a:latin typeface="Arial" pitchFamily="34" charset="0"/>
              </a:rPr>
              <a:pPr fontAlgn="base">
                <a:spcBef>
                  <a:spcPct val="0"/>
                </a:spcBef>
                <a:spcAft>
                  <a:spcPct val="0"/>
                </a:spcAft>
              </a:pPr>
              <a:t>3</a:t>
            </a:fld>
            <a:endParaRPr lang="fr-BE" dirty="0" smtClean="0">
              <a:latin typeface="Arial" pitchFamily="34" charset="0"/>
            </a:endParaRPr>
          </a:p>
        </p:txBody>
      </p:sp>
      <p:sp>
        <p:nvSpPr>
          <p:cNvPr id="11" name="Rectangle 10"/>
          <p:cNvSpPr/>
          <p:nvPr/>
        </p:nvSpPr>
        <p:spPr>
          <a:xfrm>
            <a:off x="285720" y="1000108"/>
            <a:ext cx="3313728" cy="461665"/>
          </a:xfrm>
          <a:prstGeom prst="rect">
            <a:avLst/>
          </a:prstGeom>
        </p:spPr>
        <p:txBody>
          <a:bodyPr wrap="none">
            <a:spAutoFit/>
          </a:bodyPr>
          <a:lstStyle/>
          <a:p>
            <a:pPr eaLnBrk="1" hangingPunct="1"/>
            <a:r>
              <a:rPr lang="el-GR" sz="2400" b="1" dirty="0" smtClean="0"/>
              <a:t>Κυπριακή Νομοθεσία</a:t>
            </a:r>
          </a:p>
        </p:txBody>
      </p:sp>
      <p:sp>
        <p:nvSpPr>
          <p:cNvPr id="12" name="TextBox 11"/>
          <p:cNvSpPr txBox="1"/>
          <p:nvPr/>
        </p:nvSpPr>
        <p:spPr>
          <a:xfrm>
            <a:off x="0" y="5643578"/>
            <a:ext cx="1928794" cy="923330"/>
          </a:xfrm>
          <a:prstGeom prst="rect">
            <a:avLst/>
          </a:prstGeom>
          <a:noFill/>
        </p:spPr>
        <p:txBody>
          <a:bodyPr wrap="square" rtlCol="0">
            <a:spAutoFit/>
          </a:bodyPr>
          <a:lstStyle/>
          <a:p>
            <a:r>
              <a:rPr lang="el-GR" b="1" dirty="0" smtClean="0">
                <a:solidFill>
                  <a:srgbClr val="FF0000"/>
                </a:solidFill>
              </a:rPr>
              <a:t>Τμήμα </a:t>
            </a:r>
          </a:p>
          <a:p>
            <a:r>
              <a:rPr lang="el-GR" b="1" dirty="0" smtClean="0">
                <a:solidFill>
                  <a:srgbClr val="FF0000"/>
                </a:solidFill>
              </a:rPr>
              <a:t>Επιθεώρησης Εργασίας</a:t>
            </a:r>
            <a:endParaRPr lang="en-US" b="1" dirty="0">
              <a:solidFill>
                <a:srgbClr val="FF0000"/>
              </a:solidFill>
            </a:endParaRPr>
          </a:p>
        </p:txBody>
      </p:sp>
      <p:sp>
        <p:nvSpPr>
          <p:cNvPr id="13" name="TextBox 12"/>
          <p:cNvSpPr txBox="1"/>
          <p:nvPr/>
        </p:nvSpPr>
        <p:spPr>
          <a:xfrm>
            <a:off x="4714876" y="5786455"/>
            <a:ext cx="3071834" cy="707886"/>
          </a:xfrm>
          <a:prstGeom prst="rect">
            <a:avLst/>
          </a:prstGeom>
          <a:noFill/>
        </p:spPr>
        <p:txBody>
          <a:bodyPr wrap="square" rtlCol="0">
            <a:spAutoFit/>
          </a:bodyPr>
          <a:lstStyle/>
          <a:p>
            <a:r>
              <a:rPr lang="el-GR" sz="2000" b="1" dirty="0" smtClean="0">
                <a:solidFill>
                  <a:srgbClr val="0070C0"/>
                </a:solidFill>
              </a:rPr>
              <a:t>Τμήμα Εργασίας (με τη συμβολή ΤΕΕ &amp; ΥΚΕ)</a:t>
            </a:r>
            <a:endParaRPr lang="en-US" sz="2000" b="1" dirty="0">
              <a:solidFill>
                <a:srgbClr val="0070C0"/>
              </a:solidFill>
            </a:endParaRPr>
          </a:p>
        </p:txBody>
      </p:sp>
      <p:cxnSp>
        <p:nvCxnSpPr>
          <p:cNvPr id="15" name="Straight Arrow Connector 14"/>
          <p:cNvCxnSpPr/>
          <p:nvPr/>
        </p:nvCxnSpPr>
        <p:spPr>
          <a:xfrm rot="5400000" flipH="1" flipV="1">
            <a:off x="4750595" y="5036355"/>
            <a:ext cx="857256" cy="50006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142844" y="4643446"/>
            <a:ext cx="1214446" cy="9286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p:nvPr>
        </p:nvSpPr>
        <p:spPr>
          <a:xfrm>
            <a:off x="0" y="0"/>
            <a:ext cx="8229600" cy="719138"/>
          </a:xfrm>
        </p:spPr>
        <p:txBody>
          <a:bodyPr/>
          <a:lstStyle/>
          <a:p>
            <a:pPr eaLnBrk="1" hangingPunct="1">
              <a:defRPr/>
            </a:pPr>
            <a:r>
              <a:rPr lang="el-GR" sz="2400" dirty="0" smtClean="0"/>
              <a:t>Προστασία των Νέων κατά την Απασχόληση</a:t>
            </a:r>
            <a:endParaRPr lang="en-US" sz="2400" dirty="0"/>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endParaRPr lang="en-US" sz="2000" dirty="0" smtClean="0"/>
          </a:p>
          <a:p>
            <a:pPr eaLnBrk="1" hangingPunct="1">
              <a:buNone/>
            </a:pPr>
            <a:endParaRPr lang="en-US" sz="2200" dirty="0" smtClean="0">
              <a:effectLst/>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30</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Κανονισμοί Διαχείρισης</a:t>
            </a:r>
            <a:r>
              <a:rPr lang="en-GB" sz="2400" dirty="0" smtClean="0"/>
              <a:t> (</a:t>
            </a:r>
            <a:r>
              <a:rPr lang="el-GR" sz="2400" dirty="0" smtClean="0"/>
              <a:t>συν.)</a:t>
            </a:r>
            <a:endParaRPr lang="en-US" sz="2400" dirty="0"/>
          </a:p>
        </p:txBody>
      </p:sp>
      <p:sp>
        <p:nvSpPr>
          <p:cNvPr id="7" name="Rectangle 6"/>
          <p:cNvSpPr/>
          <p:nvPr/>
        </p:nvSpPr>
        <p:spPr>
          <a:xfrm>
            <a:off x="285720" y="1285860"/>
            <a:ext cx="5114862" cy="430887"/>
          </a:xfrm>
          <a:prstGeom prst="rect">
            <a:avLst/>
          </a:prstGeom>
        </p:spPr>
        <p:txBody>
          <a:bodyPr wrap="none">
            <a:spAutoFit/>
          </a:bodyPr>
          <a:lstStyle/>
          <a:p>
            <a:r>
              <a:rPr lang="el-GR" sz="2200" b="1" u="sng" dirty="0" smtClean="0">
                <a:solidFill>
                  <a:srgbClr val="FF3300"/>
                </a:solidFill>
              </a:rPr>
              <a:t>Σύστημα Διαχείρισης των Κινδύνων</a:t>
            </a:r>
            <a:endParaRPr lang="en-US" sz="2200" b="1" dirty="0"/>
          </a:p>
        </p:txBody>
      </p:sp>
      <p:sp>
        <p:nvSpPr>
          <p:cNvPr id="10" name="Rectangle 3"/>
          <p:cNvSpPr txBox="1">
            <a:spLocks noChangeArrowheads="1"/>
          </p:cNvSpPr>
          <p:nvPr/>
        </p:nvSpPr>
        <p:spPr bwMode="auto">
          <a:xfrm>
            <a:off x="357158" y="1714488"/>
            <a:ext cx="82296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uLnTx/>
                <a:uFillTx/>
                <a:latin typeface="Arial" charset="0"/>
                <a:ea typeface="+mn-ea"/>
                <a:cs typeface="+mn-cs"/>
              </a:rPr>
              <a:t>Πολιτική Ασφάλειας</a:t>
            </a:r>
            <a:r>
              <a:rPr kumimoji="0" lang="el-GR" sz="2200" b="1" i="0" u="none" strike="noStrike" kern="0" cap="none" spc="0" normalizeH="0" noProof="0" dirty="0" smtClean="0">
                <a:ln>
                  <a:noFill/>
                </a:ln>
                <a:solidFill>
                  <a:schemeClr val="accent2"/>
                </a:solidFill>
                <a:effectLst/>
                <a:uLnTx/>
                <a:uFillTx/>
                <a:latin typeface="Arial" charset="0"/>
                <a:ea typeface="+mn-ea"/>
                <a:cs typeface="+mn-cs"/>
              </a:rPr>
              <a:t> και Υγείας</a:t>
            </a:r>
            <a:endParaRPr kumimoji="0" lang="en-US" sz="2200" b="1" i="0" u="none" strike="noStrike" kern="0" cap="none" spc="0" normalizeH="0" baseline="0" noProof="0" dirty="0" smtClean="0">
              <a:ln>
                <a:noFill/>
              </a:ln>
              <a:solidFill>
                <a:schemeClr val="accent2"/>
              </a:solidFill>
              <a:effectLst/>
              <a:uLnTx/>
              <a:uFillTx/>
              <a:latin typeface="Arial" charset="0"/>
              <a:ea typeface="+mn-ea"/>
              <a:cs typeface="+mn-cs"/>
            </a:endParaRPr>
          </a:p>
        </p:txBody>
      </p:sp>
      <p:sp>
        <p:nvSpPr>
          <p:cNvPr id="9" name="Rectangle 3"/>
          <p:cNvSpPr txBox="1">
            <a:spLocks noChangeArrowheads="1"/>
          </p:cNvSpPr>
          <p:nvPr/>
        </p:nvSpPr>
        <p:spPr bwMode="auto">
          <a:xfrm>
            <a:off x="468313" y="1989138"/>
            <a:ext cx="8229600" cy="3671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914400" marR="0" lvl="1" indent="-457200" algn="l" defTabSz="914400" rtl="0" eaLnBrk="0" fontAlgn="base" latinLnBrk="0" hangingPunct="0">
              <a:lnSpc>
                <a:spcPct val="100000"/>
              </a:lnSpc>
              <a:spcBef>
                <a:spcPct val="20000"/>
              </a:spcBef>
              <a:spcAft>
                <a:spcPct val="0"/>
              </a:spcAft>
              <a:buClrTx/>
              <a:buSzTx/>
              <a:buFontTx/>
              <a:buChar char="–"/>
              <a:tabLst/>
              <a:defRPr/>
            </a:pPr>
            <a:r>
              <a:rPr kumimoji="0" lang="el-GR" sz="2000" b="1" i="0" u="none" strike="noStrike" kern="0" cap="none" spc="0" normalizeH="0" baseline="0" noProof="0" dirty="0" smtClean="0">
                <a:ln>
                  <a:noFill/>
                </a:ln>
                <a:solidFill>
                  <a:srgbClr val="0000CC"/>
                </a:solidFill>
                <a:effectLst/>
                <a:uLnTx/>
                <a:uFillTx/>
                <a:latin typeface="Arial" charset="0"/>
              </a:rPr>
              <a:t>Σαφείς Δεσμεύσεις</a:t>
            </a:r>
          </a:p>
          <a:p>
            <a:pPr marL="914400" marR="0" lvl="1" indent="-457200" algn="l" defTabSz="914400" rtl="0" eaLnBrk="0" fontAlgn="base" latinLnBrk="0" hangingPunct="0">
              <a:lnSpc>
                <a:spcPct val="100000"/>
              </a:lnSpc>
              <a:spcBef>
                <a:spcPct val="20000"/>
              </a:spcBef>
              <a:spcAft>
                <a:spcPct val="0"/>
              </a:spcAft>
              <a:buClrTx/>
              <a:buSzTx/>
              <a:buFontTx/>
              <a:buChar char="–"/>
              <a:tabLst/>
              <a:defRPr/>
            </a:pPr>
            <a:r>
              <a:rPr kumimoji="0" lang="el-GR" sz="2000" b="1" i="0" u="none" strike="noStrike" kern="0" cap="none" spc="0" normalizeH="0" baseline="0" noProof="0" dirty="0" smtClean="0">
                <a:ln>
                  <a:noFill/>
                </a:ln>
                <a:solidFill>
                  <a:srgbClr val="0000CC"/>
                </a:solidFill>
                <a:effectLst/>
                <a:uLnTx/>
                <a:uFillTx/>
                <a:latin typeface="Arial" charset="0"/>
              </a:rPr>
              <a:t>Στόχος</a:t>
            </a:r>
          </a:p>
          <a:p>
            <a:pPr marL="914400" marR="0" lvl="1" indent="-457200" algn="l" defTabSz="914400" rtl="0" eaLnBrk="0" fontAlgn="base" latinLnBrk="0" hangingPunct="0">
              <a:lnSpc>
                <a:spcPct val="100000"/>
              </a:lnSpc>
              <a:spcBef>
                <a:spcPct val="20000"/>
              </a:spcBef>
              <a:spcAft>
                <a:spcPct val="0"/>
              </a:spcAft>
              <a:buClrTx/>
              <a:buSzTx/>
              <a:buFontTx/>
              <a:buChar char="–"/>
              <a:tabLst/>
              <a:defRPr/>
            </a:pPr>
            <a:r>
              <a:rPr kumimoji="0" lang="el-GR" sz="2000" b="1" i="0" u="none" strike="noStrike" kern="0" cap="none" spc="0" normalizeH="0" baseline="0" noProof="0" dirty="0" smtClean="0">
                <a:ln>
                  <a:noFill/>
                </a:ln>
                <a:solidFill>
                  <a:srgbClr val="0000CC"/>
                </a:solidFill>
                <a:effectLst/>
                <a:uLnTx/>
                <a:uFillTx/>
                <a:latin typeface="Arial" charset="0"/>
              </a:rPr>
              <a:t>Ευθύνες</a:t>
            </a:r>
          </a:p>
          <a:p>
            <a:pPr marL="914400" marR="0" lvl="1" indent="-457200" algn="l" defTabSz="914400" rtl="0" eaLnBrk="0" fontAlgn="base" latinLnBrk="0" hangingPunct="0">
              <a:lnSpc>
                <a:spcPct val="100000"/>
              </a:lnSpc>
              <a:spcBef>
                <a:spcPct val="20000"/>
              </a:spcBef>
              <a:spcAft>
                <a:spcPct val="0"/>
              </a:spcAft>
              <a:buClrTx/>
              <a:buSzTx/>
              <a:buFontTx/>
              <a:buChar char="–"/>
              <a:tabLst/>
              <a:defRPr/>
            </a:pPr>
            <a:r>
              <a:rPr kumimoji="0" lang="el-GR" sz="2000" b="1" i="0" u="none" strike="noStrike" kern="0" cap="none" spc="0" normalizeH="0" baseline="0" noProof="0" dirty="0" smtClean="0">
                <a:ln>
                  <a:noFill/>
                </a:ln>
                <a:solidFill>
                  <a:srgbClr val="0000CC"/>
                </a:solidFill>
                <a:effectLst/>
                <a:uLnTx/>
                <a:uFillTx/>
                <a:latin typeface="Arial" charset="0"/>
              </a:rPr>
              <a:t>Διαδικασίες</a:t>
            </a:r>
          </a:p>
          <a:p>
            <a:pPr marL="914400" marR="0" lvl="1" indent="-457200" algn="l" defTabSz="914400" rtl="0" eaLnBrk="0" fontAlgn="base" latinLnBrk="0" hangingPunct="0">
              <a:lnSpc>
                <a:spcPct val="100000"/>
              </a:lnSpc>
              <a:spcBef>
                <a:spcPct val="20000"/>
              </a:spcBef>
              <a:spcAft>
                <a:spcPct val="0"/>
              </a:spcAft>
              <a:buClrTx/>
              <a:buSzTx/>
              <a:buFontTx/>
              <a:buChar char="–"/>
              <a:tabLst/>
              <a:defRPr/>
            </a:pPr>
            <a:r>
              <a:rPr kumimoji="0" lang="el-GR" sz="2000" b="1" i="0" u="none" strike="noStrike" kern="0" cap="none" spc="0" normalizeH="0" baseline="0" noProof="0" dirty="0" smtClean="0">
                <a:ln>
                  <a:noFill/>
                </a:ln>
                <a:solidFill>
                  <a:srgbClr val="0000CC"/>
                </a:solidFill>
                <a:effectLst/>
                <a:uLnTx/>
                <a:uFillTx/>
                <a:latin typeface="Arial" charset="0"/>
              </a:rPr>
              <a:t>Επαρκείς Πόροι</a:t>
            </a:r>
          </a:p>
          <a:p>
            <a:pPr marL="914400" marR="0" lvl="1" indent="-457200" algn="l" defTabSz="914400" rtl="0" eaLnBrk="0" fontAlgn="base" latinLnBrk="0" hangingPunct="0">
              <a:lnSpc>
                <a:spcPct val="100000"/>
              </a:lnSpc>
              <a:spcBef>
                <a:spcPct val="20000"/>
              </a:spcBef>
              <a:spcAft>
                <a:spcPct val="0"/>
              </a:spcAft>
              <a:buClrTx/>
              <a:buSzTx/>
              <a:buFontTx/>
              <a:buChar char="–"/>
              <a:tabLst/>
              <a:defRPr/>
            </a:pPr>
            <a:r>
              <a:rPr kumimoji="0" lang="el-GR" sz="2000" b="1" i="0" u="none" strike="noStrike" kern="0" cap="none" spc="0" normalizeH="0" baseline="0" noProof="0" dirty="0" smtClean="0">
                <a:ln>
                  <a:noFill/>
                </a:ln>
                <a:solidFill>
                  <a:srgbClr val="0000CC"/>
                </a:solidFill>
                <a:effectLst/>
                <a:uLnTx/>
                <a:uFillTx/>
                <a:latin typeface="Arial" charset="0"/>
              </a:rPr>
              <a:t>Ενσωμάτωση σε όλα τα επίπεδα</a:t>
            </a:r>
          </a:p>
          <a:p>
            <a:pPr marL="266700" indent="-266700" eaLnBrk="0" hangingPunct="0">
              <a:spcBef>
                <a:spcPct val="20000"/>
              </a:spcBef>
              <a:buFont typeface="Arial" pitchFamily="34" charset="0"/>
              <a:buChar char="•"/>
            </a:pPr>
            <a:endParaRPr lang="el-GR" sz="2000" b="1" kern="0" dirty="0" smtClean="0">
              <a:solidFill>
                <a:srgbClr val="0000CC"/>
              </a:solidFill>
              <a:latin typeface="Arial" charset="0"/>
            </a:endParaRPr>
          </a:p>
          <a:p>
            <a:pPr marL="266700" indent="-266700" eaLnBrk="0" hangingPunct="0">
              <a:spcBef>
                <a:spcPct val="20000"/>
              </a:spcBef>
              <a:buFont typeface="Arial" pitchFamily="34" charset="0"/>
              <a:buChar char="•"/>
            </a:pPr>
            <a:endParaRPr lang="en-US" sz="2200" b="1" kern="0" dirty="0" smtClean="0">
              <a:solidFill>
                <a:schemeClr val="accent2"/>
              </a:solidFill>
              <a:latin typeface="Arial" charset="0"/>
            </a:endParaRPr>
          </a:p>
          <a:p>
            <a:pPr marL="914400" marR="0" lvl="1" indent="-457200" algn="l" defTabSz="914400" rtl="0" eaLnBrk="0" fontAlgn="base" latinLnBrk="0" hangingPunct="0">
              <a:lnSpc>
                <a:spcPct val="100000"/>
              </a:lnSpc>
              <a:spcBef>
                <a:spcPct val="20000"/>
              </a:spcBef>
              <a:spcAft>
                <a:spcPct val="0"/>
              </a:spcAft>
              <a:buClrTx/>
              <a:buSzTx/>
              <a:buFontTx/>
              <a:buChar char="–"/>
              <a:tabLst/>
              <a:defRPr/>
            </a:pPr>
            <a:endParaRPr kumimoji="0" lang="en-US" sz="3200" b="1" i="0" u="none" strike="noStrike" kern="0" cap="none" spc="0" normalizeH="0" baseline="0" noProof="0" dirty="0" smtClean="0">
              <a:ln>
                <a:noFill/>
              </a:ln>
              <a:solidFill>
                <a:srgbClr val="0000CC"/>
              </a:solidFill>
              <a:effectLst/>
              <a:uLnTx/>
              <a:uFillTx/>
              <a:latin typeface="Arial"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endParaRPr lang="en-US" sz="2000" dirty="0" smtClean="0"/>
          </a:p>
          <a:p>
            <a:pPr eaLnBrk="1" hangingPunct="1">
              <a:buNone/>
            </a:pPr>
            <a:endParaRPr lang="el-GR" sz="2200" dirty="0" smtClean="0">
              <a:effectLst/>
            </a:endParaRPr>
          </a:p>
          <a:p>
            <a:pPr eaLnBrk="1" hangingPunct="1">
              <a:buNone/>
            </a:pPr>
            <a:endParaRPr lang="el-GR" sz="2200" dirty="0" smtClean="0">
              <a:effectLst/>
            </a:endParaRPr>
          </a:p>
          <a:p>
            <a:pPr eaLnBrk="1" hangingPunct="1">
              <a:buNone/>
            </a:pPr>
            <a:endParaRPr lang="en-US" sz="2200" dirty="0" smtClean="0">
              <a:effectLst/>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31</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Κανονισμοί Διαχείρισης</a:t>
            </a:r>
            <a:r>
              <a:rPr lang="en-GB" sz="2400" dirty="0" smtClean="0"/>
              <a:t> (</a:t>
            </a:r>
            <a:r>
              <a:rPr lang="el-GR" sz="2400" dirty="0" smtClean="0"/>
              <a:t>συν.)</a:t>
            </a:r>
            <a:endParaRPr lang="en-US" sz="2400" dirty="0"/>
          </a:p>
        </p:txBody>
      </p:sp>
      <p:sp>
        <p:nvSpPr>
          <p:cNvPr id="7" name="Rectangle 6"/>
          <p:cNvSpPr/>
          <p:nvPr/>
        </p:nvSpPr>
        <p:spPr>
          <a:xfrm>
            <a:off x="285720" y="1285860"/>
            <a:ext cx="5114862" cy="430887"/>
          </a:xfrm>
          <a:prstGeom prst="rect">
            <a:avLst/>
          </a:prstGeom>
        </p:spPr>
        <p:txBody>
          <a:bodyPr wrap="none">
            <a:spAutoFit/>
          </a:bodyPr>
          <a:lstStyle/>
          <a:p>
            <a:r>
              <a:rPr lang="el-GR" sz="2200" b="1" u="sng" dirty="0" smtClean="0">
                <a:solidFill>
                  <a:srgbClr val="FF3300"/>
                </a:solidFill>
              </a:rPr>
              <a:t>Σύστημα Διαχείρισης των Κινδύνων</a:t>
            </a:r>
            <a:endParaRPr lang="en-US" sz="2200" b="1" dirty="0"/>
          </a:p>
        </p:txBody>
      </p:sp>
      <p:sp>
        <p:nvSpPr>
          <p:cNvPr id="10" name="Rectangle 3"/>
          <p:cNvSpPr txBox="1">
            <a:spLocks noChangeArrowheads="1"/>
          </p:cNvSpPr>
          <p:nvPr/>
        </p:nvSpPr>
        <p:spPr bwMode="auto">
          <a:xfrm>
            <a:off x="357158" y="1714488"/>
            <a:ext cx="82296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uLnTx/>
                <a:uFillTx/>
                <a:latin typeface="Arial" charset="0"/>
                <a:ea typeface="+mn-ea"/>
                <a:cs typeface="+mn-cs"/>
              </a:rPr>
              <a:t>Προγραμματισμός</a:t>
            </a:r>
            <a:endParaRPr kumimoji="0" lang="en-US" sz="2200" b="1" i="0" u="none" strike="noStrike" kern="0" cap="none" spc="0" normalizeH="0" baseline="0" noProof="0" dirty="0" smtClean="0">
              <a:ln>
                <a:noFill/>
              </a:ln>
              <a:solidFill>
                <a:schemeClr val="accent2"/>
              </a:solidFill>
              <a:effectLst/>
              <a:uLnTx/>
              <a:uFillTx/>
              <a:latin typeface="Arial" charset="0"/>
              <a:ea typeface="+mn-ea"/>
              <a:cs typeface="+mn-cs"/>
            </a:endParaRPr>
          </a:p>
        </p:txBody>
      </p:sp>
      <p:sp>
        <p:nvSpPr>
          <p:cNvPr id="9" name="Rectangle 3"/>
          <p:cNvSpPr txBox="1">
            <a:spLocks noChangeArrowheads="1"/>
          </p:cNvSpPr>
          <p:nvPr/>
        </p:nvSpPr>
        <p:spPr bwMode="auto">
          <a:xfrm>
            <a:off x="468313" y="1989138"/>
            <a:ext cx="8229600" cy="4511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914400" lvl="1" indent="-457200" eaLnBrk="0" hangingPunct="0">
              <a:spcBef>
                <a:spcPct val="20000"/>
              </a:spcBef>
              <a:buFontTx/>
              <a:buChar char="–"/>
            </a:pPr>
            <a:r>
              <a:rPr lang="el-GR" sz="2000" b="1" kern="0" dirty="0" smtClean="0">
                <a:solidFill>
                  <a:srgbClr val="0000CC"/>
                </a:solidFill>
                <a:latin typeface="Arial" charset="0"/>
              </a:rPr>
              <a:t>Προσδιορισμός Κινδύνων</a:t>
            </a:r>
          </a:p>
          <a:p>
            <a:pPr marL="914400" lvl="1" indent="-457200" eaLnBrk="0" hangingPunct="0">
              <a:spcBef>
                <a:spcPct val="20000"/>
              </a:spcBef>
              <a:buFontTx/>
              <a:buChar char="–"/>
            </a:pPr>
            <a:r>
              <a:rPr lang="el-GR" sz="2000" b="1" kern="0" dirty="0" smtClean="0">
                <a:solidFill>
                  <a:srgbClr val="0000CC"/>
                </a:solidFill>
                <a:latin typeface="Arial" charset="0"/>
              </a:rPr>
              <a:t>Αξιολόγηση Κινδύνων</a:t>
            </a:r>
          </a:p>
          <a:p>
            <a:pPr marL="914400" lvl="1" indent="-457200" eaLnBrk="0" hangingPunct="0">
              <a:spcBef>
                <a:spcPct val="20000"/>
              </a:spcBef>
              <a:buFontTx/>
              <a:buChar char="–"/>
            </a:pPr>
            <a:r>
              <a:rPr lang="el-GR" sz="2000" b="1" kern="0" dirty="0" smtClean="0">
                <a:solidFill>
                  <a:srgbClr val="0000CC"/>
                </a:solidFill>
                <a:latin typeface="Arial" charset="0"/>
              </a:rPr>
              <a:t>Μέθοδος Ελέγχου των Κινδύνων</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Οργάνωση της διαχείρισης για την άσκηση του ελέγχου</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Ορισμός υπευθύνου</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Αντιπρόσωποι Ασφάλειας</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Επιτροπή Ασφάλειας</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Λειτουργός Ασφάλειας</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Διμερής Κοινωνικός Διάλογος / Διαβούλευση</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Εκπαιδευτικές Ανάγκες</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Εξασφάλιση της παροχής γνώσεων, δεξιοτήτων κλπ.</a:t>
            </a:r>
          </a:p>
          <a:p>
            <a:pPr marL="914400" lvl="1" indent="-457200" eaLnBrk="0" hangingPunct="0">
              <a:spcBef>
                <a:spcPct val="20000"/>
              </a:spcBef>
              <a:buFontTx/>
              <a:buChar char="–"/>
            </a:pPr>
            <a:endParaRPr lang="el-GR" sz="2000" b="1" kern="0" dirty="0" smtClean="0">
              <a:solidFill>
                <a:srgbClr val="0000CC"/>
              </a:solidFill>
              <a:latin typeface="Arial" charset="0"/>
            </a:endParaRPr>
          </a:p>
          <a:p>
            <a:pPr marL="266700" indent="-266700" eaLnBrk="0" hangingPunct="0">
              <a:spcBef>
                <a:spcPct val="20000"/>
              </a:spcBef>
              <a:buFont typeface="Arial" pitchFamily="34" charset="0"/>
              <a:buChar char="•"/>
            </a:pPr>
            <a:endParaRPr lang="en-US" sz="2200" b="1" kern="0" dirty="0" smtClean="0">
              <a:solidFill>
                <a:schemeClr val="accent2"/>
              </a:solidFill>
              <a:latin typeface="Arial" charset="0"/>
            </a:endParaRPr>
          </a:p>
          <a:p>
            <a:pPr marL="914400" marR="0" lvl="1" indent="-457200" algn="l" defTabSz="914400" rtl="0" eaLnBrk="0" fontAlgn="base" latinLnBrk="0" hangingPunct="0">
              <a:lnSpc>
                <a:spcPct val="100000"/>
              </a:lnSpc>
              <a:spcBef>
                <a:spcPct val="20000"/>
              </a:spcBef>
              <a:spcAft>
                <a:spcPct val="0"/>
              </a:spcAft>
              <a:buClrTx/>
              <a:buSzTx/>
              <a:buFontTx/>
              <a:buChar char="–"/>
              <a:tabLst/>
              <a:defRPr/>
            </a:pPr>
            <a:endParaRPr kumimoji="0" lang="en-US" sz="3200" b="1" i="0" u="none" strike="noStrike" kern="0" cap="none" spc="0" normalizeH="0" baseline="0" noProof="0" dirty="0" smtClean="0">
              <a:ln>
                <a:noFill/>
              </a:ln>
              <a:solidFill>
                <a:srgbClr val="0000CC"/>
              </a:solidFill>
              <a:effectLst/>
              <a:uLnTx/>
              <a:uFillTx/>
              <a:latin typeface="Arial" charset="0"/>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endParaRPr lang="en-US" sz="2000" dirty="0" smtClean="0"/>
          </a:p>
          <a:p>
            <a:pPr eaLnBrk="1" hangingPunct="1">
              <a:buNone/>
            </a:pPr>
            <a:endParaRPr lang="el-GR" sz="2200" dirty="0" smtClean="0">
              <a:effectLst/>
            </a:endParaRPr>
          </a:p>
          <a:p>
            <a:pPr eaLnBrk="1" hangingPunct="1">
              <a:buNone/>
            </a:pPr>
            <a:endParaRPr lang="el-GR" sz="2200" dirty="0" smtClean="0">
              <a:effectLst/>
            </a:endParaRPr>
          </a:p>
          <a:p>
            <a:pPr eaLnBrk="1" hangingPunct="1">
              <a:buNone/>
            </a:pPr>
            <a:endParaRPr lang="en-US" sz="2200" dirty="0" smtClean="0">
              <a:effectLst/>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32</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Κανονισμοί Διαχείρισης</a:t>
            </a:r>
            <a:r>
              <a:rPr lang="en-GB" sz="2400" dirty="0" smtClean="0"/>
              <a:t> (</a:t>
            </a:r>
            <a:r>
              <a:rPr lang="el-GR" sz="2400" dirty="0" smtClean="0"/>
              <a:t>συν.)</a:t>
            </a:r>
            <a:endParaRPr lang="en-US" sz="2400" dirty="0"/>
          </a:p>
        </p:txBody>
      </p:sp>
      <p:sp>
        <p:nvSpPr>
          <p:cNvPr id="7" name="Rectangle 6"/>
          <p:cNvSpPr/>
          <p:nvPr/>
        </p:nvSpPr>
        <p:spPr>
          <a:xfrm>
            <a:off x="214282" y="1071546"/>
            <a:ext cx="5114862" cy="430887"/>
          </a:xfrm>
          <a:prstGeom prst="rect">
            <a:avLst/>
          </a:prstGeom>
        </p:spPr>
        <p:txBody>
          <a:bodyPr wrap="none">
            <a:spAutoFit/>
          </a:bodyPr>
          <a:lstStyle/>
          <a:p>
            <a:r>
              <a:rPr lang="el-GR" sz="2200" b="1" u="sng" dirty="0" smtClean="0">
                <a:solidFill>
                  <a:srgbClr val="FF3300"/>
                </a:solidFill>
              </a:rPr>
              <a:t>Σύστημα Διαχείρισης των Κινδύνων</a:t>
            </a:r>
            <a:endParaRPr lang="en-US" sz="2200" b="1" dirty="0"/>
          </a:p>
        </p:txBody>
      </p:sp>
      <p:sp>
        <p:nvSpPr>
          <p:cNvPr id="10" name="Rectangle 3"/>
          <p:cNvSpPr txBox="1">
            <a:spLocks noChangeArrowheads="1"/>
          </p:cNvSpPr>
          <p:nvPr/>
        </p:nvSpPr>
        <p:spPr bwMode="auto">
          <a:xfrm>
            <a:off x="357158" y="1500174"/>
            <a:ext cx="82296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uLnTx/>
                <a:uFillTx/>
                <a:latin typeface="Arial" charset="0"/>
                <a:ea typeface="+mn-ea"/>
                <a:cs typeface="+mn-cs"/>
              </a:rPr>
              <a:t>Υλοποίηση</a:t>
            </a:r>
            <a:r>
              <a:rPr kumimoji="0" lang="el-GR" sz="2200" b="1" i="0" u="none" strike="noStrike" kern="0" cap="none" spc="0" normalizeH="0" noProof="0" dirty="0" smtClean="0">
                <a:ln>
                  <a:noFill/>
                </a:ln>
                <a:solidFill>
                  <a:schemeClr val="accent2"/>
                </a:solidFill>
                <a:effectLst/>
                <a:uLnTx/>
                <a:uFillTx/>
                <a:latin typeface="Arial" charset="0"/>
                <a:ea typeface="+mn-ea"/>
                <a:cs typeface="+mn-cs"/>
              </a:rPr>
              <a:t> &amp; </a:t>
            </a:r>
            <a:r>
              <a:rPr kumimoji="0" lang="el-GR" sz="2200" b="1" i="0" u="none" strike="noStrike" kern="0" cap="none" spc="0" normalizeH="0" baseline="0" noProof="0" dirty="0" smtClean="0">
                <a:ln>
                  <a:noFill/>
                </a:ln>
                <a:solidFill>
                  <a:schemeClr val="accent2"/>
                </a:solidFill>
                <a:effectLst/>
                <a:uLnTx/>
                <a:uFillTx/>
                <a:latin typeface="Arial" charset="0"/>
                <a:ea typeface="+mn-ea"/>
                <a:cs typeface="+mn-cs"/>
              </a:rPr>
              <a:t>Λειτουργία</a:t>
            </a:r>
            <a:endParaRPr kumimoji="0" lang="en-US" sz="2200" b="1" i="0" u="none" strike="noStrike" kern="0" cap="none" spc="0" normalizeH="0" baseline="0" noProof="0" dirty="0" smtClean="0">
              <a:ln>
                <a:noFill/>
              </a:ln>
              <a:solidFill>
                <a:schemeClr val="accent2"/>
              </a:solidFill>
              <a:effectLst/>
              <a:uLnTx/>
              <a:uFillTx/>
              <a:latin typeface="Arial" charset="0"/>
              <a:ea typeface="+mn-ea"/>
              <a:cs typeface="+mn-cs"/>
            </a:endParaRPr>
          </a:p>
        </p:txBody>
      </p:sp>
      <p:sp>
        <p:nvSpPr>
          <p:cNvPr id="9" name="Rectangle 3"/>
          <p:cNvSpPr txBox="1">
            <a:spLocks noChangeArrowheads="1"/>
          </p:cNvSpPr>
          <p:nvPr/>
        </p:nvSpPr>
        <p:spPr bwMode="auto">
          <a:xfrm>
            <a:off x="468313" y="1989138"/>
            <a:ext cx="8229600" cy="4511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914400" lvl="1" indent="-457200" eaLnBrk="0" hangingPunct="0">
              <a:lnSpc>
                <a:spcPct val="90000"/>
              </a:lnSpc>
              <a:spcBef>
                <a:spcPct val="20000"/>
              </a:spcBef>
            </a:pPr>
            <a:r>
              <a:rPr lang="el-GR" sz="2000" b="1" kern="0" dirty="0" smtClean="0">
                <a:solidFill>
                  <a:srgbClr val="0000CC"/>
                </a:solidFill>
                <a:latin typeface="Arial" charset="0"/>
              </a:rPr>
              <a:t>Πρακτική Εφαρμογή μέτρων</a:t>
            </a:r>
            <a:r>
              <a:rPr lang="en-GB" sz="2000" b="1" kern="0" dirty="0" smtClean="0">
                <a:solidFill>
                  <a:srgbClr val="0000CC"/>
                </a:solidFill>
                <a:latin typeface="Arial" charset="0"/>
              </a:rPr>
              <a:t>:</a:t>
            </a:r>
            <a:endParaRPr lang="el-GR" sz="2000" b="1" kern="0" dirty="0" smtClean="0">
              <a:solidFill>
                <a:srgbClr val="0000CC"/>
              </a:solidFill>
              <a:latin typeface="Arial" charset="0"/>
            </a:endParaRP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Αλλαγές στην οργάνωση / διαδικασίες</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Αλλαγές στον εξοπλισμό</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Αλλαγές σε υλικά</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Εκπαίδευση</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Βελτίωση επικοινωνίας</a:t>
            </a:r>
          </a:p>
          <a:p>
            <a:pPr marL="914400" lvl="1" indent="-457200" eaLnBrk="0" hangingPunct="0">
              <a:lnSpc>
                <a:spcPct val="90000"/>
              </a:lnSpc>
              <a:spcBef>
                <a:spcPct val="20000"/>
              </a:spcBef>
              <a:buFontTx/>
              <a:buChar char="–"/>
            </a:pPr>
            <a:endParaRPr lang="en-US" sz="2000" b="1" kern="0" dirty="0" smtClean="0">
              <a:solidFill>
                <a:srgbClr val="0000CC"/>
              </a:solidFill>
              <a:latin typeface="Arial" charset="0"/>
            </a:endParaRPr>
          </a:p>
          <a:p>
            <a:pPr marL="457200" indent="-457200" eaLnBrk="0" hangingPunct="0">
              <a:spcBef>
                <a:spcPct val="20000"/>
              </a:spcBef>
              <a:buFont typeface="Arial" pitchFamily="34" charset="0"/>
              <a:buChar char="•"/>
            </a:pPr>
            <a:r>
              <a:rPr lang="el-GR" sz="2200" b="1" kern="0" dirty="0" smtClean="0">
                <a:solidFill>
                  <a:schemeClr val="accent2"/>
                </a:solidFill>
                <a:latin typeface="Arial" charset="0"/>
              </a:rPr>
              <a:t>Μέτρα Ελέγχου &amp; Διορθωτικά Μέτρα</a:t>
            </a:r>
            <a:endParaRPr lang="en-GB" sz="2200" b="1" kern="0" dirty="0" smtClean="0">
              <a:solidFill>
                <a:schemeClr val="accent2"/>
              </a:solidFill>
              <a:latin typeface="Arial" charset="0"/>
            </a:endParaRPr>
          </a:p>
          <a:p>
            <a:r>
              <a:rPr lang="el-GR" sz="2000" b="1" kern="0" dirty="0" smtClean="0">
                <a:solidFill>
                  <a:srgbClr val="0000CC"/>
                </a:solidFill>
                <a:latin typeface="Arial" charset="0"/>
              </a:rPr>
              <a:t>      Παρακολούθηση των δεικτών απόδοσης</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Αρ. Ατυχημάτων</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Αρ. Επικινδύνων συμβάντων</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Αρ. προληπτικών δράσεων</a:t>
            </a:r>
          </a:p>
          <a:p>
            <a:pPr marL="914400" lvl="1" indent="-457200" eaLnBrk="0" hangingPunct="0">
              <a:lnSpc>
                <a:spcPct val="90000"/>
              </a:lnSpc>
              <a:spcBef>
                <a:spcPct val="20000"/>
              </a:spcBef>
              <a:buFontTx/>
              <a:buChar char="–"/>
            </a:pPr>
            <a:r>
              <a:rPr lang="el-GR" sz="2000" b="1" kern="0" dirty="0" smtClean="0">
                <a:solidFill>
                  <a:srgbClr val="0000CC"/>
                </a:solidFill>
                <a:latin typeface="Arial" charset="0"/>
              </a:rPr>
              <a:t>Αρ. επιστολών από ΤΕΕ / άλλες Αρχές</a:t>
            </a:r>
          </a:p>
          <a:p>
            <a:pPr marL="266700" indent="-266700" eaLnBrk="0" hangingPunct="0">
              <a:spcBef>
                <a:spcPct val="20000"/>
              </a:spcBef>
              <a:buFont typeface="Arial" pitchFamily="34" charset="0"/>
              <a:buChar char="•"/>
            </a:pPr>
            <a:endParaRPr lang="en-US" sz="2200" b="1" kern="0" dirty="0" smtClean="0">
              <a:solidFill>
                <a:schemeClr val="accent2"/>
              </a:solidFill>
              <a:latin typeface="Arial" charset="0"/>
            </a:endParaRPr>
          </a:p>
          <a:p>
            <a:pPr marL="914400" marR="0" lvl="1" indent="-457200" algn="l" defTabSz="914400" rtl="0" eaLnBrk="0" fontAlgn="base" latinLnBrk="0" hangingPunct="0">
              <a:lnSpc>
                <a:spcPct val="100000"/>
              </a:lnSpc>
              <a:spcBef>
                <a:spcPct val="20000"/>
              </a:spcBef>
              <a:spcAft>
                <a:spcPct val="0"/>
              </a:spcAft>
              <a:buClrTx/>
              <a:buSzTx/>
              <a:buFontTx/>
              <a:buChar char="–"/>
              <a:tabLst/>
              <a:defRPr/>
            </a:pPr>
            <a:endParaRPr kumimoji="0" lang="en-US" sz="3200" b="1" i="0" u="none" strike="noStrike" kern="0" cap="none" spc="0" normalizeH="0" baseline="0" noProof="0" dirty="0" smtClean="0">
              <a:ln>
                <a:noFill/>
              </a:ln>
              <a:solidFill>
                <a:srgbClr val="0000CC"/>
              </a:solidFill>
              <a:effectLst/>
              <a:uLnTx/>
              <a:uFillTx/>
              <a:latin typeface="Arial"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endParaRPr lang="en-US" sz="2000" dirty="0" smtClean="0"/>
          </a:p>
          <a:p>
            <a:pPr eaLnBrk="1" hangingPunct="1">
              <a:buNone/>
            </a:pPr>
            <a:endParaRPr lang="el-GR" sz="2200" dirty="0" smtClean="0">
              <a:effectLst/>
            </a:endParaRPr>
          </a:p>
          <a:p>
            <a:pPr eaLnBrk="1" hangingPunct="1">
              <a:buNone/>
            </a:pPr>
            <a:endParaRPr lang="el-GR" sz="2200" dirty="0" smtClean="0">
              <a:effectLst/>
            </a:endParaRPr>
          </a:p>
          <a:p>
            <a:pPr eaLnBrk="1" hangingPunct="1">
              <a:buNone/>
            </a:pPr>
            <a:endParaRPr lang="en-US" sz="2200" dirty="0" smtClean="0">
              <a:effectLst/>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33</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Κανονισμοί Διαχείρισης</a:t>
            </a:r>
            <a:r>
              <a:rPr lang="en-GB" sz="2400" dirty="0" smtClean="0"/>
              <a:t> (</a:t>
            </a:r>
            <a:r>
              <a:rPr lang="el-GR" sz="2400" dirty="0" smtClean="0"/>
              <a:t>συν.)</a:t>
            </a:r>
            <a:endParaRPr lang="en-US" sz="2400" dirty="0"/>
          </a:p>
        </p:txBody>
      </p:sp>
      <p:sp>
        <p:nvSpPr>
          <p:cNvPr id="7" name="Rectangle 6"/>
          <p:cNvSpPr/>
          <p:nvPr/>
        </p:nvSpPr>
        <p:spPr>
          <a:xfrm>
            <a:off x="285720" y="1285860"/>
            <a:ext cx="5114862" cy="430887"/>
          </a:xfrm>
          <a:prstGeom prst="rect">
            <a:avLst/>
          </a:prstGeom>
        </p:spPr>
        <p:txBody>
          <a:bodyPr wrap="none">
            <a:spAutoFit/>
          </a:bodyPr>
          <a:lstStyle/>
          <a:p>
            <a:r>
              <a:rPr lang="el-GR" sz="2200" b="1" u="sng" dirty="0" smtClean="0">
                <a:solidFill>
                  <a:srgbClr val="FF3300"/>
                </a:solidFill>
              </a:rPr>
              <a:t>Σύστημα Διαχείρισης των Κινδύνων</a:t>
            </a:r>
            <a:endParaRPr lang="en-US" sz="2200" b="1" dirty="0"/>
          </a:p>
        </p:txBody>
      </p:sp>
      <p:sp>
        <p:nvSpPr>
          <p:cNvPr id="10" name="Rectangle 3"/>
          <p:cNvSpPr txBox="1">
            <a:spLocks noChangeArrowheads="1"/>
          </p:cNvSpPr>
          <p:nvPr/>
        </p:nvSpPr>
        <p:spPr bwMode="auto">
          <a:xfrm>
            <a:off x="357158" y="1714488"/>
            <a:ext cx="82296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2200" b="1" i="0" u="none" strike="noStrike" kern="0" cap="none" spc="0" normalizeH="0" baseline="0" noProof="0" dirty="0" smtClean="0">
                <a:ln>
                  <a:noFill/>
                </a:ln>
                <a:solidFill>
                  <a:schemeClr val="accent2"/>
                </a:solidFill>
                <a:effectLst/>
                <a:uLnTx/>
                <a:uFillTx/>
                <a:latin typeface="Arial" charset="0"/>
                <a:ea typeface="+mn-ea"/>
                <a:cs typeface="+mn-cs"/>
              </a:rPr>
              <a:t>Αναθεώρηση του Συστήματος Διαχείρισης</a:t>
            </a:r>
            <a:endParaRPr kumimoji="0" lang="en-US" sz="2200" b="1" i="0" u="none" strike="noStrike" kern="0" cap="none" spc="0" normalizeH="0" baseline="0" noProof="0" dirty="0" smtClean="0">
              <a:ln>
                <a:noFill/>
              </a:ln>
              <a:solidFill>
                <a:schemeClr val="accent2"/>
              </a:solidFill>
              <a:effectLst/>
              <a:uLnTx/>
              <a:uFillTx/>
              <a:latin typeface="Arial" charset="0"/>
              <a:ea typeface="+mn-ea"/>
              <a:cs typeface="+mn-cs"/>
            </a:endParaRPr>
          </a:p>
        </p:txBody>
      </p:sp>
      <p:sp>
        <p:nvSpPr>
          <p:cNvPr id="9" name="Rectangle 3"/>
          <p:cNvSpPr txBox="1">
            <a:spLocks noChangeArrowheads="1"/>
          </p:cNvSpPr>
          <p:nvPr/>
        </p:nvSpPr>
        <p:spPr bwMode="auto">
          <a:xfrm>
            <a:off x="500034" y="2143116"/>
            <a:ext cx="8229600" cy="39401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914400" lvl="1" indent="-457200" eaLnBrk="0" hangingPunct="0">
              <a:lnSpc>
                <a:spcPct val="90000"/>
              </a:lnSpc>
              <a:spcBef>
                <a:spcPct val="20000"/>
              </a:spcBef>
            </a:pPr>
            <a:r>
              <a:rPr lang="el-GR" sz="2000" b="1" kern="0" dirty="0" smtClean="0">
                <a:solidFill>
                  <a:srgbClr val="0000CC"/>
                </a:solidFill>
                <a:latin typeface="Arial" charset="0"/>
              </a:rPr>
              <a:t>Έλεγχος της συνολικής απόδοσης του Συστήματος-</a:t>
            </a:r>
          </a:p>
          <a:p>
            <a:pPr marL="914400" lvl="1" indent="-457200" eaLnBrk="0" hangingPunct="0">
              <a:lnSpc>
                <a:spcPct val="90000"/>
              </a:lnSpc>
              <a:spcBef>
                <a:spcPct val="20000"/>
              </a:spcBef>
              <a:buFont typeface="Arial" pitchFamily="34" charset="0"/>
              <a:buChar char="–"/>
            </a:pPr>
            <a:r>
              <a:rPr lang="el-GR" sz="2000" b="1" kern="0" dirty="0" smtClean="0">
                <a:solidFill>
                  <a:srgbClr val="0000CC"/>
                </a:solidFill>
                <a:latin typeface="Arial" charset="0"/>
              </a:rPr>
              <a:t>Νέες νομοθεσίες</a:t>
            </a:r>
          </a:p>
          <a:p>
            <a:pPr marL="914400" lvl="1" indent="-457200" eaLnBrk="0" hangingPunct="0">
              <a:lnSpc>
                <a:spcPct val="90000"/>
              </a:lnSpc>
              <a:spcBef>
                <a:spcPct val="20000"/>
              </a:spcBef>
              <a:buFont typeface="Arial" pitchFamily="34" charset="0"/>
              <a:buChar char="–"/>
            </a:pPr>
            <a:r>
              <a:rPr lang="el-GR" sz="2000" b="1" kern="0" dirty="0" smtClean="0">
                <a:solidFill>
                  <a:srgbClr val="0000CC"/>
                </a:solidFill>
                <a:latin typeface="Arial" charset="0"/>
              </a:rPr>
              <a:t>Νέες γνώσεις</a:t>
            </a:r>
          </a:p>
          <a:p>
            <a:pPr marL="914400" lvl="1" indent="-457200" eaLnBrk="0" hangingPunct="0">
              <a:lnSpc>
                <a:spcPct val="90000"/>
              </a:lnSpc>
              <a:spcBef>
                <a:spcPct val="20000"/>
              </a:spcBef>
              <a:buFont typeface="Arial" pitchFamily="34" charset="0"/>
              <a:buChar char="–"/>
            </a:pPr>
            <a:r>
              <a:rPr lang="el-GR" sz="2000" b="1" kern="0" dirty="0" smtClean="0">
                <a:solidFill>
                  <a:srgbClr val="0000CC"/>
                </a:solidFill>
                <a:latin typeface="Arial" charset="0"/>
              </a:rPr>
              <a:t>Νέα προϊόντα</a:t>
            </a:r>
          </a:p>
          <a:p>
            <a:pPr marL="914400" lvl="1" indent="-457200" eaLnBrk="0" hangingPunct="0">
              <a:spcBef>
                <a:spcPct val="20000"/>
              </a:spcBef>
              <a:buFontTx/>
              <a:buChar char="–"/>
            </a:pPr>
            <a:endParaRPr lang="el-GR" sz="2000" b="1" kern="0" dirty="0" smtClean="0">
              <a:solidFill>
                <a:srgbClr val="0000CC"/>
              </a:solidFill>
              <a:latin typeface="Arial" charset="0"/>
            </a:endParaRPr>
          </a:p>
          <a:p>
            <a:pPr marL="266700" indent="-266700" eaLnBrk="0" hangingPunct="0">
              <a:spcBef>
                <a:spcPct val="20000"/>
              </a:spcBef>
              <a:buFont typeface="Arial" pitchFamily="34" charset="0"/>
              <a:buChar char="•"/>
            </a:pPr>
            <a:endParaRPr lang="en-US" sz="2200" b="1" kern="0" dirty="0" smtClean="0">
              <a:solidFill>
                <a:schemeClr val="accent2"/>
              </a:solidFill>
              <a:latin typeface="Arial" charset="0"/>
            </a:endParaRPr>
          </a:p>
          <a:p>
            <a:pPr marL="914400" marR="0" lvl="1" indent="-457200" algn="l" defTabSz="914400" rtl="0" eaLnBrk="0" fontAlgn="base" latinLnBrk="0" hangingPunct="0">
              <a:lnSpc>
                <a:spcPct val="100000"/>
              </a:lnSpc>
              <a:spcBef>
                <a:spcPct val="20000"/>
              </a:spcBef>
              <a:spcAft>
                <a:spcPct val="0"/>
              </a:spcAft>
              <a:buClrTx/>
              <a:buSzTx/>
              <a:buFontTx/>
              <a:buChar char="–"/>
              <a:tabLst/>
              <a:defRPr/>
            </a:pPr>
            <a:endParaRPr kumimoji="0" lang="en-US" sz="3200" b="1" i="0" u="none" strike="noStrike" kern="0" cap="none" spc="0" normalizeH="0" baseline="0" noProof="0" dirty="0" smtClean="0">
              <a:ln>
                <a:noFill/>
              </a:ln>
              <a:solidFill>
                <a:srgbClr val="0000CC"/>
              </a:solidFill>
              <a:effectLst/>
              <a:uLnTx/>
              <a:uFillTx/>
              <a:latin typeface="Arial"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85800" y="1071546"/>
            <a:ext cx="8243918" cy="2590800"/>
          </a:xfrm>
        </p:spPr>
        <p:txBody>
          <a:bodyPr/>
          <a:lstStyle/>
          <a:p>
            <a:pPr algn="ctr"/>
            <a:r>
              <a:rPr kumimoji="0" lang="el-GR" sz="2400" b="1" u="sng" dirty="0" smtClean="0">
                <a:solidFill>
                  <a:schemeClr val="tx1"/>
                </a:solidFill>
                <a:effectLst/>
                <a:latin typeface="Arial Greek" pitchFamily="34" charset="0"/>
              </a:rPr>
              <a:t>Οι περί Προστασίας </a:t>
            </a:r>
            <a:r>
              <a:rPr kumimoji="0" lang="el-GR" sz="2400" b="1" u="sng" dirty="0">
                <a:solidFill>
                  <a:schemeClr val="tx1"/>
                </a:solidFill>
                <a:effectLst/>
                <a:latin typeface="Arial Greek" pitchFamily="34" charset="0"/>
              </a:rPr>
              <a:t>των Νέων </a:t>
            </a:r>
            <a:r>
              <a:rPr kumimoji="0" lang="el-GR" sz="2400" b="1" u="sng" dirty="0" smtClean="0">
                <a:solidFill>
                  <a:schemeClr val="tx1"/>
                </a:solidFill>
                <a:effectLst/>
                <a:latin typeface="Arial Greek" pitchFamily="34" charset="0"/>
              </a:rPr>
              <a:t>κατά </a:t>
            </a:r>
            <a:r>
              <a:rPr kumimoji="0" lang="el-GR" sz="2400" b="1" u="sng" dirty="0">
                <a:solidFill>
                  <a:schemeClr val="tx1"/>
                </a:solidFill>
                <a:effectLst/>
                <a:latin typeface="Arial Greek" pitchFamily="34" charset="0"/>
              </a:rPr>
              <a:t>την Απασχόληση </a:t>
            </a:r>
            <a:r>
              <a:rPr kumimoji="0" lang="el-GR" sz="2400" b="1" u="sng" dirty="0" smtClean="0">
                <a:solidFill>
                  <a:schemeClr val="tx1"/>
                </a:solidFill>
                <a:effectLst/>
                <a:latin typeface="Arial Greek" pitchFamily="34" charset="0"/>
              </a:rPr>
              <a:t>Νόμο</a:t>
            </a:r>
            <a:r>
              <a:rPr lang="el-GR" sz="2400" u="sng" dirty="0" smtClean="0">
                <a:solidFill>
                  <a:schemeClr val="tx1"/>
                </a:solidFill>
                <a:effectLst/>
                <a:latin typeface="Arial Greek" pitchFamily="34" charset="0"/>
              </a:rPr>
              <a:t>ι</a:t>
            </a:r>
            <a:r>
              <a:rPr kumimoji="0" lang="el-GR" sz="2400" b="1" u="sng" dirty="0" smtClean="0">
                <a:solidFill>
                  <a:schemeClr val="tx1"/>
                </a:solidFill>
                <a:effectLst/>
                <a:latin typeface="Arial Greek" pitchFamily="34" charset="0"/>
              </a:rPr>
              <a:t> </a:t>
            </a:r>
            <a:r>
              <a:rPr kumimoji="0" lang="el-GR" sz="2400" b="1" u="sng" dirty="0">
                <a:solidFill>
                  <a:schemeClr val="tx1"/>
                </a:solidFill>
                <a:effectLst/>
                <a:latin typeface="Arial Greek" pitchFamily="34" charset="0"/>
              </a:rPr>
              <a:t>του </a:t>
            </a:r>
            <a:r>
              <a:rPr kumimoji="0" lang="el-GR" sz="2400" b="1" u="sng" dirty="0" smtClean="0">
                <a:solidFill>
                  <a:schemeClr val="tx1"/>
                </a:solidFill>
                <a:effectLst/>
                <a:latin typeface="Arial Greek" pitchFamily="34" charset="0"/>
              </a:rPr>
              <a:t>2001 και 2012</a:t>
            </a:r>
            <a:r>
              <a:rPr kumimoji="0" lang="el-GR" b="1" u="sng" dirty="0">
                <a:solidFill>
                  <a:schemeClr val="tx1"/>
                </a:solidFill>
                <a:effectLst/>
                <a:latin typeface="Arial Greek" pitchFamily="34" charset="0"/>
              </a:rPr>
              <a:t/>
            </a:r>
            <a:br>
              <a:rPr kumimoji="0" lang="el-GR" b="1" u="sng" dirty="0">
                <a:solidFill>
                  <a:schemeClr val="tx1"/>
                </a:solidFill>
                <a:effectLst/>
                <a:latin typeface="Arial Greek" pitchFamily="34" charset="0"/>
              </a:rPr>
            </a:br>
            <a:endParaRPr kumimoji="0" lang="en-GB" b="1" u="sng" dirty="0">
              <a:solidFill>
                <a:schemeClr val="tx1"/>
              </a:solidFill>
              <a:effectLst/>
              <a:latin typeface="Arial Greek" pitchFamily="34" charset="0"/>
            </a:endParaRPr>
          </a:p>
        </p:txBody>
      </p:sp>
      <p:sp>
        <p:nvSpPr>
          <p:cNvPr id="2058" name="Text Box 10"/>
          <p:cNvSpPr txBox="1">
            <a:spLocks noChangeArrowheads="1"/>
          </p:cNvSpPr>
          <p:nvPr/>
        </p:nvSpPr>
        <p:spPr bwMode="auto">
          <a:xfrm>
            <a:off x="4114800" y="4191000"/>
            <a:ext cx="4191000" cy="2100263"/>
          </a:xfrm>
          <a:prstGeom prst="rect">
            <a:avLst/>
          </a:prstGeom>
          <a:noFill/>
          <a:ln w="9525">
            <a:noFill/>
            <a:miter lim="800000"/>
            <a:headEnd/>
            <a:tailEnd/>
          </a:ln>
          <a:effectLst/>
        </p:spPr>
        <p:txBody>
          <a:bodyPr>
            <a:spAutoFit/>
          </a:bodyPr>
          <a:lstStyle/>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p:txBody>
      </p:sp>
      <p:graphicFrame>
        <p:nvGraphicFramePr>
          <p:cNvPr id="2059" name="Object 11"/>
          <p:cNvGraphicFramePr>
            <a:graphicFrameLocks noGrp="1" noChangeAspect="1"/>
          </p:cNvGraphicFramePr>
          <p:nvPr>
            <p:ph type="subTitle" idx="1"/>
          </p:nvPr>
        </p:nvGraphicFramePr>
        <p:xfrm>
          <a:off x="3459163" y="2971800"/>
          <a:ext cx="2636837" cy="2667000"/>
        </p:xfrm>
        <a:graphic>
          <a:graphicData uri="http://schemas.openxmlformats.org/presentationml/2006/ole">
            <mc:AlternateContent xmlns:mc="http://schemas.openxmlformats.org/markup-compatibility/2006">
              <mc:Choice xmlns:v="urn:schemas-microsoft-com:vml" Requires="v">
                <p:oleObj spid="_x0000_s72707" name="Photo Editor Photo" r:id="rId3" imgW="933580" imgH="923810" progId="">
                  <p:embed/>
                </p:oleObj>
              </mc:Choice>
              <mc:Fallback>
                <p:oleObj name="Photo Editor Photo" r:id="rId3" imgW="933580" imgH="92381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163" y="2971800"/>
                        <a:ext cx="2636837"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0-#ppt_w/2"/>
                                          </p:val>
                                        </p:tav>
                                        <p:tav tm="100000">
                                          <p:val>
                                            <p:strVal val="#ppt_x"/>
                                          </p:val>
                                        </p:tav>
                                      </p:tavLst>
                                    </p:anim>
                                    <p:anim calcmode="lin" valueType="num">
                                      <p:cBhvr additive="base">
                                        <p:cTn id="8"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l"/>
            <a:r>
              <a:rPr lang="en-GB" sz="2400" dirty="0" err="1"/>
              <a:t>Άρθρο</a:t>
            </a:r>
            <a:r>
              <a:rPr lang="en-GB" sz="2400" dirty="0"/>
              <a:t> 2: </a:t>
            </a:r>
            <a:r>
              <a:rPr lang="en-GB" sz="2400" dirty="0" err="1"/>
              <a:t>Ορισμοί</a:t>
            </a:r>
            <a:r>
              <a:rPr lang="en-GB" sz="2400" dirty="0"/>
              <a:t> </a:t>
            </a:r>
          </a:p>
        </p:txBody>
      </p:sp>
      <p:sp>
        <p:nvSpPr>
          <p:cNvPr id="6" name="Text Box 1028"/>
          <p:cNvSpPr txBox="1">
            <a:spLocks noChangeArrowheads="1"/>
          </p:cNvSpPr>
          <p:nvPr/>
        </p:nvSpPr>
        <p:spPr bwMode="auto">
          <a:xfrm>
            <a:off x="571472" y="1857364"/>
            <a:ext cx="7696200" cy="822325"/>
          </a:xfrm>
          <a:prstGeom prst="rect">
            <a:avLst/>
          </a:prstGeom>
          <a:noFill/>
          <a:ln w="9525">
            <a:noFill/>
            <a:miter lim="800000"/>
            <a:headEnd/>
            <a:tailEnd/>
          </a:ln>
          <a:effectLst/>
        </p:spPr>
        <p:txBody>
          <a:bodyPr>
            <a:spAutoFit/>
          </a:bodyPr>
          <a:lstStyle/>
          <a:p>
            <a:r>
              <a:rPr lang="en-US" b="1" noProof="1">
                <a:latin typeface="Arial Greek" pitchFamily="34" charset="0"/>
              </a:rPr>
              <a:t>«</a:t>
            </a:r>
            <a:r>
              <a:rPr lang="el-GR" b="1" dirty="0">
                <a:latin typeface="Arial Greek" pitchFamily="34" charset="0"/>
              </a:rPr>
              <a:t>έφηβος» σημαίνει κάθε νέο ηλικίας τουλάχιστον 15 ετών αλλά κάτω των 18 ετών. </a:t>
            </a:r>
          </a:p>
        </p:txBody>
      </p:sp>
      <p:sp>
        <p:nvSpPr>
          <p:cNvPr id="7" name="Text Box 1027"/>
          <p:cNvSpPr txBox="1">
            <a:spLocks noChangeArrowheads="1"/>
          </p:cNvSpPr>
          <p:nvPr/>
        </p:nvSpPr>
        <p:spPr bwMode="auto">
          <a:xfrm>
            <a:off x="571472" y="2786058"/>
            <a:ext cx="8143932" cy="369332"/>
          </a:xfrm>
          <a:prstGeom prst="rect">
            <a:avLst/>
          </a:prstGeom>
          <a:noFill/>
          <a:ln w="9525">
            <a:noFill/>
            <a:miter lim="800000"/>
            <a:headEnd/>
            <a:tailEnd/>
          </a:ln>
          <a:effectLst/>
        </p:spPr>
        <p:txBody>
          <a:bodyPr wrap="square">
            <a:spAutoFit/>
          </a:bodyPr>
          <a:lstStyle/>
          <a:p>
            <a:r>
              <a:rPr lang="el-GR" b="1" dirty="0">
                <a:latin typeface="Arial Greek" pitchFamily="34" charset="0"/>
              </a:rPr>
              <a:t>«νέος» σημαίνει κάθε πρόσωπο ηλικίας κάτω των </a:t>
            </a:r>
            <a:r>
              <a:rPr lang="el-GR" b="1" dirty="0" smtClean="0">
                <a:latin typeface="Arial Greek" pitchFamily="34" charset="0"/>
              </a:rPr>
              <a:t>18 ετών</a:t>
            </a:r>
            <a:r>
              <a:rPr lang="el-GR" b="1" dirty="0">
                <a:latin typeface="Arial Greek" pitchFamily="34" charset="0"/>
              </a:rPr>
              <a:t>.</a:t>
            </a:r>
          </a:p>
        </p:txBody>
      </p:sp>
      <p:sp>
        <p:nvSpPr>
          <p:cNvPr id="8" name="Text Box 1027"/>
          <p:cNvSpPr txBox="1">
            <a:spLocks noChangeArrowheads="1"/>
          </p:cNvSpPr>
          <p:nvPr/>
        </p:nvSpPr>
        <p:spPr bwMode="auto">
          <a:xfrm>
            <a:off x="642910" y="3571876"/>
            <a:ext cx="8077200" cy="646331"/>
          </a:xfrm>
          <a:prstGeom prst="rect">
            <a:avLst/>
          </a:prstGeom>
          <a:noFill/>
          <a:ln w="9525">
            <a:noFill/>
            <a:miter lim="800000"/>
            <a:headEnd/>
            <a:tailEnd/>
          </a:ln>
          <a:effectLst/>
        </p:spPr>
        <p:txBody>
          <a:bodyPr>
            <a:spAutoFit/>
          </a:bodyPr>
          <a:lstStyle/>
          <a:p>
            <a:r>
              <a:rPr lang="el-GR" b="1" dirty="0" smtClean="0">
                <a:latin typeface="Arial Greek" pitchFamily="34" charset="0"/>
              </a:rPr>
              <a:t>«παιδί» σημαίνει κάθε νέο ο οποίος δεν έχει συμπληρώσει το 15ο έτος της ηλικίας. </a:t>
            </a:r>
            <a:endParaRPr lang="el-GR" b="1" dirty="0">
              <a:latin typeface="Arial Greek" pitchFamily="34" charset="0"/>
            </a:endParaRPr>
          </a:p>
        </p:txBody>
      </p:sp>
      <p:sp>
        <p:nvSpPr>
          <p:cNvPr id="9" name="Title 1"/>
          <p:cNvSpPr txBox="1">
            <a:spLocks/>
          </p:cNvSpPr>
          <p:nvPr/>
        </p:nvSpPr>
        <p:spPr bwMode="auto">
          <a:xfrm>
            <a:off x="0" y="0"/>
            <a:ext cx="8229600" cy="719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j-ea"/>
                <a:cs typeface="+mj-cs"/>
              </a:rPr>
              <a:t>Προστασία των Νέων κατ</a:t>
            </a:r>
            <a:r>
              <a:rPr lang="el-GR" sz="2400" b="1" kern="0" dirty="0" smtClean="0">
                <a:solidFill>
                  <a:schemeClr val="accent2"/>
                </a:solidFill>
                <a:effectLst>
                  <a:outerShdw blurRad="38100" dist="38100" dir="2700000" algn="tl">
                    <a:srgbClr val="C0C0C0"/>
                  </a:outerShdw>
                </a:effectLst>
                <a:latin typeface="Arial" charset="0"/>
                <a:ea typeface="+mj-ea"/>
                <a:cs typeface="+mj-cs"/>
              </a:rPr>
              <a:t>ά την Απασχόληση </a:t>
            </a: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j-ea"/>
                <a:cs typeface="+mj-cs"/>
              </a:rPr>
              <a:t>– Νόμοι</a:t>
            </a:r>
            <a:endParaRPr kumimoji="0" lang="en-US" sz="24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j-ea"/>
              <a:cs typeface="+mj-cs"/>
            </a:endParaRPr>
          </a:p>
        </p:txBody>
      </p:sp>
      <p:grpSp>
        <p:nvGrpSpPr>
          <p:cNvPr id="10" name="Group 8"/>
          <p:cNvGrpSpPr>
            <a:grpSpLocks/>
          </p:cNvGrpSpPr>
          <p:nvPr/>
        </p:nvGrpSpPr>
        <p:grpSpPr bwMode="auto">
          <a:xfrm>
            <a:off x="428596" y="928670"/>
            <a:ext cx="8534400" cy="76200"/>
            <a:chOff x="192" y="1344"/>
            <a:chExt cx="5376" cy="48"/>
          </a:xfrm>
        </p:grpSpPr>
        <p:sp>
          <p:nvSpPr>
            <p:cNvPr id="11" name="Line 6"/>
            <p:cNvSpPr>
              <a:spLocks noChangeShapeType="1"/>
            </p:cNvSpPr>
            <p:nvPr/>
          </p:nvSpPr>
          <p:spPr bwMode="auto">
            <a:xfrm>
              <a:off x="192" y="1344"/>
              <a:ext cx="5376" cy="0"/>
            </a:xfrm>
            <a:prstGeom prst="line">
              <a:avLst/>
            </a:prstGeom>
            <a:noFill/>
            <a:ln w="76200" cmpd="tri">
              <a:solidFill>
                <a:srgbClr val="F40000"/>
              </a:solidFill>
              <a:round/>
              <a:headEnd/>
              <a:tailEnd/>
            </a:ln>
          </p:spPr>
          <p:txBody>
            <a:bodyPr wrap="none" anchor="ctr"/>
            <a:lstStyle/>
            <a:p>
              <a:endParaRPr lang="en-US" dirty="0"/>
            </a:p>
          </p:txBody>
        </p:sp>
        <p:sp>
          <p:nvSpPr>
            <p:cNvPr id="12" name="Line 7"/>
            <p:cNvSpPr>
              <a:spLocks noChangeShapeType="1"/>
            </p:cNvSpPr>
            <p:nvPr/>
          </p:nvSpPr>
          <p:spPr bwMode="auto">
            <a:xfrm>
              <a:off x="192" y="1392"/>
              <a:ext cx="5376" cy="0"/>
            </a:xfrm>
            <a:prstGeom prst="line">
              <a:avLst/>
            </a:prstGeom>
            <a:noFill/>
            <a:ln w="76200" cmpd="tri">
              <a:solidFill>
                <a:srgbClr val="F40000"/>
              </a:solidFill>
              <a:round/>
              <a:headEnd/>
              <a:tailEnd/>
            </a:ln>
          </p:spPr>
          <p:txBody>
            <a:bodyPr wrap="none" anchor="ct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 grpId="0" autoUpdateAnimBg="0"/>
      <p:bldP spid="7" grpId="0" autoUpdateAnimBg="0"/>
      <p:bldP spid="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l"/>
            <a:r>
              <a:rPr lang="en-GB" sz="2400" dirty="0" err="1"/>
              <a:t>Άρθρο</a:t>
            </a:r>
            <a:r>
              <a:rPr lang="en-GB" sz="2400" dirty="0"/>
              <a:t> 3:  </a:t>
            </a:r>
            <a:r>
              <a:rPr lang="en-GB" sz="2400" dirty="0" err="1"/>
              <a:t>Πεδίο</a:t>
            </a:r>
            <a:r>
              <a:rPr lang="en-GB" sz="2400" dirty="0"/>
              <a:t> </a:t>
            </a:r>
            <a:r>
              <a:rPr lang="en-GB" sz="2400" dirty="0" err="1"/>
              <a:t>Εφαρμογής</a:t>
            </a:r>
            <a:endParaRPr lang="en-GB" sz="2400" dirty="0"/>
          </a:p>
        </p:txBody>
      </p:sp>
      <p:sp>
        <p:nvSpPr>
          <p:cNvPr id="79875" name="Text Box 3"/>
          <p:cNvSpPr txBox="1">
            <a:spLocks noChangeArrowheads="1"/>
          </p:cNvSpPr>
          <p:nvPr/>
        </p:nvSpPr>
        <p:spPr bwMode="auto">
          <a:xfrm>
            <a:off x="500034" y="1785926"/>
            <a:ext cx="8077200" cy="1107996"/>
          </a:xfrm>
          <a:prstGeom prst="rect">
            <a:avLst/>
          </a:prstGeom>
          <a:noFill/>
          <a:ln w="9525">
            <a:noFill/>
            <a:miter lim="800000"/>
            <a:headEnd/>
            <a:tailEnd/>
          </a:ln>
          <a:effectLst/>
        </p:spPr>
        <p:txBody>
          <a:bodyPr>
            <a:spAutoFit/>
          </a:bodyPr>
          <a:lstStyle/>
          <a:p>
            <a:r>
              <a:rPr lang="en-GB" sz="2200" b="1" dirty="0"/>
              <a:t>Ο </a:t>
            </a:r>
            <a:r>
              <a:rPr lang="en-GB" sz="2200" b="1" dirty="0" err="1"/>
              <a:t>Νόμος</a:t>
            </a:r>
            <a:r>
              <a:rPr lang="en-GB" sz="2200" b="1" dirty="0"/>
              <a:t> </a:t>
            </a:r>
            <a:r>
              <a:rPr lang="en-GB" sz="2200" b="1" dirty="0" err="1"/>
              <a:t>καλύπτει</a:t>
            </a:r>
            <a:r>
              <a:rPr lang="en-GB" sz="2200" b="1" dirty="0"/>
              <a:t> </a:t>
            </a:r>
            <a:r>
              <a:rPr lang="en-GB" sz="2200" b="1" dirty="0" err="1"/>
              <a:t>την</a:t>
            </a:r>
            <a:r>
              <a:rPr lang="en-GB" sz="2200" b="1" dirty="0"/>
              <a:t> </a:t>
            </a:r>
            <a:r>
              <a:rPr lang="en-GB" sz="2200" b="1" dirty="0" err="1"/>
              <a:t>απασχόληση</a:t>
            </a:r>
            <a:r>
              <a:rPr lang="en-GB" sz="2200" b="1" dirty="0"/>
              <a:t> </a:t>
            </a:r>
            <a:r>
              <a:rPr lang="en-GB" sz="2200" b="1" dirty="0" err="1"/>
              <a:t>νέων</a:t>
            </a:r>
            <a:r>
              <a:rPr lang="en-GB" sz="2200" b="1" dirty="0"/>
              <a:t> </a:t>
            </a:r>
            <a:r>
              <a:rPr lang="en-GB" sz="2200" b="1" dirty="0" err="1"/>
              <a:t>από</a:t>
            </a:r>
            <a:r>
              <a:rPr lang="en-GB" sz="2200" b="1" dirty="0"/>
              <a:t> </a:t>
            </a:r>
            <a:r>
              <a:rPr lang="en-GB" sz="2200" b="1" dirty="0" err="1"/>
              <a:t>κάθε</a:t>
            </a:r>
            <a:r>
              <a:rPr lang="en-GB" sz="2200" b="1" dirty="0"/>
              <a:t> </a:t>
            </a:r>
            <a:r>
              <a:rPr lang="en-GB" sz="2200" b="1" dirty="0" err="1"/>
              <a:t>εργοδότη</a:t>
            </a:r>
            <a:r>
              <a:rPr lang="en-GB" sz="2200" b="1" dirty="0"/>
              <a:t>  </a:t>
            </a:r>
            <a:r>
              <a:rPr lang="en-GB" sz="2200" b="1" dirty="0" err="1"/>
              <a:t>με</a:t>
            </a:r>
            <a:r>
              <a:rPr lang="en-GB" sz="2200" b="1" dirty="0"/>
              <a:t> </a:t>
            </a:r>
            <a:r>
              <a:rPr lang="en-GB" sz="2200" b="1" dirty="0" err="1"/>
              <a:t>εξαίρεση</a:t>
            </a:r>
            <a:r>
              <a:rPr lang="en-GB" sz="2200" b="1" dirty="0"/>
              <a:t> </a:t>
            </a:r>
            <a:r>
              <a:rPr lang="en-GB" sz="2200" b="1" dirty="0" err="1"/>
              <a:t>την</a:t>
            </a:r>
            <a:r>
              <a:rPr lang="en-GB" sz="2200" b="1" dirty="0"/>
              <a:t> </a:t>
            </a:r>
            <a:r>
              <a:rPr lang="en-GB" sz="2200" b="1" dirty="0" err="1"/>
              <a:t>περιστασιακή</a:t>
            </a:r>
            <a:r>
              <a:rPr lang="en-GB" sz="2200" b="1" dirty="0"/>
              <a:t> ή </a:t>
            </a:r>
            <a:r>
              <a:rPr lang="en-GB" sz="2200" b="1" dirty="0" err="1"/>
              <a:t>σύντομης</a:t>
            </a:r>
            <a:r>
              <a:rPr lang="en-GB" sz="2200" b="1" dirty="0"/>
              <a:t> </a:t>
            </a:r>
            <a:r>
              <a:rPr lang="en-GB" sz="2200" b="1" dirty="0" err="1"/>
              <a:t>διάρκειας</a:t>
            </a:r>
            <a:r>
              <a:rPr lang="en-GB" sz="2200" b="1" dirty="0"/>
              <a:t> </a:t>
            </a:r>
            <a:r>
              <a:rPr lang="en-GB" sz="2200" b="1" dirty="0" err="1"/>
              <a:t>απασχόληση</a:t>
            </a:r>
            <a:r>
              <a:rPr lang="en-GB" sz="2200" b="1" dirty="0"/>
              <a:t> </a:t>
            </a:r>
            <a:r>
              <a:rPr lang="en-GB" sz="2200" b="1" dirty="0" err="1"/>
              <a:t>που</a:t>
            </a:r>
            <a:r>
              <a:rPr lang="en-GB" sz="2200" b="1" dirty="0"/>
              <a:t> </a:t>
            </a:r>
            <a:r>
              <a:rPr lang="en-GB" sz="2200" b="1" dirty="0" err="1"/>
              <a:t>αφορά</a:t>
            </a:r>
            <a:r>
              <a:rPr lang="en-GB" sz="2200" b="1" dirty="0"/>
              <a:t>:</a:t>
            </a:r>
          </a:p>
        </p:txBody>
      </p:sp>
      <p:sp>
        <p:nvSpPr>
          <p:cNvPr id="79877" name="Text Box 5"/>
          <p:cNvSpPr txBox="1">
            <a:spLocks noChangeArrowheads="1"/>
          </p:cNvSpPr>
          <p:nvPr/>
        </p:nvSpPr>
        <p:spPr bwMode="auto">
          <a:xfrm>
            <a:off x="785786" y="3143248"/>
            <a:ext cx="8001056" cy="2077492"/>
          </a:xfrm>
          <a:prstGeom prst="rect">
            <a:avLst/>
          </a:prstGeom>
          <a:noFill/>
          <a:ln w="9525">
            <a:noFill/>
            <a:miter lim="800000"/>
            <a:headEnd/>
            <a:tailEnd/>
          </a:ln>
          <a:effectLst/>
        </p:spPr>
        <p:txBody>
          <a:bodyPr wrap="square">
            <a:spAutoFit/>
          </a:bodyPr>
          <a:lstStyle/>
          <a:p>
            <a:pPr>
              <a:buFont typeface="Wingdings" pitchFamily="2" charset="2"/>
              <a:buChar char="Ø"/>
            </a:pPr>
            <a:r>
              <a:rPr lang="el-GR" sz="2000" b="1" dirty="0" smtClean="0"/>
              <a:t> Α</a:t>
            </a:r>
            <a:r>
              <a:rPr lang="en-GB" sz="2000" b="1" dirty="0" err="1" smtClean="0"/>
              <a:t>πασχόληση</a:t>
            </a:r>
            <a:r>
              <a:rPr lang="en-GB" sz="2000" b="1" dirty="0" smtClean="0"/>
              <a:t> </a:t>
            </a:r>
            <a:r>
              <a:rPr lang="en-GB" sz="2000" b="1" dirty="0" err="1" smtClean="0"/>
              <a:t>που</a:t>
            </a:r>
            <a:r>
              <a:rPr lang="en-GB" sz="2000" b="1" dirty="0" smtClean="0"/>
              <a:t> </a:t>
            </a:r>
            <a:r>
              <a:rPr lang="en-GB" sz="2000" b="1" dirty="0" err="1" smtClean="0"/>
              <a:t>θεωρείται</a:t>
            </a:r>
            <a:r>
              <a:rPr lang="en-GB" sz="2000" b="1" dirty="0" smtClean="0"/>
              <a:t> </a:t>
            </a:r>
            <a:r>
              <a:rPr lang="en-GB" sz="2000" b="1" dirty="0" err="1" smtClean="0"/>
              <a:t>ότι</a:t>
            </a:r>
            <a:r>
              <a:rPr lang="en-GB" sz="2000" b="1" dirty="0" smtClean="0"/>
              <a:t> </a:t>
            </a:r>
            <a:r>
              <a:rPr lang="en-GB" sz="2000" b="1" dirty="0" err="1" smtClean="0"/>
              <a:t>δε</a:t>
            </a:r>
            <a:r>
              <a:rPr lang="en-GB" sz="2000" b="1" dirty="0" smtClean="0"/>
              <a:t> </a:t>
            </a:r>
            <a:r>
              <a:rPr lang="en-GB" sz="2000" b="1" dirty="0" err="1" smtClean="0"/>
              <a:t>βλάπτει</a:t>
            </a:r>
            <a:r>
              <a:rPr lang="en-GB" sz="2000" b="1" dirty="0" smtClean="0"/>
              <a:t>, </a:t>
            </a:r>
            <a:r>
              <a:rPr lang="en-GB" sz="2000" b="1" dirty="0" err="1" smtClean="0"/>
              <a:t>δε</a:t>
            </a:r>
            <a:r>
              <a:rPr lang="en-GB" sz="2000" b="1" dirty="0" smtClean="0"/>
              <a:t> </a:t>
            </a:r>
            <a:r>
              <a:rPr lang="en-GB" sz="2000" b="1" dirty="0" err="1" smtClean="0"/>
              <a:t>ζημιώνει</a:t>
            </a:r>
            <a:r>
              <a:rPr lang="el-GR" sz="2000" b="1" dirty="0" smtClean="0"/>
              <a:t> &amp;</a:t>
            </a:r>
          </a:p>
          <a:p>
            <a:pPr marL="266700"/>
            <a:r>
              <a:rPr lang="en-GB" sz="2000" b="1" dirty="0" err="1" smtClean="0"/>
              <a:t>δεν</a:t>
            </a:r>
            <a:r>
              <a:rPr lang="en-GB" sz="2000" b="1" dirty="0" smtClean="0"/>
              <a:t> </a:t>
            </a:r>
            <a:r>
              <a:rPr lang="en-GB" sz="2000" b="1" dirty="0" err="1"/>
              <a:t>είναι</a:t>
            </a:r>
            <a:r>
              <a:rPr lang="en-GB" sz="2000" b="1" dirty="0"/>
              <a:t>  </a:t>
            </a:r>
            <a:r>
              <a:rPr lang="en-GB" sz="2000" b="1" dirty="0" err="1"/>
              <a:t>επικίνδυνη</a:t>
            </a:r>
            <a:r>
              <a:rPr lang="en-GB" sz="2000" b="1" dirty="0"/>
              <a:t> </a:t>
            </a:r>
            <a:r>
              <a:rPr lang="en-GB" sz="2000" b="1" dirty="0" err="1"/>
              <a:t>για</a:t>
            </a:r>
            <a:r>
              <a:rPr lang="en-GB" sz="2000" b="1" dirty="0"/>
              <a:t> </a:t>
            </a:r>
            <a:r>
              <a:rPr lang="en-GB" sz="2000" b="1" dirty="0" err="1"/>
              <a:t>τους</a:t>
            </a:r>
            <a:r>
              <a:rPr lang="en-GB" sz="2000" b="1" dirty="0"/>
              <a:t> </a:t>
            </a:r>
            <a:r>
              <a:rPr lang="en-GB" sz="2000" b="1" dirty="0" err="1"/>
              <a:t>εφήβους</a:t>
            </a:r>
            <a:r>
              <a:rPr lang="en-GB" sz="2000" b="1" dirty="0"/>
              <a:t> </a:t>
            </a:r>
            <a:r>
              <a:rPr lang="en-GB" sz="2000" b="1" dirty="0" err="1"/>
              <a:t>στην</a:t>
            </a:r>
            <a:r>
              <a:rPr lang="en-GB" sz="2000" b="1" dirty="0"/>
              <a:t> </a:t>
            </a:r>
            <a:r>
              <a:rPr lang="en-GB" sz="2000" b="1" dirty="0" err="1"/>
              <a:t>οικογενειακή</a:t>
            </a:r>
            <a:r>
              <a:rPr lang="en-GB" sz="2000" b="1" dirty="0"/>
              <a:t> </a:t>
            </a:r>
            <a:r>
              <a:rPr lang="en-GB" sz="2000" b="1" dirty="0" err="1"/>
              <a:t>επιχείρηση</a:t>
            </a:r>
            <a:r>
              <a:rPr lang="en-GB" sz="2000" b="1" dirty="0"/>
              <a:t>.</a:t>
            </a:r>
          </a:p>
          <a:p>
            <a:pPr>
              <a:spcBef>
                <a:spcPct val="50000"/>
              </a:spcBef>
            </a:pPr>
            <a:endParaRPr lang="en-GB" sz="2800" b="1" dirty="0"/>
          </a:p>
          <a:p>
            <a:pPr>
              <a:spcBef>
                <a:spcPct val="50000"/>
              </a:spcBef>
            </a:pPr>
            <a:endParaRPr lang="en-GB" dirty="0"/>
          </a:p>
        </p:txBody>
      </p:sp>
      <p:grpSp>
        <p:nvGrpSpPr>
          <p:cNvPr id="6" name="Group 8"/>
          <p:cNvGrpSpPr>
            <a:grpSpLocks/>
          </p:cNvGrpSpPr>
          <p:nvPr/>
        </p:nvGrpSpPr>
        <p:grpSpPr bwMode="auto">
          <a:xfrm>
            <a:off x="428596" y="1071546"/>
            <a:ext cx="8534400" cy="76200"/>
            <a:chOff x="192" y="1344"/>
            <a:chExt cx="5376" cy="48"/>
          </a:xfrm>
        </p:grpSpPr>
        <p:sp>
          <p:nvSpPr>
            <p:cNvPr id="7" name="Line 6"/>
            <p:cNvSpPr>
              <a:spLocks noChangeShapeType="1"/>
            </p:cNvSpPr>
            <p:nvPr/>
          </p:nvSpPr>
          <p:spPr bwMode="auto">
            <a:xfrm>
              <a:off x="192" y="1344"/>
              <a:ext cx="5376" cy="0"/>
            </a:xfrm>
            <a:prstGeom prst="line">
              <a:avLst/>
            </a:prstGeom>
            <a:noFill/>
            <a:ln w="76200" cmpd="tri">
              <a:solidFill>
                <a:srgbClr val="F40000"/>
              </a:solidFill>
              <a:round/>
              <a:headEnd/>
              <a:tailEnd/>
            </a:ln>
          </p:spPr>
          <p:txBody>
            <a:bodyPr wrap="none" anchor="ctr"/>
            <a:lstStyle/>
            <a:p>
              <a:endParaRPr lang="en-US" dirty="0"/>
            </a:p>
          </p:txBody>
        </p:sp>
        <p:sp>
          <p:nvSpPr>
            <p:cNvPr id="8" name="Line 7"/>
            <p:cNvSpPr>
              <a:spLocks noChangeShapeType="1"/>
            </p:cNvSpPr>
            <p:nvPr/>
          </p:nvSpPr>
          <p:spPr bwMode="auto">
            <a:xfrm>
              <a:off x="192" y="1392"/>
              <a:ext cx="5376" cy="0"/>
            </a:xfrm>
            <a:prstGeom prst="line">
              <a:avLst/>
            </a:prstGeom>
            <a:noFill/>
            <a:ln w="76200" cmpd="tri">
              <a:solidFill>
                <a:srgbClr val="F40000"/>
              </a:solidFill>
              <a:round/>
              <a:headEnd/>
              <a:tailEnd/>
            </a:ln>
          </p:spPr>
          <p:txBody>
            <a:bodyPr wrap="none" anchor="ctr"/>
            <a:lstStyle/>
            <a:p>
              <a:endParaRPr lang="en-US" dirty="0"/>
            </a:p>
          </p:txBody>
        </p:sp>
      </p:grpSp>
      <p:sp>
        <p:nvSpPr>
          <p:cNvPr id="9" name="Title 1"/>
          <p:cNvSpPr txBox="1">
            <a:spLocks/>
          </p:cNvSpPr>
          <p:nvPr/>
        </p:nvSpPr>
        <p:spPr bwMode="auto">
          <a:xfrm>
            <a:off x="0" y="0"/>
            <a:ext cx="8229600" cy="719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j-ea"/>
                <a:cs typeface="+mj-cs"/>
              </a:rPr>
              <a:t>Προστασία των Νέων κατ</a:t>
            </a:r>
            <a:r>
              <a:rPr lang="el-GR" sz="2400" b="1" kern="0" dirty="0" smtClean="0">
                <a:solidFill>
                  <a:schemeClr val="accent2"/>
                </a:solidFill>
                <a:effectLst>
                  <a:outerShdw blurRad="38100" dist="38100" dir="2700000" algn="tl">
                    <a:srgbClr val="C0C0C0"/>
                  </a:outerShdw>
                </a:effectLst>
                <a:latin typeface="Arial" charset="0"/>
                <a:ea typeface="+mj-ea"/>
                <a:cs typeface="+mj-cs"/>
              </a:rPr>
              <a:t>ά την Απασχόληση </a:t>
            </a: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j-ea"/>
                <a:cs typeface="+mj-cs"/>
              </a:rPr>
              <a:t>– Νόμοι</a:t>
            </a:r>
            <a:endParaRPr kumimoji="0" lang="en-US" sz="24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0-#ppt_w/2"/>
                                          </p:val>
                                        </p:tav>
                                        <p:tav tm="100000">
                                          <p:val>
                                            <p:strVal val="#ppt_x"/>
                                          </p:val>
                                        </p:tav>
                                      </p:tavLst>
                                    </p:anim>
                                    <p:anim calcmode="lin" valueType="num">
                                      <p:cBhvr additive="base">
                                        <p:cTn id="8" dur="500" fill="hold"/>
                                        <p:tgtEl>
                                          <p:spTgt spid="798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5"/>
                                        </p:tgtEl>
                                        <p:attrNameLst>
                                          <p:attrName>style.visibility</p:attrName>
                                        </p:attrNameLst>
                                      </p:cBhvr>
                                      <p:to>
                                        <p:strVal val="visible"/>
                                      </p:to>
                                    </p:set>
                                    <p:anim calcmode="lin" valueType="num">
                                      <p:cBhvr additive="base">
                                        <p:cTn id="13" dur="500" fill="hold"/>
                                        <p:tgtEl>
                                          <p:spTgt spid="79875"/>
                                        </p:tgtEl>
                                        <p:attrNameLst>
                                          <p:attrName>ppt_x</p:attrName>
                                        </p:attrNameLst>
                                      </p:cBhvr>
                                      <p:tavLst>
                                        <p:tav tm="0">
                                          <p:val>
                                            <p:strVal val="0-#ppt_w/2"/>
                                          </p:val>
                                        </p:tav>
                                        <p:tav tm="100000">
                                          <p:val>
                                            <p:strVal val="#ppt_x"/>
                                          </p:val>
                                        </p:tav>
                                      </p:tavLst>
                                    </p:anim>
                                    <p:anim calcmode="lin" valueType="num">
                                      <p:cBhvr additive="base">
                                        <p:cTn id="14" dur="500" fill="hold"/>
                                        <p:tgtEl>
                                          <p:spTgt spid="7987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877"/>
                                        </p:tgtEl>
                                        <p:attrNameLst>
                                          <p:attrName>style.visibility</p:attrName>
                                        </p:attrNameLst>
                                      </p:cBhvr>
                                      <p:to>
                                        <p:strVal val="visible"/>
                                      </p:to>
                                    </p:set>
                                    <p:anim calcmode="lin" valueType="num">
                                      <p:cBhvr additive="base">
                                        <p:cTn id="19" dur="500" fill="hold"/>
                                        <p:tgtEl>
                                          <p:spTgt spid="79877"/>
                                        </p:tgtEl>
                                        <p:attrNameLst>
                                          <p:attrName>ppt_x</p:attrName>
                                        </p:attrNameLst>
                                      </p:cBhvr>
                                      <p:tavLst>
                                        <p:tav tm="0">
                                          <p:val>
                                            <p:strVal val="0-#ppt_w/2"/>
                                          </p:val>
                                        </p:tav>
                                        <p:tav tm="100000">
                                          <p:val>
                                            <p:strVal val="#ppt_x"/>
                                          </p:val>
                                        </p:tav>
                                      </p:tavLst>
                                    </p:anim>
                                    <p:anim calcmode="lin" valueType="num">
                                      <p:cBhvr additive="base">
                                        <p:cTn id="20" dur="500" fill="hold"/>
                                        <p:tgtEl>
                                          <p:spTgt spid="798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75" grpId="0" autoUpdateAnimBg="0"/>
      <p:bldP spid="7987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28596" y="1071546"/>
            <a:ext cx="8229600" cy="719137"/>
          </a:xfrm>
        </p:spPr>
        <p:txBody>
          <a:bodyPr/>
          <a:lstStyle/>
          <a:p>
            <a:pPr algn="l"/>
            <a:r>
              <a:rPr lang="en-GB" sz="2200" dirty="0"/>
              <a:t>Άρθρα </a:t>
            </a:r>
            <a:r>
              <a:rPr lang="el-GR" sz="2200" dirty="0" smtClean="0"/>
              <a:t>5 και 7</a:t>
            </a:r>
            <a:endParaRPr lang="en-GB" sz="2200" dirty="0"/>
          </a:p>
        </p:txBody>
      </p:sp>
      <p:sp>
        <p:nvSpPr>
          <p:cNvPr id="80899" name="Text Box 3"/>
          <p:cNvSpPr txBox="1">
            <a:spLocks noChangeArrowheads="1"/>
          </p:cNvSpPr>
          <p:nvPr/>
        </p:nvSpPr>
        <p:spPr bwMode="auto">
          <a:xfrm>
            <a:off x="500034" y="1643050"/>
            <a:ext cx="8077200" cy="5478423"/>
          </a:xfrm>
          <a:prstGeom prst="rect">
            <a:avLst/>
          </a:prstGeom>
          <a:noFill/>
          <a:ln w="9525">
            <a:noFill/>
            <a:miter lim="800000"/>
            <a:headEnd/>
            <a:tailEnd/>
          </a:ln>
          <a:effectLst/>
        </p:spPr>
        <p:txBody>
          <a:bodyPr>
            <a:spAutoFit/>
          </a:bodyPr>
          <a:lstStyle/>
          <a:p>
            <a:pPr marL="266700" indent="-266700">
              <a:buFont typeface="Arial" pitchFamily="34" charset="0"/>
              <a:buChar char="•"/>
            </a:pPr>
            <a:r>
              <a:rPr lang="en-GB" sz="2200" b="1" dirty="0" smtClean="0">
                <a:solidFill>
                  <a:srgbClr val="FF0000"/>
                </a:solidFill>
                <a:sym typeface="Webdings" pitchFamily="18" charset="2"/>
              </a:rPr>
              <a:t> </a:t>
            </a:r>
            <a:r>
              <a:rPr lang="el-GR" sz="2200" b="1" dirty="0" smtClean="0">
                <a:solidFill>
                  <a:srgbClr val="FF0000"/>
                </a:solidFill>
                <a:sym typeface="Webdings" pitchFamily="18" charset="2"/>
              </a:rPr>
              <a:t>Απαγορεύεται η απασχόληση των Παιδιών, αλλά…</a:t>
            </a:r>
          </a:p>
          <a:p>
            <a:pPr marL="266700" indent="-266700">
              <a:buFont typeface="Arial" pitchFamily="34" charset="0"/>
              <a:buChar char="•"/>
            </a:pPr>
            <a:endParaRPr lang="el-GR" sz="2200" b="1" dirty="0" smtClean="0"/>
          </a:p>
          <a:p>
            <a:pPr marL="266700" indent="-266700">
              <a:buFont typeface="Arial" pitchFamily="34" charset="0"/>
              <a:buChar char="•"/>
            </a:pPr>
            <a:r>
              <a:rPr lang="el-GR" sz="2200" b="1" dirty="0" smtClean="0"/>
              <a:t>Επιτρέπεται η απασχόληση Παιδιού σε </a:t>
            </a:r>
          </a:p>
          <a:p>
            <a:pPr marL="266700" indent="-266700"/>
            <a:r>
              <a:rPr lang="el-GR" sz="2200" b="1" dirty="0" smtClean="0"/>
              <a:t>   Πολιτιστικές, Καλλιτεχνικές, Αθλητικές ή Διαφημιστικές Δραστηριότητες κατόπιν σχετικής άδειας που εκδίδεται από το Τμήμα Εργασίας </a:t>
            </a:r>
          </a:p>
          <a:p>
            <a:pPr marL="723900" lvl="1" indent="-266700"/>
            <a:r>
              <a:rPr lang="el-GR" sz="2000" b="1" dirty="0" smtClean="0"/>
              <a:t>  (κατόπιν διαβούλευσης με Τμήμα Επιθεώρησης Εργασίας &amp; Υπηρεσίες Κοινωνικής Ευημερίας)</a:t>
            </a:r>
          </a:p>
          <a:p>
            <a:pPr marL="723900" lvl="1" indent="-266700"/>
            <a:endParaRPr lang="el-GR" sz="2200" b="1" dirty="0" smtClean="0"/>
          </a:p>
          <a:p>
            <a:pPr marL="260350" lvl="2" indent="-260350">
              <a:buFont typeface="Arial" pitchFamily="34" charset="0"/>
              <a:buChar char="•"/>
            </a:pPr>
            <a:r>
              <a:rPr lang="el-GR" sz="2200" b="1" dirty="0" smtClean="0"/>
              <a:t>Η άδεια δίδεται υπό τον όρο ότι-</a:t>
            </a:r>
          </a:p>
          <a:p>
            <a:pPr marL="717550" lvl="3" indent="-260350">
              <a:buFont typeface="Wingdings" pitchFamily="2" charset="2"/>
              <a:buChar char="Ø"/>
            </a:pPr>
            <a:r>
              <a:rPr lang="el-GR" b="1" dirty="0" smtClean="0"/>
              <a:t>Δεν βλάπτεται η ασφάλεια, η σωματική &amp; ψυχική υγεία &amp; η σωματική, πνευματική, ηθική ή κοινωνική ανάπτυξη του παιδιού</a:t>
            </a:r>
          </a:p>
          <a:p>
            <a:pPr marL="717550" lvl="3" indent="-260350">
              <a:buFont typeface="Wingdings" pitchFamily="2" charset="2"/>
              <a:buChar char="Ø"/>
            </a:pPr>
            <a:r>
              <a:rPr lang="el-GR" b="1" dirty="0" smtClean="0"/>
              <a:t>Δεν εμποδίζεται η τακτική σχολική φοίτηση / συμμετοχή σε συνδυασμένο πρόγραμμα εργασίας-κατάρτισης / εκπαίδευσης</a:t>
            </a:r>
          </a:p>
          <a:p>
            <a:pPr marL="717550" lvl="3" indent="-260350">
              <a:buFont typeface="Wingdings" pitchFamily="2" charset="2"/>
              <a:buChar char="Ø"/>
            </a:pPr>
            <a:r>
              <a:rPr lang="el-GR" b="1" dirty="0" smtClean="0"/>
              <a:t>Δεν επιτρέπεται η απασχόληση να υπερβαίνει συνολικά 3 μήνες</a:t>
            </a:r>
          </a:p>
          <a:p>
            <a:pPr marL="260350" lvl="2" indent="-260350">
              <a:buFont typeface="Arial" pitchFamily="34" charset="0"/>
              <a:buChar char="•"/>
            </a:pPr>
            <a:endParaRPr lang="el-GR" sz="2200" b="1" dirty="0" smtClean="0"/>
          </a:p>
          <a:p>
            <a:pPr marL="723900" lvl="1" indent="-266700">
              <a:buFont typeface="Arial" pitchFamily="34" charset="0"/>
              <a:buChar char="•"/>
            </a:pPr>
            <a:endParaRPr lang="en-GB" sz="2200" b="1" dirty="0"/>
          </a:p>
        </p:txBody>
      </p:sp>
      <p:grpSp>
        <p:nvGrpSpPr>
          <p:cNvPr id="6" name="Group 8"/>
          <p:cNvGrpSpPr>
            <a:grpSpLocks/>
          </p:cNvGrpSpPr>
          <p:nvPr/>
        </p:nvGrpSpPr>
        <p:grpSpPr bwMode="auto">
          <a:xfrm>
            <a:off x="285720" y="1071546"/>
            <a:ext cx="8534400" cy="76200"/>
            <a:chOff x="192" y="1344"/>
            <a:chExt cx="5376" cy="48"/>
          </a:xfrm>
        </p:grpSpPr>
        <p:sp>
          <p:nvSpPr>
            <p:cNvPr id="7" name="Line 6"/>
            <p:cNvSpPr>
              <a:spLocks noChangeShapeType="1"/>
            </p:cNvSpPr>
            <p:nvPr/>
          </p:nvSpPr>
          <p:spPr bwMode="auto">
            <a:xfrm>
              <a:off x="192" y="1344"/>
              <a:ext cx="5376" cy="0"/>
            </a:xfrm>
            <a:prstGeom prst="line">
              <a:avLst/>
            </a:prstGeom>
            <a:noFill/>
            <a:ln w="76200" cmpd="tri">
              <a:solidFill>
                <a:srgbClr val="F40000"/>
              </a:solidFill>
              <a:round/>
              <a:headEnd/>
              <a:tailEnd/>
            </a:ln>
          </p:spPr>
          <p:txBody>
            <a:bodyPr wrap="none" anchor="ctr"/>
            <a:lstStyle/>
            <a:p>
              <a:endParaRPr lang="en-US" dirty="0"/>
            </a:p>
          </p:txBody>
        </p:sp>
        <p:sp>
          <p:nvSpPr>
            <p:cNvPr id="8" name="Line 7"/>
            <p:cNvSpPr>
              <a:spLocks noChangeShapeType="1"/>
            </p:cNvSpPr>
            <p:nvPr/>
          </p:nvSpPr>
          <p:spPr bwMode="auto">
            <a:xfrm>
              <a:off x="192" y="1392"/>
              <a:ext cx="5376" cy="0"/>
            </a:xfrm>
            <a:prstGeom prst="line">
              <a:avLst/>
            </a:prstGeom>
            <a:noFill/>
            <a:ln w="76200" cmpd="tri">
              <a:solidFill>
                <a:srgbClr val="F40000"/>
              </a:solidFill>
              <a:round/>
              <a:headEnd/>
              <a:tailEnd/>
            </a:ln>
          </p:spPr>
          <p:txBody>
            <a:bodyPr wrap="none" anchor="ctr"/>
            <a:lstStyle/>
            <a:p>
              <a:endParaRPr lang="en-US" dirty="0"/>
            </a:p>
          </p:txBody>
        </p:sp>
      </p:grpSp>
      <p:sp>
        <p:nvSpPr>
          <p:cNvPr id="9" name="Title 1"/>
          <p:cNvSpPr txBox="1">
            <a:spLocks/>
          </p:cNvSpPr>
          <p:nvPr/>
        </p:nvSpPr>
        <p:spPr bwMode="auto">
          <a:xfrm>
            <a:off x="0" y="0"/>
            <a:ext cx="8229600" cy="719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j-ea"/>
                <a:cs typeface="+mj-cs"/>
              </a:rPr>
              <a:t>Προστασία των Νέων κατ</a:t>
            </a:r>
            <a:r>
              <a:rPr lang="el-GR" sz="2400" b="1" kern="0" dirty="0" smtClean="0">
                <a:solidFill>
                  <a:schemeClr val="accent2"/>
                </a:solidFill>
                <a:effectLst>
                  <a:outerShdw blurRad="38100" dist="38100" dir="2700000" algn="tl">
                    <a:srgbClr val="C0C0C0"/>
                  </a:outerShdw>
                </a:effectLst>
                <a:latin typeface="Arial" charset="0"/>
                <a:ea typeface="+mj-ea"/>
                <a:cs typeface="+mj-cs"/>
              </a:rPr>
              <a:t>ά την Απασχόληση </a:t>
            </a: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j-ea"/>
                <a:cs typeface="+mj-cs"/>
              </a:rPr>
              <a:t>– Νόμοι</a:t>
            </a:r>
            <a:endParaRPr kumimoji="0" lang="en-US" sz="24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additive="base">
                                        <p:cTn id="7" dur="500" fill="hold"/>
                                        <p:tgtEl>
                                          <p:spTgt spid="80898"/>
                                        </p:tgtEl>
                                        <p:attrNameLst>
                                          <p:attrName>ppt_x</p:attrName>
                                        </p:attrNameLst>
                                      </p:cBhvr>
                                      <p:tavLst>
                                        <p:tav tm="0">
                                          <p:val>
                                            <p:strVal val="0-#ppt_w/2"/>
                                          </p:val>
                                        </p:tav>
                                        <p:tav tm="100000">
                                          <p:val>
                                            <p:strVal val="#ppt_x"/>
                                          </p:val>
                                        </p:tav>
                                      </p:tavLst>
                                    </p:anim>
                                    <p:anim calcmode="lin" valueType="num">
                                      <p:cBhvr additive="base">
                                        <p:cTn id="8" dur="500" fill="hold"/>
                                        <p:tgtEl>
                                          <p:spTgt spid="808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gtEl>
                                        <p:attrNameLst>
                                          <p:attrName>style.visibility</p:attrName>
                                        </p:attrNameLst>
                                      </p:cBhvr>
                                      <p:to>
                                        <p:strVal val="visible"/>
                                      </p:to>
                                    </p:set>
                                    <p:anim calcmode="lin" valueType="num">
                                      <p:cBhvr additive="base">
                                        <p:cTn id="13" dur="500" fill="hold"/>
                                        <p:tgtEl>
                                          <p:spTgt spid="80899"/>
                                        </p:tgtEl>
                                        <p:attrNameLst>
                                          <p:attrName>ppt_x</p:attrName>
                                        </p:attrNameLst>
                                      </p:cBhvr>
                                      <p:tavLst>
                                        <p:tav tm="0">
                                          <p:val>
                                            <p:strVal val="0-#ppt_w/2"/>
                                          </p:val>
                                        </p:tav>
                                        <p:tav tm="100000">
                                          <p:val>
                                            <p:strVal val="#ppt_x"/>
                                          </p:val>
                                        </p:tav>
                                      </p:tavLst>
                                    </p:anim>
                                    <p:anim calcmode="lin" valueType="num">
                                      <p:cBhvr additive="base">
                                        <p:cTn id="14" dur="500" fill="hold"/>
                                        <p:tgtEl>
                                          <p:spTgt spid="808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P spid="8089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 y="1285860"/>
            <a:ext cx="8991600" cy="600092"/>
          </a:xfrm>
        </p:spPr>
        <p:txBody>
          <a:bodyPr/>
          <a:lstStyle/>
          <a:p>
            <a:pPr algn="l">
              <a:tabLst>
                <a:tab pos="84138" algn="l"/>
              </a:tabLst>
            </a:pPr>
            <a:r>
              <a:rPr lang="en-GB" sz="2200" dirty="0" err="1"/>
              <a:t>Άρθρο</a:t>
            </a:r>
            <a:r>
              <a:rPr lang="en-GB" sz="2200" dirty="0"/>
              <a:t> 7: </a:t>
            </a:r>
            <a:r>
              <a:rPr lang="en-GB" sz="2200" dirty="0" err="1"/>
              <a:t>Απασχόληση</a:t>
            </a:r>
            <a:r>
              <a:rPr lang="en-GB" sz="2200" dirty="0"/>
              <a:t> </a:t>
            </a:r>
            <a:r>
              <a:rPr lang="en-GB" sz="2200" dirty="0" err="1"/>
              <a:t>σε</a:t>
            </a:r>
            <a:r>
              <a:rPr lang="en-GB" sz="2200" dirty="0"/>
              <a:t> </a:t>
            </a:r>
            <a:r>
              <a:rPr lang="en-GB" sz="2200" dirty="0" err="1"/>
              <a:t>πολιτιστικές</a:t>
            </a:r>
            <a:r>
              <a:rPr lang="en-GB" sz="2200" dirty="0"/>
              <a:t> </a:t>
            </a:r>
            <a:r>
              <a:rPr lang="en-GB" sz="2200" dirty="0" err="1"/>
              <a:t>και</a:t>
            </a:r>
            <a:r>
              <a:rPr lang="en-GB" sz="2200" dirty="0"/>
              <a:t> </a:t>
            </a:r>
            <a:r>
              <a:rPr lang="en-GB" sz="2200" dirty="0" err="1"/>
              <a:t>συναφείς</a:t>
            </a:r>
            <a:r>
              <a:rPr lang="en-GB" sz="2200" dirty="0"/>
              <a:t> </a:t>
            </a:r>
            <a:r>
              <a:rPr lang="en-GB" sz="2200" dirty="0" err="1" smtClean="0"/>
              <a:t>δραστηριότητες</a:t>
            </a:r>
            <a:r>
              <a:rPr lang="el-GR" sz="2200" dirty="0" smtClean="0"/>
              <a:t> (συνέχεια)</a:t>
            </a:r>
            <a:endParaRPr lang="en-GB" sz="2200" dirty="0"/>
          </a:p>
        </p:txBody>
      </p:sp>
      <p:sp>
        <p:nvSpPr>
          <p:cNvPr id="82947" name="Text Box 3"/>
          <p:cNvSpPr txBox="1">
            <a:spLocks noChangeArrowheads="1"/>
          </p:cNvSpPr>
          <p:nvPr/>
        </p:nvSpPr>
        <p:spPr bwMode="auto">
          <a:xfrm>
            <a:off x="214282" y="2000240"/>
            <a:ext cx="8077200" cy="400110"/>
          </a:xfrm>
          <a:prstGeom prst="rect">
            <a:avLst/>
          </a:prstGeom>
          <a:noFill/>
          <a:ln w="9525">
            <a:noFill/>
            <a:miter lim="800000"/>
            <a:headEnd/>
            <a:tailEnd/>
          </a:ln>
          <a:effectLst/>
        </p:spPr>
        <p:txBody>
          <a:bodyPr>
            <a:spAutoFit/>
          </a:bodyPr>
          <a:lstStyle/>
          <a:p>
            <a:r>
              <a:rPr lang="el-GR" sz="2000" b="1" dirty="0" smtClean="0"/>
              <a:t>Ο </a:t>
            </a:r>
            <a:r>
              <a:rPr lang="en-GB" sz="2000" b="1" dirty="0" err="1" smtClean="0"/>
              <a:t>Χρόνος</a:t>
            </a:r>
            <a:r>
              <a:rPr lang="en-GB" sz="2000" b="1" dirty="0" smtClean="0"/>
              <a:t> </a:t>
            </a:r>
            <a:r>
              <a:rPr lang="el-GR" sz="2000" b="1" dirty="0" smtClean="0"/>
              <a:t>Α</a:t>
            </a:r>
            <a:r>
              <a:rPr lang="en-GB" sz="2000" b="1" dirty="0" err="1" smtClean="0"/>
              <a:t>πασχόλησης</a:t>
            </a:r>
            <a:r>
              <a:rPr lang="en-GB" sz="2000" b="1" dirty="0" smtClean="0"/>
              <a:t> </a:t>
            </a:r>
            <a:r>
              <a:rPr lang="el-GR" sz="2000" b="1" dirty="0" smtClean="0"/>
              <a:t>Π</a:t>
            </a:r>
            <a:r>
              <a:rPr lang="en-GB" sz="2000" b="1" dirty="0" err="1" smtClean="0"/>
              <a:t>αιδιών</a:t>
            </a:r>
            <a:r>
              <a:rPr lang="en-GB" sz="2000" b="1" dirty="0"/>
              <a:t>:</a:t>
            </a:r>
          </a:p>
        </p:txBody>
      </p:sp>
      <p:sp>
        <p:nvSpPr>
          <p:cNvPr id="82948" name="Text Box 4"/>
          <p:cNvSpPr txBox="1">
            <a:spLocks noChangeArrowheads="1"/>
          </p:cNvSpPr>
          <p:nvPr/>
        </p:nvSpPr>
        <p:spPr bwMode="auto">
          <a:xfrm>
            <a:off x="990600" y="2357430"/>
            <a:ext cx="8153400" cy="369332"/>
          </a:xfrm>
          <a:prstGeom prst="rect">
            <a:avLst/>
          </a:prstGeom>
          <a:noFill/>
          <a:ln w="9525">
            <a:noFill/>
            <a:miter lim="800000"/>
            <a:headEnd/>
            <a:tailEnd/>
          </a:ln>
          <a:effectLst/>
        </p:spPr>
        <p:txBody>
          <a:bodyPr>
            <a:spAutoFit/>
          </a:bodyPr>
          <a:lstStyle/>
          <a:p>
            <a:pPr marL="487363" indent="-487363">
              <a:buFont typeface="Wingdings" pitchFamily="2" charset="2"/>
              <a:buChar char="Ø"/>
            </a:pPr>
            <a:r>
              <a:rPr lang="en-GB" b="1" dirty="0" err="1" smtClean="0">
                <a:sym typeface="Webdings" pitchFamily="18" charset="2"/>
              </a:rPr>
              <a:t>Δύο</a:t>
            </a:r>
            <a:r>
              <a:rPr lang="en-GB" b="1" dirty="0" smtClean="0">
                <a:sym typeface="Webdings" pitchFamily="18" charset="2"/>
              </a:rPr>
              <a:t> </a:t>
            </a:r>
            <a:r>
              <a:rPr lang="en-GB" b="1" dirty="0" err="1">
                <a:sym typeface="Webdings" pitchFamily="18" charset="2"/>
              </a:rPr>
              <a:t>ώρες</a:t>
            </a:r>
            <a:r>
              <a:rPr lang="en-GB" b="1" dirty="0">
                <a:sym typeface="Webdings" pitchFamily="18" charset="2"/>
              </a:rPr>
              <a:t> </a:t>
            </a:r>
            <a:r>
              <a:rPr lang="en-GB" b="1" dirty="0" err="1">
                <a:sym typeface="Webdings" pitchFamily="18" charset="2"/>
              </a:rPr>
              <a:t>την</a:t>
            </a:r>
            <a:r>
              <a:rPr lang="en-GB" b="1" dirty="0">
                <a:sym typeface="Webdings" pitchFamily="18" charset="2"/>
              </a:rPr>
              <a:t> </a:t>
            </a:r>
            <a:r>
              <a:rPr lang="en-GB" b="1" dirty="0" err="1">
                <a:sym typeface="Webdings" pitchFamily="18" charset="2"/>
              </a:rPr>
              <a:t>ημέρα</a:t>
            </a:r>
            <a:r>
              <a:rPr lang="en-GB" b="1" dirty="0">
                <a:sym typeface="Webdings" pitchFamily="18" charset="2"/>
              </a:rPr>
              <a:t> </a:t>
            </a:r>
            <a:r>
              <a:rPr lang="en-GB" b="1" dirty="0" err="1">
                <a:sym typeface="Webdings" pitchFamily="18" charset="2"/>
              </a:rPr>
              <a:t>για</a:t>
            </a:r>
            <a:r>
              <a:rPr lang="en-GB" b="1" dirty="0">
                <a:sym typeface="Webdings" pitchFamily="18" charset="2"/>
              </a:rPr>
              <a:t> </a:t>
            </a:r>
            <a:r>
              <a:rPr lang="en-GB" b="1" dirty="0" err="1">
                <a:sym typeface="Webdings" pitchFamily="18" charset="2"/>
              </a:rPr>
              <a:t>παιδιά</a:t>
            </a:r>
            <a:r>
              <a:rPr lang="en-GB" b="1" dirty="0">
                <a:sym typeface="Webdings" pitchFamily="18" charset="2"/>
              </a:rPr>
              <a:t> </a:t>
            </a:r>
            <a:r>
              <a:rPr lang="en-GB" b="1" dirty="0" err="1" smtClean="0">
                <a:sym typeface="Webdings" pitchFamily="18" charset="2"/>
              </a:rPr>
              <a:t>έως</a:t>
            </a:r>
            <a:r>
              <a:rPr lang="en-GB" b="1" dirty="0" smtClean="0">
                <a:sym typeface="Webdings" pitchFamily="18" charset="2"/>
              </a:rPr>
              <a:t> </a:t>
            </a:r>
            <a:r>
              <a:rPr lang="el-GR" b="1" dirty="0" smtClean="0">
                <a:sym typeface="Webdings" pitchFamily="18" charset="2"/>
              </a:rPr>
              <a:t>6 </a:t>
            </a:r>
            <a:r>
              <a:rPr lang="en-GB" b="1" dirty="0" err="1" smtClean="0">
                <a:sym typeface="Webdings" pitchFamily="18" charset="2"/>
              </a:rPr>
              <a:t>ετών</a:t>
            </a:r>
            <a:r>
              <a:rPr lang="en-GB" b="1" dirty="0">
                <a:sym typeface="Webdings" pitchFamily="18" charset="2"/>
              </a:rPr>
              <a:t>. </a:t>
            </a:r>
            <a:endParaRPr lang="en-GB" dirty="0"/>
          </a:p>
        </p:txBody>
      </p:sp>
      <p:sp>
        <p:nvSpPr>
          <p:cNvPr id="82950" name="Text Box 6"/>
          <p:cNvSpPr txBox="1">
            <a:spLocks noChangeArrowheads="1"/>
          </p:cNvSpPr>
          <p:nvPr/>
        </p:nvSpPr>
        <p:spPr bwMode="auto">
          <a:xfrm>
            <a:off x="357158" y="3643314"/>
            <a:ext cx="8077200" cy="822325"/>
          </a:xfrm>
          <a:prstGeom prst="rect">
            <a:avLst/>
          </a:prstGeom>
          <a:noFill/>
          <a:ln w="9525">
            <a:noFill/>
            <a:miter lim="800000"/>
            <a:headEnd/>
            <a:tailEnd/>
          </a:ln>
          <a:effectLst/>
        </p:spPr>
        <p:txBody>
          <a:bodyPr>
            <a:spAutoFit/>
          </a:bodyPr>
          <a:lstStyle/>
          <a:p>
            <a:pPr>
              <a:spcBef>
                <a:spcPct val="50000"/>
              </a:spcBef>
            </a:pPr>
            <a:r>
              <a:rPr lang="en-GB" b="1" dirty="0" err="1"/>
              <a:t>Οι</a:t>
            </a:r>
            <a:r>
              <a:rPr lang="en-GB" b="1" dirty="0"/>
              <a:t> </a:t>
            </a:r>
            <a:r>
              <a:rPr lang="en-GB" b="1" dirty="0" err="1"/>
              <a:t>ώρες</a:t>
            </a:r>
            <a:r>
              <a:rPr lang="en-GB" b="1" dirty="0"/>
              <a:t> </a:t>
            </a:r>
            <a:r>
              <a:rPr lang="en-GB" b="1" dirty="0" err="1"/>
              <a:t>αυτές</a:t>
            </a:r>
            <a:r>
              <a:rPr lang="en-GB" b="1" dirty="0"/>
              <a:t> </a:t>
            </a:r>
            <a:r>
              <a:rPr lang="en-GB" b="1" dirty="0" err="1"/>
              <a:t>δεν</a:t>
            </a:r>
            <a:r>
              <a:rPr lang="en-GB" b="1" dirty="0"/>
              <a:t> </a:t>
            </a:r>
            <a:r>
              <a:rPr lang="en-GB" b="1" dirty="0" err="1"/>
              <a:t>πρέπει</a:t>
            </a:r>
            <a:r>
              <a:rPr lang="en-GB" b="1" dirty="0"/>
              <a:t> </a:t>
            </a:r>
            <a:r>
              <a:rPr lang="en-GB" b="1" dirty="0" err="1"/>
              <a:t>να</a:t>
            </a:r>
            <a:r>
              <a:rPr lang="en-GB" b="1" dirty="0"/>
              <a:t> </a:t>
            </a:r>
            <a:r>
              <a:rPr lang="en-GB" b="1" dirty="0" err="1"/>
              <a:t>συμπίπτουν</a:t>
            </a:r>
            <a:r>
              <a:rPr lang="en-GB" b="1" dirty="0"/>
              <a:t> </a:t>
            </a:r>
            <a:r>
              <a:rPr lang="en-GB" b="1" dirty="0" err="1"/>
              <a:t>με</a:t>
            </a:r>
            <a:r>
              <a:rPr lang="en-GB" b="1" dirty="0"/>
              <a:t> </a:t>
            </a:r>
            <a:r>
              <a:rPr lang="en-GB" b="1" dirty="0" err="1"/>
              <a:t>τις</a:t>
            </a:r>
            <a:r>
              <a:rPr lang="en-GB" b="1" dirty="0"/>
              <a:t> </a:t>
            </a:r>
            <a:r>
              <a:rPr lang="en-GB" b="1" dirty="0" err="1"/>
              <a:t>ώρες</a:t>
            </a:r>
            <a:r>
              <a:rPr lang="en-GB" b="1" dirty="0"/>
              <a:t> </a:t>
            </a:r>
            <a:r>
              <a:rPr lang="en-GB" b="1" dirty="0" err="1"/>
              <a:t>σχολικής</a:t>
            </a:r>
            <a:r>
              <a:rPr lang="en-GB" b="1" dirty="0"/>
              <a:t> </a:t>
            </a:r>
            <a:r>
              <a:rPr lang="en-GB" b="1" dirty="0" err="1"/>
              <a:t>διδασκαλίας</a:t>
            </a:r>
            <a:r>
              <a:rPr lang="en-GB" b="1" dirty="0"/>
              <a:t>. </a:t>
            </a:r>
          </a:p>
        </p:txBody>
      </p:sp>
      <p:sp>
        <p:nvSpPr>
          <p:cNvPr id="82951" name="Text Box 7"/>
          <p:cNvSpPr txBox="1">
            <a:spLocks noChangeArrowheads="1"/>
          </p:cNvSpPr>
          <p:nvPr/>
        </p:nvSpPr>
        <p:spPr bwMode="auto">
          <a:xfrm>
            <a:off x="990600" y="2786058"/>
            <a:ext cx="8153400" cy="369332"/>
          </a:xfrm>
          <a:prstGeom prst="rect">
            <a:avLst/>
          </a:prstGeom>
          <a:noFill/>
          <a:ln w="9525">
            <a:noFill/>
            <a:miter lim="800000"/>
            <a:headEnd/>
            <a:tailEnd/>
          </a:ln>
          <a:effectLst/>
        </p:spPr>
        <p:txBody>
          <a:bodyPr wrap="square">
            <a:spAutoFit/>
          </a:bodyPr>
          <a:lstStyle/>
          <a:p>
            <a:pPr marL="487363" indent="-487363">
              <a:buFont typeface="Wingdings" pitchFamily="2" charset="2"/>
              <a:buChar char="Ø"/>
            </a:pPr>
            <a:r>
              <a:rPr lang="en-GB" b="1" dirty="0" err="1" smtClean="0">
                <a:sym typeface="Webdings" pitchFamily="18" charset="2"/>
              </a:rPr>
              <a:t>Τρείς</a:t>
            </a:r>
            <a:r>
              <a:rPr lang="en-GB" b="1" dirty="0" smtClean="0">
                <a:sym typeface="Webdings" pitchFamily="18" charset="2"/>
              </a:rPr>
              <a:t> </a:t>
            </a:r>
            <a:r>
              <a:rPr lang="en-GB" b="1" dirty="0" err="1">
                <a:sym typeface="Webdings" pitchFamily="18" charset="2"/>
              </a:rPr>
              <a:t>ώρες</a:t>
            </a:r>
            <a:r>
              <a:rPr lang="en-GB" b="1" dirty="0">
                <a:sym typeface="Webdings" pitchFamily="18" charset="2"/>
              </a:rPr>
              <a:t> </a:t>
            </a:r>
            <a:r>
              <a:rPr lang="en-GB" b="1" dirty="0" err="1">
                <a:sym typeface="Webdings" pitchFamily="18" charset="2"/>
              </a:rPr>
              <a:t>την</a:t>
            </a:r>
            <a:r>
              <a:rPr lang="en-GB" b="1" dirty="0">
                <a:sym typeface="Webdings" pitchFamily="18" charset="2"/>
              </a:rPr>
              <a:t> </a:t>
            </a:r>
            <a:r>
              <a:rPr lang="en-GB" b="1" dirty="0" err="1">
                <a:sym typeface="Webdings" pitchFamily="18" charset="2"/>
              </a:rPr>
              <a:t>ημέρα</a:t>
            </a:r>
            <a:r>
              <a:rPr lang="en-GB" b="1" dirty="0">
                <a:sym typeface="Webdings" pitchFamily="18" charset="2"/>
              </a:rPr>
              <a:t> </a:t>
            </a:r>
            <a:r>
              <a:rPr lang="en-GB" b="1" dirty="0" err="1">
                <a:sym typeface="Webdings" pitchFamily="18" charset="2"/>
              </a:rPr>
              <a:t>για</a:t>
            </a:r>
            <a:r>
              <a:rPr lang="en-GB" b="1" dirty="0">
                <a:sym typeface="Webdings" pitchFamily="18" charset="2"/>
              </a:rPr>
              <a:t> </a:t>
            </a:r>
            <a:r>
              <a:rPr lang="en-GB" b="1" dirty="0" err="1">
                <a:sym typeface="Webdings" pitchFamily="18" charset="2"/>
              </a:rPr>
              <a:t>παιδιά</a:t>
            </a:r>
            <a:r>
              <a:rPr lang="en-GB" b="1" dirty="0">
                <a:sym typeface="Webdings" pitchFamily="18" charset="2"/>
              </a:rPr>
              <a:t> </a:t>
            </a:r>
            <a:r>
              <a:rPr lang="en-GB" b="1" dirty="0" err="1">
                <a:sym typeface="Webdings" pitchFamily="18" charset="2"/>
              </a:rPr>
              <a:t>από</a:t>
            </a:r>
            <a:r>
              <a:rPr lang="en-GB" b="1" dirty="0">
                <a:sym typeface="Webdings" pitchFamily="18" charset="2"/>
              </a:rPr>
              <a:t> </a:t>
            </a:r>
            <a:r>
              <a:rPr lang="el-GR" b="1" dirty="0" smtClean="0">
                <a:sym typeface="Webdings" pitchFamily="18" charset="2"/>
              </a:rPr>
              <a:t>7 </a:t>
            </a:r>
            <a:r>
              <a:rPr lang="en-GB" b="1" dirty="0" err="1" smtClean="0">
                <a:sym typeface="Webdings" pitchFamily="18" charset="2"/>
              </a:rPr>
              <a:t>έως</a:t>
            </a:r>
            <a:r>
              <a:rPr lang="en-GB" b="1" dirty="0" smtClean="0">
                <a:sym typeface="Webdings" pitchFamily="18" charset="2"/>
              </a:rPr>
              <a:t> </a:t>
            </a:r>
            <a:r>
              <a:rPr lang="el-GR" b="1" dirty="0" smtClean="0">
                <a:sym typeface="Webdings" pitchFamily="18" charset="2"/>
              </a:rPr>
              <a:t>12 </a:t>
            </a:r>
            <a:r>
              <a:rPr lang="en-GB" b="1" dirty="0" err="1" smtClean="0">
                <a:sym typeface="Webdings" pitchFamily="18" charset="2"/>
              </a:rPr>
              <a:t>ετών</a:t>
            </a:r>
            <a:r>
              <a:rPr lang="en-GB" b="1" dirty="0">
                <a:sym typeface="Webdings" pitchFamily="18" charset="2"/>
              </a:rPr>
              <a:t>. </a:t>
            </a:r>
            <a:endParaRPr lang="en-GB" dirty="0"/>
          </a:p>
        </p:txBody>
      </p:sp>
      <p:sp>
        <p:nvSpPr>
          <p:cNvPr id="82952" name="Text Box 8"/>
          <p:cNvSpPr txBox="1">
            <a:spLocks noChangeArrowheads="1"/>
          </p:cNvSpPr>
          <p:nvPr/>
        </p:nvSpPr>
        <p:spPr bwMode="auto">
          <a:xfrm>
            <a:off x="1000100" y="3214686"/>
            <a:ext cx="7296176" cy="369332"/>
          </a:xfrm>
          <a:prstGeom prst="rect">
            <a:avLst/>
          </a:prstGeom>
          <a:noFill/>
          <a:ln w="9525">
            <a:noFill/>
            <a:miter lim="800000"/>
            <a:headEnd/>
            <a:tailEnd/>
          </a:ln>
          <a:effectLst/>
        </p:spPr>
        <p:txBody>
          <a:bodyPr wrap="square">
            <a:spAutoFit/>
          </a:bodyPr>
          <a:lstStyle/>
          <a:p>
            <a:pPr marL="487363" indent="-487363">
              <a:buFont typeface="Wingdings" pitchFamily="2" charset="2"/>
              <a:buChar char="Ø"/>
            </a:pPr>
            <a:r>
              <a:rPr lang="en-GB" b="1" dirty="0" err="1" smtClean="0">
                <a:sym typeface="Webdings" pitchFamily="18" charset="2"/>
              </a:rPr>
              <a:t>Τέσσερις</a:t>
            </a:r>
            <a:r>
              <a:rPr lang="en-GB" b="1" dirty="0" smtClean="0">
                <a:sym typeface="Webdings" pitchFamily="18" charset="2"/>
              </a:rPr>
              <a:t> </a:t>
            </a:r>
            <a:r>
              <a:rPr lang="en-GB" b="1" dirty="0" err="1">
                <a:sym typeface="Webdings" pitchFamily="18" charset="2"/>
              </a:rPr>
              <a:t>ώρες</a:t>
            </a:r>
            <a:r>
              <a:rPr lang="en-GB" b="1" dirty="0">
                <a:sym typeface="Webdings" pitchFamily="18" charset="2"/>
              </a:rPr>
              <a:t> </a:t>
            </a:r>
            <a:r>
              <a:rPr lang="en-GB" b="1" dirty="0" err="1">
                <a:sym typeface="Webdings" pitchFamily="18" charset="2"/>
              </a:rPr>
              <a:t>την</a:t>
            </a:r>
            <a:r>
              <a:rPr lang="en-GB" b="1" dirty="0">
                <a:sym typeface="Webdings" pitchFamily="18" charset="2"/>
              </a:rPr>
              <a:t> </a:t>
            </a:r>
            <a:r>
              <a:rPr lang="en-GB" b="1" dirty="0" err="1">
                <a:sym typeface="Webdings" pitchFamily="18" charset="2"/>
              </a:rPr>
              <a:t>ημέρα</a:t>
            </a:r>
            <a:r>
              <a:rPr lang="en-GB" b="1" dirty="0">
                <a:sym typeface="Webdings" pitchFamily="18" charset="2"/>
              </a:rPr>
              <a:t> </a:t>
            </a:r>
            <a:r>
              <a:rPr lang="en-GB" b="1" dirty="0" err="1">
                <a:sym typeface="Webdings" pitchFamily="18" charset="2"/>
              </a:rPr>
              <a:t>για</a:t>
            </a:r>
            <a:r>
              <a:rPr lang="en-GB" b="1" dirty="0">
                <a:sym typeface="Webdings" pitchFamily="18" charset="2"/>
              </a:rPr>
              <a:t> </a:t>
            </a:r>
            <a:r>
              <a:rPr lang="en-GB" b="1" dirty="0" err="1">
                <a:sym typeface="Webdings" pitchFamily="18" charset="2"/>
              </a:rPr>
              <a:t>παιδιά</a:t>
            </a:r>
            <a:r>
              <a:rPr lang="en-GB" b="1" dirty="0">
                <a:sym typeface="Webdings" pitchFamily="18" charset="2"/>
              </a:rPr>
              <a:t> </a:t>
            </a:r>
            <a:r>
              <a:rPr lang="en-GB" b="1" dirty="0" err="1">
                <a:sym typeface="Webdings" pitchFamily="18" charset="2"/>
              </a:rPr>
              <a:t>από</a:t>
            </a:r>
            <a:r>
              <a:rPr lang="en-GB" b="1" dirty="0">
                <a:sym typeface="Webdings" pitchFamily="18" charset="2"/>
              </a:rPr>
              <a:t> </a:t>
            </a:r>
            <a:r>
              <a:rPr lang="el-GR" b="1" dirty="0" smtClean="0">
                <a:sym typeface="Webdings" pitchFamily="18" charset="2"/>
              </a:rPr>
              <a:t>13 </a:t>
            </a:r>
            <a:r>
              <a:rPr lang="en-GB" b="1" dirty="0" err="1" smtClean="0">
                <a:sym typeface="Webdings" pitchFamily="18" charset="2"/>
              </a:rPr>
              <a:t>έως</a:t>
            </a:r>
            <a:r>
              <a:rPr lang="en-GB" b="1" dirty="0" smtClean="0">
                <a:sym typeface="Webdings" pitchFamily="18" charset="2"/>
              </a:rPr>
              <a:t> </a:t>
            </a:r>
            <a:r>
              <a:rPr lang="el-GR" b="1" dirty="0" smtClean="0">
                <a:sym typeface="Webdings" pitchFamily="18" charset="2"/>
              </a:rPr>
              <a:t>15 </a:t>
            </a:r>
            <a:r>
              <a:rPr lang="en-GB" b="1" dirty="0" err="1" smtClean="0">
                <a:sym typeface="Webdings" pitchFamily="18" charset="2"/>
              </a:rPr>
              <a:t>ετών</a:t>
            </a:r>
            <a:r>
              <a:rPr lang="en-GB" b="1" dirty="0">
                <a:sym typeface="Webdings" pitchFamily="18" charset="2"/>
              </a:rPr>
              <a:t>. </a:t>
            </a:r>
            <a:endParaRPr lang="en-GB" dirty="0"/>
          </a:p>
        </p:txBody>
      </p:sp>
      <p:sp>
        <p:nvSpPr>
          <p:cNvPr id="82953" name="Text Box 9"/>
          <p:cNvSpPr txBox="1">
            <a:spLocks noChangeArrowheads="1"/>
          </p:cNvSpPr>
          <p:nvPr/>
        </p:nvSpPr>
        <p:spPr bwMode="auto">
          <a:xfrm>
            <a:off x="357158" y="4429132"/>
            <a:ext cx="8153400" cy="646331"/>
          </a:xfrm>
          <a:prstGeom prst="rect">
            <a:avLst/>
          </a:prstGeom>
          <a:noFill/>
          <a:ln w="9525">
            <a:noFill/>
            <a:miter lim="800000"/>
            <a:headEnd/>
            <a:tailEnd/>
          </a:ln>
          <a:effectLst/>
        </p:spPr>
        <p:txBody>
          <a:bodyPr>
            <a:spAutoFit/>
          </a:bodyPr>
          <a:lstStyle/>
          <a:p>
            <a:pPr>
              <a:spcBef>
                <a:spcPct val="50000"/>
              </a:spcBef>
            </a:pPr>
            <a:r>
              <a:rPr lang="en-GB" b="1" dirty="0" err="1"/>
              <a:t>Απαγορεύεται</a:t>
            </a:r>
            <a:r>
              <a:rPr lang="en-GB" b="1" dirty="0"/>
              <a:t> η </a:t>
            </a:r>
            <a:r>
              <a:rPr lang="en-GB" b="1" dirty="0" err="1"/>
              <a:t>απασχόληση</a:t>
            </a:r>
            <a:r>
              <a:rPr lang="en-GB" b="1" dirty="0"/>
              <a:t> </a:t>
            </a:r>
            <a:r>
              <a:rPr lang="en-GB" b="1" dirty="0" err="1"/>
              <a:t>των</a:t>
            </a:r>
            <a:r>
              <a:rPr lang="en-GB" b="1" dirty="0"/>
              <a:t> </a:t>
            </a:r>
            <a:r>
              <a:rPr lang="en-GB" b="1" dirty="0" err="1"/>
              <a:t>παιδιών</a:t>
            </a:r>
            <a:r>
              <a:rPr lang="en-GB" b="1" dirty="0"/>
              <a:t> </a:t>
            </a:r>
            <a:r>
              <a:rPr lang="en-GB" b="1" dirty="0" err="1"/>
              <a:t>από</a:t>
            </a:r>
            <a:r>
              <a:rPr lang="en-GB" b="1" dirty="0"/>
              <a:t> </a:t>
            </a:r>
            <a:r>
              <a:rPr lang="en-GB" b="1" dirty="0" err="1"/>
              <a:t>τις</a:t>
            </a:r>
            <a:r>
              <a:rPr lang="en-GB" b="1" dirty="0"/>
              <a:t> </a:t>
            </a:r>
            <a:r>
              <a:rPr lang="en-GB" b="1" dirty="0" smtClean="0"/>
              <a:t>19:00</a:t>
            </a:r>
            <a:r>
              <a:rPr lang="el-GR" b="1" dirty="0" smtClean="0"/>
              <a:t> έως </a:t>
            </a:r>
            <a:r>
              <a:rPr lang="en-GB" b="1" dirty="0" smtClean="0"/>
              <a:t>7:00 </a:t>
            </a:r>
            <a:r>
              <a:rPr lang="el-GR" b="1" dirty="0" smtClean="0"/>
              <a:t>&amp; </a:t>
            </a:r>
            <a:r>
              <a:rPr lang="en-GB" b="1" dirty="0" err="1" smtClean="0"/>
              <a:t>μεταξύ</a:t>
            </a:r>
            <a:r>
              <a:rPr lang="en-GB" b="1" dirty="0" smtClean="0"/>
              <a:t> </a:t>
            </a:r>
            <a:r>
              <a:rPr lang="en-GB" b="1" dirty="0" err="1"/>
              <a:t>Ιουνίου</a:t>
            </a:r>
            <a:r>
              <a:rPr lang="en-GB" b="1" dirty="0"/>
              <a:t> </a:t>
            </a:r>
            <a:r>
              <a:rPr lang="en-GB" b="1" dirty="0" err="1"/>
              <a:t>και</a:t>
            </a:r>
            <a:r>
              <a:rPr lang="en-GB" b="1" dirty="0"/>
              <a:t> </a:t>
            </a:r>
            <a:r>
              <a:rPr lang="en-GB" b="1" dirty="0" err="1"/>
              <a:t>Σεπτεμβρίου</a:t>
            </a:r>
            <a:r>
              <a:rPr lang="en-GB" b="1" dirty="0"/>
              <a:t> </a:t>
            </a:r>
            <a:r>
              <a:rPr lang="en-GB" b="1" dirty="0" err="1"/>
              <a:t>από</a:t>
            </a:r>
            <a:r>
              <a:rPr lang="en-GB" b="1" dirty="0"/>
              <a:t> </a:t>
            </a:r>
            <a:r>
              <a:rPr lang="en-GB" b="1" dirty="0" err="1"/>
              <a:t>τις</a:t>
            </a:r>
            <a:r>
              <a:rPr lang="en-GB" b="1" dirty="0"/>
              <a:t> </a:t>
            </a:r>
            <a:r>
              <a:rPr lang="en-GB" b="1" dirty="0" smtClean="0"/>
              <a:t>20:00</a:t>
            </a:r>
            <a:r>
              <a:rPr lang="el-GR" b="1" dirty="0" smtClean="0"/>
              <a:t> έως </a:t>
            </a:r>
            <a:r>
              <a:rPr lang="en-GB" b="1" dirty="0" smtClean="0"/>
              <a:t>7:00</a:t>
            </a:r>
            <a:endParaRPr lang="en-GB" b="1" dirty="0"/>
          </a:p>
        </p:txBody>
      </p:sp>
      <p:sp>
        <p:nvSpPr>
          <p:cNvPr id="82954" name="Text Box 10"/>
          <p:cNvSpPr txBox="1">
            <a:spLocks noChangeArrowheads="1"/>
          </p:cNvSpPr>
          <p:nvPr/>
        </p:nvSpPr>
        <p:spPr bwMode="auto">
          <a:xfrm>
            <a:off x="357158" y="5214950"/>
            <a:ext cx="8153400" cy="646331"/>
          </a:xfrm>
          <a:prstGeom prst="rect">
            <a:avLst/>
          </a:prstGeom>
          <a:noFill/>
          <a:ln w="9525">
            <a:noFill/>
            <a:miter lim="800000"/>
            <a:headEnd/>
            <a:tailEnd/>
          </a:ln>
          <a:effectLst/>
        </p:spPr>
        <p:txBody>
          <a:bodyPr>
            <a:spAutoFit/>
          </a:bodyPr>
          <a:lstStyle/>
          <a:p>
            <a:pPr>
              <a:spcBef>
                <a:spcPct val="50000"/>
              </a:spcBef>
            </a:pPr>
            <a:r>
              <a:rPr lang="en-GB" b="1" dirty="0" err="1"/>
              <a:t>Ελάχιστη</a:t>
            </a:r>
            <a:r>
              <a:rPr lang="en-GB" b="1" dirty="0"/>
              <a:t> </a:t>
            </a:r>
            <a:r>
              <a:rPr lang="en-GB" b="1" dirty="0" err="1"/>
              <a:t>ανάπαυση</a:t>
            </a:r>
            <a:r>
              <a:rPr lang="en-GB" b="1" dirty="0"/>
              <a:t> </a:t>
            </a:r>
            <a:r>
              <a:rPr lang="el-GR" b="1" dirty="0" smtClean="0"/>
              <a:t>14 </a:t>
            </a:r>
            <a:r>
              <a:rPr lang="en-GB" b="1" dirty="0" err="1" smtClean="0"/>
              <a:t>συνεχομένων</a:t>
            </a:r>
            <a:r>
              <a:rPr lang="en-GB" b="1" dirty="0" smtClean="0"/>
              <a:t> </a:t>
            </a:r>
            <a:r>
              <a:rPr lang="en-GB" b="1" dirty="0" err="1"/>
              <a:t>ωρών</a:t>
            </a:r>
            <a:r>
              <a:rPr lang="en-GB" b="1" dirty="0"/>
              <a:t>  </a:t>
            </a:r>
            <a:r>
              <a:rPr lang="en-GB" b="1" dirty="0" err="1"/>
              <a:t>για</a:t>
            </a:r>
            <a:r>
              <a:rPr lang="en-GB" b="1" dirty="0"/>
              <a:t> </a:t>
            </a:r>
            <a:r>
              <a:rPr lang="en-GB" b="1" dirty="0" err="1"/>
              <a:t>κάθε</a:t>
            </a:r>
            <a:r>
              <a:rPr lang="en-GB" b="1" dirty="0"/>
              <a:t> </a:t>
            </a:r>
            <a:r>
              <a:rPr lang="en-GB" b="1" dirty="0" err="1"/>
              <a:t>περίοδο</a:t>
            </a:r>
            <a:r>
              <a:rPr lang="en-GB" b="1" dirty="0"/>
              <a:t> </a:t>
            </a:r>
            <a:r>
              <a:rPr lang="en-GB" b="1" dirty="0" err="1"/>
              <a:t>εικοσιτεσσάρων</a:t>
            </a:r>
            <a:r>
              <a:rPr lang="en-GB" b="1" dirty="0"/>
              <a:t> </a:t>
            </a:r>
            <a:r>
              <a:rPr lang="en-GB" b="1" dirty="0" err="1"/>
              <a:t>ωρών</a:t>
            </a:r>
            <a:r>
              <a:rPr lang="en-GB" b="1" dirty="0"/>
              <a:t>.</a:t>
            </a:r>
          </a:p>
        </p:txBody>
      </p:sp>
      <p:grpSp>
        <p:nvGrpSpPr>
          <p:cNvPr id="10" name="Group 8"/>
          <p:cNvGrpSpPr>
            <a:grpSpLocks/>
          </p:cNvGrpSpPr>
          <p:nvPr/>
        </p:nvGrpSpPr>
        <p:grpSpPr bwMode="auto">
          <a:xfrm>
            <a:off x="285720" y="928670"/>
            <a:ext cx="8534400" cy="76200"/>
            <a:chOff x="192" y="1344"/>
            <a:chExt cx="5376" cy="48"/>
          </a:xfrm>
        </p:grpSpPr>
        <p:sp>
          <p:nvSpPr>
            <p:cNvPr id="11" name="Line 6"/>
            <p:cNvSpPr>
              <a:spLocks noChangeShapeType="1"/>
            </p:cNvSpPr>
            <p:nvPr/>
          </p:nvSpPr>
          <p:spPr bwMode="auto">
            <a:xfrm>
              <a:off x="192" y="1344"/>
              <a:ext cx="5376" cy="0"/>
            </a:xfrm>
            <a:prstGeom prst="line">
              <a:avLst/>
            </a:prstGeom>
            <a:noFill/>
            <a:ln w="76200" cmpd="tri">
              <a:solidFill>
                <a:srgbClr val="F40000"/>
              </a:solidFill>
              <a:round/>
              <a:headEnd/>
              <a:tailEnd/>
            </a:ln>
          </p:spPr>
          <p:txBody>
            <a:bodyPr wrap="none" anchor="ctr"/>
            <a:lstStyle/>
            <a:p>
              <a:endParaRPr lang="en-US" dirty="0"/>
            </a:p>
          </p:txBody>
        </p:sp>
        <p:sp>
          <p:nvSpPr>
            <p:cNvPr id="12" name="Line 7"/>
            <p:cNvSpPr>
              <a:spLocks noChangeShapeType="1"/>
            </p:cNvSpPr>
            <p:nvPr/>
          </p:nvSpPr>
          <p:spPr bwMode="auto">
            <a:xfrm>
              <a:off x="192" y="1392"/>
              <a:ext cx="5376" cy="0"/>
            </a:xfrm>
            <a:prstGeom prst="line">
              <a:avLst/>
            </a:prstGeom>
            <a:noFill/>
            <a:ln w="76200" cmpd="tri">
              <a:solidFill>
                <a:srgbClr val="F40000"/>
              </a:solidFill>
              <a:round/>
              <a:headEnd/>
              <a:tailEnd/>
            </a:ln>
          </p:spPr>
          <p:txBody>
            <a:bodyPr wrap="none" anchor="ctr"/>
            <a:lstStyle/>
            <a:p>
              <a:endParaRPr lang="en-US" dirty="0"/>
            </a:p>
          </p:txBody>
        </p:sp>
      </p:grpSp>
      <p:sp>
        <p:nvSpPr>
          <p:cNvPr id="13" name="Title 1"/>
          <p:cNvSpPr txBox="1">
            <a:spLocks/>
          </p:cNvSpPr>
          <p:nvPr/>
        </p:nvSpPr>
        <p:spPr bwMode="auto">
          <a:xfrm>
            <a:off x="0" y="0"/>
            <a:ext cx="8229600" cy="719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j-ea"/>
                <a:cs typeface="+mj-cs"/>
              </a:rPr>
              <a:t>Προστασία των Νέων κατ</a:t>
            </a:r>
            <a:r>
              <a:rPr lang="el-GR" sz="2400" b="1" kern="0" dirty="0" smtClean="0">
                <a:solidFill>
                  <a:schemeClr val="accent2"/>
                </a:solidFill>
                <a:effectLst>
                  <a:outerShdw blurRad="38100" dist="38100" dir="2700000" algn="tl">
                    <a:srgbClr val="C0C0C0"/>
                  </a:outerShdw>
                </a:effectLst>
                <a:latin typeface="Arial" charset="0"/>
                <a:ea typeface="+mj-ea"/>
                <a:cs typeface="+mj-cs"/>
              </a:rPr>
              <a:t>ά την Απασχόληση </a:t>
            </a: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j-ea"/>
                <a:cs typeface="+mj-cs"/>
              </a:rPr>
              <a:t>– Νόμοι</a:t>
            </a:r>
            <a:endParaRPr kumimoji="0" lang="en-US" sz="24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additive="base">
                                        <p:cTn id="7" dur="500" fill="hold"/>
                                        <p:tgtEl>
                                          <p:spTgt spid="82946"/>
                                        </p:tgtEl>
                                        <p:attrNameLst>
                                          <p:attrName>ppt_x</p:attrName>
                                        </p:attrNameLst>
                                      </p:cBhvr>
                                      <p:tavLst>
                                        <p:tav tm="0">
                                          <p:val>
                                            <p:strVal val="0-#ppt_w/2"/>
                                          </p:val>
                                        </p:tav>
                                        <p:tav tm="100000">
                                          <p:val>
                                            <p:strVal val="#ppt_x"/>
                                          </p:val>
                                        </p:tav>
                                      </p:tavLst>
                                    </p:anim>
                                    <p:anim calcmode="lin" valueType="num">
                                      <p:cBhvr additive="base">
                                        <p:cTn id="8" dur="500" fill="hold"/>
                                        <p:tgtEl>
                                          <p:spTgt spid="829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gtEl>
                                        <p:attrNameLst>
                                          <p:attrName>style.visibility</p:attrName>
                                        </p:attrNameLst>
                                      </p:cBhvr>
                                      <p:to>
                                        <p:strVal val="visible"/>
                                      </p:to>
                                    </p:set>
                                    <p:anim calcmode="lin" valueType="num">
                                      <p:cBhvr additive="base">
                                        <p:cTn id="13" dur="500" fill="hold"/>
                                        <p:tgtEl>
                                          <p:spTgt spid="82947"/>
                                        </p:tgtEl>
                                        <p:attrNameLst>
                                          <p:attrName>ppt_x</p:attrName>
                                        </p:attrNameLst>
                                      </p:cBhvr>
                                      <p:tavLst>
                                        <p:tav tm="0">
                                          <p:val>
                                            <p:strVal val="0-#ppt_w/2"/>
                                          </p:val>
                                        </p:tav>
                                        <p:tav tm="100000">
                                          <p:val>
                                            <p:strVal val="#ppt_x"/>
                                          </p:val>
                                        </p:tav>
                                      </p:tavLst>
                                    </p:anim>
                                    <p:anim calcmode="lin" valueType="num">
                                      <p:cBhvr additive="base">
                                        <p:cTn id="14" dur="500" fill="hold"/>
                                        <p:tgtEl>
                                          <p:spTgt spid="829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8"/>
                                        </p:tgtEl>
                                        <p:attrNameLst>
                                          <p:attrName>style.visibility</p:attrName>
                                        </p:attrNameLst>
                                      </p:cBhvr>
                                      <p:to>
                                        <p:strVal val="visible"/>
                                      </p:to>
                                    </p:set>
                                    <p:anim calcmode="lin" valueType="num">
                                      <p:cBhvr additive="base">
                                        <p:cTn id="19" dur="500" fill="hold"/>
                                        <p:tgtEl>
                                          <p:spTgt spid="82948"/>
                                        </p:tgtEl>
                                        <p:attrNameLst>
                                          <p:attrName>ppt_x</p:attrName>
                                        </p:attrNameLst>
                                      </p:cBhvr>
                                      <p:tavLst>
                                        <p:tav tm="0">
                                          <p:val>
                                            <p:strVal val="0-#ppt_w/2"/>
                                          </p:val>
                                        </p:tav>
                                        <p:tav tm="100000">
                                          <p:val>
                                            <p:strVal val="#ppt_x"/>
                                          </p:val>
                                        </p:tav>
                                      </p:tavLst>
                                    </p:anim>
                                    <p:anim calcmode="lin" valueType="num">
                                      <p:cBhvr additive="base">
                                        <p:cTn id="20" dur="500" fill="hold"/>
                                        <p:tgtEl>
                                          <p:spTgt spid="8294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51"/>
                                        </p:tgtEl>
                                        <p:attrNameLst>
                                          <p:attrName>style.visibility</p:attrName>
                                        </p:attrNameLst>
                                      </p:cBhvr>
                                      <p:to>
                                        <p:strVal val="visible"/>
                                      </p:to>
                                    </p:set>
                                    <p:anim calcmode="lin" valueType="num">
                                      <p:cBhvr additive="base">
                                        <p:cTn id="25" dur="500" fill="hold"/>
                                        <p:tgtEl>
                                          <p:spTgt spid="82951"/>
                                        </p:tgtEl>
                                        <p:attrNameLst>
                                          <p:attrName>ppt_x</p:attrName>
                                        </p:attrNameLst>
                                      </p:cBhvr>
                                      <p:tavLst>
                                        <p:tav tm="0">
                                          <p:val>
                                            <p:strVal val="0-#ppt_w/2"/>
                                          </p:val>
                                        </p:tav>
                                        <p:tav tm="100000">
                                          <p:val>
                                            <p:strVal val="#ppt_x"/>
                                          </p:val>
                                        </p:tav>
                                      </p:tavLst>
                                    </p:anim>
                                    <p:anim calcmode="lin" valueType="num">
                                      <p:cBhvr additive="base">
                                        <p:cTn id="26" dur="500" fill="hold"/>
                                        <p:tgtEl>
                                          <p:spTgt spid="8295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952"/>
                                        </p:tgtEl>
                                        <p:attrNameLst>
                                          <p:attrName>style.visibility</p:attrName>
                                        </p:attrNameLst>
                                      </p:cBhvr>
                                      <p:to>
                                        <p:strVal val="visible"/>
                                      </p:to>
                                    </p:set>
                                    <p:anim calcmode="lin" valueType="num">
                                      <p:cBhvr additive="base">
                                        <p:cTn id="31" dur="500" fill="hold"/>
                                        <p:tgtEl>
                                          <p:spTgt spid="82952"/>
                                        </p:tgtEl>
                                        <p:attrNameLst>
                                          <p:attrName>ppt_x</p:attrName>
                                        </p:attrNameLst>
                                      </p:cBhvr>
                                      <p:tavLst>
                                        <p:tav tm="0">
                                          <p:val>
                                            <p:strVal val="0-#ppt_w/2"/>
                                          </p:val>
                                        </p:tav>
                                        <p:tav tm="100000">
                                          <p:val>
                                            <p:strVal val="#ppt_x"/>
                                          </p:val>
                                        </p:tav>
                                      </p:tavLst>
                                    </p:anim>
                                    <p:anim calcmode="lin" valueType="num">
                                      <p:cBhvr additive="base">
                                        <p:cTn id="32" dur="500" fill="hold"/>
                                        <p:tgtEl>
                                          <p:spTgt spid="8295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950"/>
                                        </p:tgtEl>
                                        <p:attrNameLst>
                                          <p:attrName>style.visibility</p:attrName>
                                        </p:attrNameLst>
                                      </p:cBhvr>
                                      <p:to>
                                        <p:strVal val="visible"/>
                                      </p:to>
                                    </p:set>
                                    <p:anim calcmode="lin" valueType="num">
                                      <p:cBhvr additive="base">
                                        <p:cTn id="37" dur="500" fill="hold"/>
                                        <p:tgtEl>
                                          <p:spTgt spid="82950"/>
                                        </p:tgtEl>
                                        <p:attrNameLst>
                                          <p:attrName>ppt_x</p:attrName>
                                        </p:attrNameLst>
                                      </p:cBhvr>
                                      <p:tavLst>
                                        <p:tav tm="0">
                                          <p:val>
                                            <p:strVal val="0-#ppt_w/2"/>
                                          </p:val>
                                        </p:tav>
                                        <p:tav tm="100000">
                                          <p:val>
                                            <p:strVal val="#ppt_x"/>
                                          </p:val>
                                        </p:tav>
                                      </p:tavLst>
                                    </p:anim>
                                    <p:anim calcmode="lin" valueType="num">
                                      <p:cBhvr additive="base">
                                        <p:cTn id="38" dur="500" fill="hold"/>
                                        <p:tgtEl>
                                          <p:spTgt spid="8295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953"/>
                                        </p:tgtEl>
                                        <p:attrNameLst>
                                          <p:attrName>style.visibility</p:attrName>
                                        </p:attrNameLst>
                                      </p:cBhvr>
                                      <p:to>
                                        <p:strVal val="visible"/>
                                      </p:to>
                                    </p:set>
                                    <p:anim calcmode="lin" valueType="num">
                                      <p:cBhvr additive="base">
                                        <p:cTn id="43" dur="500" fill="hold"/>
                                        <p:tgtEl>
                                          <p:spTgt spid="82953"/>
                                        </p:tgtEl>
                                        <p:attrNameLst>
                                          <p:attrName>ppt_x</p:attrName>
                                        </p:attrNameLst>
                                      </p:cBhvr>
                                      <p:tavLst>
                                        <p:tav tm="0">
                                          <p:val>
                                            <p:strVal val="0-#ppt_w/2"/>
                                          </p:val>
                                        </p:tav>
                                        <p:tav tm="100000">
                                          <p:val>
                                            <p:strVal val="#ppt_x"/>
                                          </p:val>
                                        </p:tav>
                                      </p:tavLst>
                                    </p:anim>
                                    <p:anim calcmode="lin" valueType="num">
                                      <p:cBhvr additive="base">
                                        <p:cTn id="44" dur="500" fill="hold"/>
                                        <p:tgtEl>
                                          <p:spTgt spid="8295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954"/>
                                        </p:tgtEl>
                                        <p:attrNameLst>
                                          <p:attrName>style.visibility</p:attrName>
                                        </p:attrNameLst>
                                      </p:cBhvr>
                                      <p:to>
                                        <p:strVal val="visible"/>
                                      </p:to>
                                    </p:set>
                                    <p:anim calcmode="lin" valueType="num">
                                      <p:cBhvr additive="base">
                                        <p:cTn id="49" dur="500" fill="hold"/>
                                        <p:tgtEl>
                                          <p:spTgt spid="82954"/>
                                        </p:tgtEl>
                                        <p:attrNameLst>
                                          <p:attrName>ppt_x</p:attrName>
                                        </p:attrNameLst>
                                      </p:cBhvr>
                                      <p:tavLst>
                                        <p:tav tm="0">
                                          <p:val>
                                            <p:strVal val="0-#ppt_w/2"/>
                                          </p:val>
                                        </p:tav>
                                        <p:tav tm="100000">
                                          <p:val>
                                            <p:strVal val="#ppt_x"/>
                                          </p:val>
                                        </p:tav>
                                      </p:tavLst>
                                    </p:anim>
                                    <p:anim calcmode="lin" valueType="num">
                                      <p:cBhvr additive="base">
                                        <p:cTn id="50" dur="500" fill="hold"/>
                                        <p:tgtEl>
                                          <p:spTgt spid="829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7" grpId="0" autoUpdateAnimBg="0"/>
      <p:bldP spid="82948" grpId="0" autoUpdateAnimBg="0"/>
      <p:bldP spid="82950" grpId="0" autoUpdateAnimBg="0"/>
      <p:bldP spid="82951" grpId="0" autoUpdateAnimBg="0"/>
      <p:bldP spid="82952" grpId="0" autoUpdateAnimBg="0"/>
      <p:bldP spid="82953" grpId="0" autoUpdateAnimBg="0"/>
      <p:bldP spid="8295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0" y="1714488"/>
            <a:ext cx="7429552" cy="2308324"/>
          </a:xfrm>
          <a:prstGeom prst="rect">
            <a:avLst/>
          </a:prstGeom>
          <a:noFill/>
          <a:ln w="9525">
            <a:noFill/>
            <a:miter lim="800000"/>
            <a:headEnd/>
            <a:tailEnd/>
          </a:ln>
          <a:effectLst/>
        </p:spPr>
        <p:txBody>
          <a:bodyPr wrap="square">
            <a:spAutoFit/>
          </a:bodyPr>
          <a:lstStyle/>
          <a:p>
            <a:pPr marL="1152525" lvl="2" indent="-771525" algn="just">
              <a:buFont typeface="Webdings"/>
              <a:buChar char="8"/>
            </a:pPr>
            <a:r>
              <a:rPr lang="el-GR" b="1" dirty="0" smtClean="0">
                <a:latin typeface="Arial Greek" pitchFamily="34" charset="0"/>
                <a:sym typeface="Webdings" pitchFamily="18" charset="2"/>
              </a:rPr>
              <a:t>Περιορισμός </a:t>
            </a:r>
            <a:r>
              <a:rPr lang="el-GR" b="1" dirty="0">
                <a:latin typeface="Arial Greek" pitchFamily="34" charset="0"/>
                <a:sym typeface="Webdings" pitchFamily="18" charset="2"/>
              </a:rPr>
              <a:t>μέγιστου χρόνου </a:t>
            </a:r>
            <a:r>
              <a:rPr lang="el-GR" b="1" dirty="0" smtClean="0">
                <a:latin typeface="Arial Greek" pitchFamily="34" charset="0"/>
                <a:sym typeface="Webdings" pitchFamily="18" charset="2"/>
              </a:rPr>
              <a:t>εργασίας </a:t>
            </a:r>
            <a:r>
              <a:rPr lang="el-GR" b="1" dirty="0" err="1" smtClean="0">
                <a:latin typeface="Arial Greek" pitchFamily="34" charset="0"/>
                <a:sym typeface="Webdings" pitchFamily="18" charset="2"/>
              </a:rPr>
              <a:t>παδιών</a:t>
            </a:r>
            <a:r>
              <a:rPr lang="el-GR" b="1" dirty="0" smtClean="0">
                <a:latin typeface="Arial Greek" pitchFamily="34" charset="0"/>
                <a:sym typeface="Webdings" pitchFamily="18" charset="2"/>
              </a:rPr>
              <a:t> </a:t>
            </a:r>
            <a:r>
              <a:rPr lang="el-GR" b="1" dirty="0">
                <a:latin typeface="Arial Greek" pitchFamily="34" charset="0"/>
                <a:sym typeface="Webdings" pitchFamily="18" charset="2"/>
              </a:rPr>
              <a:t>(μέχρι 36 ώρες </a:t>
            </a:r>
            <a:r>
              <a:rPr lang="el-GR" b="1" dirty="0" smtClean="0">
                <a:latin typeface="Arial Greek" pitchFamily="34" charset="0"/>
                <a:sym typeface="Webdings" pitchFamily="18" charset="2"/>
              </a:rPr>
              <a:t>εβδομαδιαία και μέχρι 7 ώρες &amp; 15 λεπτά ημερησίως)</a:t>
            </a:r>
          </a:p>
          <a:p>
            <a:pPr marL="1152525" lvl="2" indent="-771525" algn="just">
              <a:buFont typeface="Webdings"/>
              <a:buChar char="8"/>
            </a:pPr>
            <a:r>
              <a:rPr lang="el-GR" b="1" dirty="0" smtClean="0">
                <a:latin typeface="Arial Greek" pitchFamily="34" charset="0"/>
                <a:sym typeface="Webdings" pitchFamily="18" charset="2"/>
              </a:rPr>
              <a:t>Περιορισμός εργασίας σε περίπτωση βραδινών εκπαιδευτικών μαθημάτων</a:t>
            </a:r>
          </a:p>
          <a:p>
            <a:pPr marL="1152525" lvl="2" indent="-771525" algn="just">
              <a:buFont typeface="Webdings"/>
              <a:buChar char="8"/>
            </a:pPr>
            <a:r>
              <a:rPr lang="el-GR" b="1" dirty="0" smtClean="0">
                <a:latin typeface="Arial Greek" pitchFamily="34" charset="0"/>
                <a:sym typeface="Webdings" pitchFamily="18" charset="2"/>
              </a:rPr>
              <a:t>Παροχή περιόδου ανάπαυσης για παιδιά που συμμετέχουν σε προγράμματα εργασίας-κατάρτισης</a:t>
            </a:r>
          </a:p>
          <a:p>
            <a:pPr marL="1152525" lvl="2" indent="-771525" algn="just">
              <a:buFont typeface="Webdings"/>
              <a:buChar char="8"/>
            </a:pPr>
            <a:endParaRPr lang="el-GR" b="1" dirty="0">
              <a:latin typeface="Arial Greek" pitchFamily="34" charset="0"/>
              <a:sym typeface="Webdings" pitchFamily="18" charset="2"/>
            </a:endParaRPr>
          </a:p>
        </p:txBody>
      </p:sp>
      <p:sp>
        <p:nvSpPr>
          <p:cNvPr id="64516" name="Rectangle 4"/>
          <p:cNvSpPr>
            <a:spLocks noGrp="1" noChangeArrowheads="1"/>
          </p:cNvSpPr>
          <p:nvPr>
            <p:ph type="title"/>
          </p:nvPr>
        </p:nvSpPr>
        <p:spPr>
          <a:xfrm>
            <a:off x="428596" y="928670"/>
            <a:ext cx="8229600" cy="719137"/>
          </a:xfrm>
          <a:noFill/>
          <a:ln/>
        </p:spPr>
        <p:txBody>
          <a:bodyPr/>
          <a:lstStyle/>
          <a:p>
            <a:pPr algn="l"/>
            <a:r>
              <a:rPr lang="en-GB" sz="2200" dirty="0" err="1"/>
              <a:t>Άρθρ</a:t>
            </a:r>
            <a:r>
              <a:rPr lang="el-GR" sz="2200" dirty="0"/>
              <a:t>α 8, 9 και 10:  Ώρες απασχόλησης και ανάπαυσης</a:t>
            </a:r>
            <a:endParaRPr lang="en-GB" sz="2200" dirty="0"/>
          </a:p>
        </p:txBody>
      </p:sp>
      <p:sp>
        <p:nvSpPr>
          <p:cNvPr id="6" name="Rectangle 5"/>
          <p:cNvSpPr/>
          <p:nvPr/>
        </p:nvSpPr>
        <p:spPr>
          <a:xfrm>
            <a:off x="428596" y="3571876"/>
            <a:ext cx="3410614" cy="430887"/>
          </a:xfrm>
          <a:prstGeom prst="rect">
            <a:avLst/>
          </a:prstGeom>
        </p:spPr>
        <p:txBody>
          <a:bodyPr wrap="none">
            <a:spAutoFit/>
          </a:bodyPr>
          <a:lstStyle/>
          <a:p>
            <a:r>
              <a:rPr lang="en-GB" sz="2200" b="1" dirty="0" err="1" smtClean="0">
                <a:solidFill>
                  <a:schemeClr val="accent2"/>
                </a:solidFill>
                <a:effectLst>
                  <a:outerShdw blurRad="38100" dist="38100" dir="2700000" algn="tl">
                    <a:srgbClr val="C0C0C0"/>
                  </a:outerShdw>
                </a:effectLst>
                <a:latin typeface="Arial" charset="0"/>
                <a:ea typeface="+mj-ea"/>
                <a:cs typeface="+mj-cs"/>
              </a:rPr>
              <a:t>Άρθρ</a:t>
            </a:r>
            <a:r>
              <a:rPr lang="el-GR" sz="2200" b="1" dirty="0" smtClean="0">
                <a:solidFill>
                  <a:schemeClr val="accent2"/>
                </a:solidFill>
                <a:effectLst>
                  <a:outerShdw blurRad="38100" dist="38100" dir="2700000" algn="tl">
                    <a:srgbClr val="C0C0C0"/>
                  </a:outerShdw>
                </a:effectLst>
                <a:latin typeface="Arial" charset="0"/>
                <a:ea typeface="+mj-ea"/>
                <a:cs typeface="+mj-cs"/>
              </a:rPr>
              <a:t>α 11,  12, 13 και 14 </a:t>
            </a:r>
            <a:endParaRPr lang="en-US" sz="2200" b="1" dirty="0">
              <a:solidFill>
                <a:schemeClr val="accent2"/>
              </a:solidFill>
              <a:effectLst>
                <a:outerShdw blurRad="38100" dist="38100" dir="2700000" algn="tl">
                  <a:srgbClr val="C0C0C0"/>
                </a:outerShdw>
              </a:effectLst>
              <a:latin typeface="Arial" charset="0"/>
              <a:ea typeface="+mj-ea"/>
              <a:cs typeface="+mj-cs"/>
            </a:endParaRPr>
          </a:p>
        </p:txBody>
      </p:sp>
      <p:sp>
        <p:nvSpPr>
          <p:cNvPr id="7" name="Text Box 3"/>
          <p:cNvSpPr txBox="1">
            <a:spLocks noChangeArrowheads="1"/>
          </p:cNvSpPr>
          <p:nvPr/>
        </p:nvSpPr>
        <p:spPr bwMode="auto">
          <a:xfrm>
            <a:off x="0" y="4143380"/>
            <a:ext cx="7429552" cy="2308324"/>
          </a:xfrm>
          <a:prstGeom prst="rect">
            <a:avLst/>
          </a:prstGeom>
          <a:noFill/>
          <a:ln w="9525">
            <a:noFill/>
            <a:miter lim="800000"/>
            <a:headEnd/>
            <a:tailEnd/>
          </a:ln>
          <a:effectLst/>
        </p:spPr>
        <p:txBody>
          <a:bodyPr wrap="square">
            <a:spAutoFit/>
          </a:bodyPr>
          <a:lstStyle/>
          <a:p>
            <a:pPr marL="1152525" lvl="2" indent="-771525" algn="just">
              <a:buFont typeface="Webdings"/>
              <a:buChar char="8"/>
            </a:pPr>
            <a:r>
              <a:rPr lang="el-GR" b="1" dirty="0" smtClean="0">
                <a:latin typeface="Arial Greek" pitchFamily="34" charset="0"/>
                <a:sym typeface="Webdings" pitchFamily="18" charset="2"/>
              </a:rPr>
              <a:t>Απαγόρευση απασχόλησης παιδιών μεταξύ 19.00 και 7.00 της επομένης</a:t>
            </a:r>
          </a:p>
          <a:p>
            <a:pPr marL="1152525" lvl="2" indent="-771525" algn="just">
              <a:buFont typeface="Webdings"/>
              <a:buChar char="8"/>
            </a:pPr>
            <a:r>
              <a:rPr lang="el-GR" b="1" dirty="0" smtClean="0">
                <a:latin typeface="Arial Greek" pitchFamily="34" charset="0"/>
                <a:sym typeface="Webdings" pitchFamily="18" charset="2"/>
              </a:rPr>
              <a:t>Κανένα παιδί δε θα ασχολείται με το πλανόδιο εμπόριο</a:t>
            </a:r>
          </a:p>
          <a:p>
            <a:pPr marL="1152525" lvl="2" indent="-771525" algn="just">
              <a:buFont typeface="Webdings"/>
              <a:buChar char="8"/>
            </a:pPr>
            <a:r>
              <a:rPr lang="el-GR" b="1" dirty="0" smtClean="0">
                <a:latin typeface="Arial Greek" pitchFamily="34" charset="0"/>
                <a:sym typeface="Webdings" pitchFamily="18" charset="2"/>
              </a:rPr>
              <a:t>Κανένας έφηβος δε θα απασχολείται σε οποιαδήποτε εργασία μεταξύ 23.00 και 7.00 εκτός των περιπτώσεων που θα καθορίζονται με Κανονισμούς για έφηβο 16 ετών τουλάχιστον.  (Στην περίπτωση αυτή ισχύει η απαγόρευση μεταξύ 0.00 και 4.00)</a:t>
            </a:r>
            <a:endParaRPr lang="el-GR" b="1" dirty="0">
              <a:latin typeface="Arial Greek" pitchFamily="34" charset="0"/>
              <a:sym typeface="Webdings" pitchFamily="18" charset="2"/>
            </a:endParaRPr>
          </a:p>
        </p:txBody>
      </p:sp>
      <p:grpSp>
        <p:nvGrpSpPr>
          <p:cNvPr id="8" name="Group 8"/>
          <p:cNvGrpSpPr>
            <a:grpSpLocks/>
          </p:cNvGrpSpPr>
          <p:nvPr/>
        </p:nvGrpSpPr>
        <p:grpSpPr bwMode="auto">
          <a:xfrm>
            <a:off x="214282" y="1000108"/>
            <a:ext cx="8534400" cy="76200"/>
            <a:chOff x="192" y="1344"/>
            <a:chExt cx="5376" cy="48"/>
          </a:xfrm>
        </p:grpSpPr>
        <p:sp>
          <p:nvSpPr>
            <p:cNvPr id="9" name="Line 6"/>
            <p:cNvSpPr>
              <a:spLocks noChangeShapeType="1"/>
            </p:cNvSpPr>
            <p:nvPr/>
          </p:nvSpPr>
          <p:spPr bwMode="auto">
            <a:xfrm>
              <a:off x="192" y="1344"/>
              <a:ext cx="5376" cy="0"/>
            </a:xfrm>
            <a:prstGeom prst="line">
              <a:avLst/>
            </a:prstGeom>
            <a:noFill/>
            <a:ln w="76200" cmpd="tri">
              <a:solidFill>
                <a:srgbClr val="F40000"/>
              </a:solidFill>
              <a:round/>
              <a:headEnd/>
              <a:tailEnd/>
            </a:ln>
          </p:spPr>
          <p:txBody>
            <a:bodyPr wrap="none" anchor="ctr"/>
            <a:lstStyle/>
            <a:p>
              <a:endParaRPr lang="en-US" dirty="0"/>
            </a:p>
          </p:txBody>
        </p:sp>
        <p:sp>
          <p:nvSpPr>
            <p:cNvPr id="10" name="Line 7"/>
            <p:cNvSpPr>
              <a:spLocks noChangeShapeType="1"/>
            </p:cNvSpPr>
            <p:nvPr/>
          </p:nvSpPr>
          <p:spPr bwMode="auto">
            <a:xfrm>
              <a:off x="192" y="1392"/>
              <a:ext cx="5376" cy="0"/>
            </a:xfrm>
            <a:prstGeom prst="line">
              <a:avLst/>
            </a:prstGeom>
            <a:noFill/>
            <a:ln w="76200" cmpd="tri">
              <a:solidFill>
                <a:srgbClr val="F40000"/>
              </a:solidFill>
              <a:round/>
              <a:headEnd/>
              <a:tailEnd/>
            </a:ln>
          </p:spPr>
          <p:txBody>
            <a:bodyPr wrap="none" anchor="ctr"/>
            <a:lstStyle/>
            <a:p>
              <a:endParaRPr lang="en-US" dirty="0"/>
            </a:p>
          </p:txBody>
        </p:sp>
      </p:grpSp>
      <p:sp>
        <p:nvSpPr>
          <p:cNvPr id="11" name="Title 1"/>
          <p:cNvSpPr txBox="1">
            <a:spLocks/>
          </p:cNvSpPr>
          <p:nvPr/>
        </p:nvSpPr>
        <p:spPr bwMode="auto">
          <a:xfrm>
            <a:off x="0" y="0"/>
            <a:ext cx="8229600" cy="719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j-ea"/>
                <a:cs typeface="+mj-cs"/>
              </a:rPr>
              <a:t>Προστασία των Νέων κατ</a:t>
            </a:r>
            <a:r>
              <a:rPr lang="el-GR" sz="2400" b="1" kern="0" dirty="0" smtClean="0">
                <a:solidFill>
                  <a:schemeClr val="accent2"/>
                </a:solidFill>
                <a:effectLst>
                  <a:outerShdw blurRad="38100" dist="38100" dir="2700000" algn="tl">
                    <a:srgbClr val="C0C0C0"/>
                  </a:outerShdw>
                </a:effectLst>
                <a:latin typeface="Arial" charset="0"/>
                <a:ea typeface="+mj-ea"/>
                <a:cs typeface="+mj-cs"/>
              </a:rPr>
              <a:t>ά την Απασχόληση </a:t>
            </a: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j-ea"/>
                <a:cs typeface="+mj-cs"/>
              </a:rPr>
              <a:t>– Νόμοι</a:t>
            </a:r>
            <a:endParaRPr kumimoji="0" lang="en-US" sz="24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additive="base">
                                        <p:cTn id="7" dur="500" fill="hold"/>
                                        <p:tgtEl>
                                          <p:spTgt spid="64516"/>
                                        </p:tgtEl>
                                        <p:attrNameLst>
                                          <p:attrName>ppt_x</p:attrName>
                                        </p:attrNameLst>
                                      </p:cBhvr>
                                      <p:tavLst>
                                        <p:tav tm="0">
                                          <p:val>
                                            <p:strVal val="0-#ppt_w/2"/>
                                          </p:val>
                                        </p:tav>
                                        <p:tav tm="100000">
                                          <p:val>
                                            <p:strVal val="#ppt_x"/>
                                          </p:val>
                                        </p:tav>
                                      </p:tavLst>
                                    </p:anim>
                                    <p:anim calcmode="lin" valueType="num">
                                      <p:cBhvr additive="base">
                                        <p:cTn id="8" dur="500" fill="hold"/>
                                        <p:tgtEl>
                                          <p:spTgt spid="645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5"/>
                                        </p:tgtEl>
                                        <p:attrNameLst>
                                          <p:attrName>style.visibility</p:attrName>
                                        </p:attrNameLst>
                                      </p:cBhvr>
                                      <p:to>
                                        <p:strVal val="visible"/>
                                      </p:to>
                                    </p:set>
                                    <p:anim calcmode="lin" valueType="num">
                                      <p:cBhvr additive="base">
                                        <p:cTn id="13" dur="500" fill="hold"/>
                                        <p:tgtEl>
                                          <p:spTgt spid="64515"/>
                                        </p:tgtEl>
                                        <p:attrNameLst>
                                          <p:attrName>ppt_x</p:attrName>
                                        </p:attrNameLst>
                                      </p:cBhvr>
                                      <p:tavLst>
                                        <p:tav tm="0">
                                          <p:val>
                                            <p:strVal val="0-#ppt_w/2"/>
                                          </p:val>
                                        </p:tav>
                                        <p:tav tm="100000">
                                          <p:val>
                                            <p:strVal val="#ppt_x"/>
                                          </p:val>
                                        </p:tav>
                                      </p:tavLst>
                                    </p:anim>
                                    <p:anim calcmode="lin" valueType="num">
                                      <p:cBhvr additive="base">
                                        <p:cTn id="14" dur="500" fill="hold"/>
                                        <p:tgtEl>
                                          <p:spTgt spid="645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P spid="64516" grpId="0" autoUpdateAnimBg="0"/>
      <p:bldP spid="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85800" y="1071546"/>
            <a:ext cx="8243918" cy="2590800"/>
          </a:xfrm>
        </p:spPr>
        <p:txBody>
          <a:bodyPr/>
          <a:lstStyle/>
          <a:p>
            <a:pPr algn="ctr"/>
            <a:r>
              <a:rPr kumimoji="0" lang="el-GR" sz="2400" b="1" u="sng" dirty="0" smtClean="0">
                <a:solidFill>
                  <a:schemeClr val="tx1"/>
                </a:solidFill>
                <a:effectLst/>
                <a:latin typeface="Arial Greek" pitchFamily="34" charset="0"/>
              </a:rPr>
              <a:t>Οι περί Ασφάλειας και Υγείας στην Εργασία Νόμοι</a:t>
            </a:r>
            <a:br>
              <a:rPr kumimoji="0" lang="el-GR" sz="2400" b="1" u="sng" dirty="0" smtClean="0">
                <a:solidFill>
                  <a:schemeClr val="tx1"/>
                </a:solidFill>
                <a:effectLst/>
                <a:latin typeface="Arial Greek" pitchFamily="34" charset="0"/>
              </a:rPr>
            </a:br>
            <a:r>
              <a:rPr kumimoji="0" lang="el-GR" sz="2400" b="1" dirty="0" smtClean="0">
                <a:solidFill>
                  <a:schemeClr val="tx1"/>
                </a:solidFill>
                <a:effectLst/>
                <a:latin typeface="Arial Greek" pitchFamily="34" charset="0"/>
              </a:rPr>
              <a:t> </a:t>
            </a:r>
            <a:r>
              <a:rPr kumimoji="0" lang="el-GR" sz="2400" b="1" u="sng" dirty="0" smtClean="0">
                <a:solidFill>
                  <a:schemeClr val="tx1"/>
                </a:solidFill>
                <a:effectLst/>
                <a:latin typeface="Arial Greek" pitchFamily="34" charset="0"/>
              </a:rPr>
              <a:t>του 1996 έως 2011</a:t>
            </a:r>
            <a:r>
              <a:rPr kumimoji="0" lang="el-GR" b="1" u="sng" dirty="0">
                <a:solidFill>
                  <a:schemeClr val="tx1"/>
                </a:solidFill>
                <a:effectLst/>
                <a:latin typeface="Arial Greek" pitchFamily="34" charset="0"/>
              </a:rPr>
              <a:t/>
            </a:r>
            <a:br>
              <a:rPr kumimoji="0" lang="el-GR" b="1" u="sng" dirty="0">
                <a:solidFill>
                  <a:schemeClr val="tx1"/>
                </a:solidFill>
                <a:effectLst/>
                <a:latin typeface="Arial Greek" pitchFamily="34" charset="0"/>
              </a:rPr>
            </a:br>
            <a:endParaRPr kumimoji="0" lang="en-GB" b="1" u="sng" dirty="0">
              <a:solidFill>
                <a:schemeClr val="tx1"/>
              </a:solidFill>
              <a:effectLst/>
              <a:latin typeface="Arial Greek" pitchFamily="34" charset="0"/>
            </a:endParaRPr>
          </a:p>
        </p:txBody>
      </p:sp>
      <p:sp>
        <p:nvSpPr>
          <p:cNvPr id="2058" name="Text Box 10"/>
          <p:cNvSpPr txBox="1">
            <a:spLocks noChangeArrowheads="1"/>
          </p:cNvSpPr>
          <p:nvPr/>
        </p:nvSpPr>
        <p:spPr bwMode="auto">
          <a:xfrm>
            <a:off x="4114800" y="4191000"/>
            <a:ext cx="4191000" cy="2100263"/>
          </a:xfrm>
          <a:prstGeom prst="rect">
            <a:avLst/>
          </a:prstGeom>
          <a:noFill/>
          <a:ln w="9525">
            <a:noFill/>
            <a:miter lim="800000"/>
            <a:headEnd/>
            <a:tailEnd/>
          </a:ln>
          <a:effectLst/>
        </p:spPr>
        <p:txBody>
          <a:bodyPr>
            <a:spAutoFit/>
          </a:bodyPr>
          <a:lstStyle/>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p:txBody>
      </p:sp>
      <p:sp>
        <p:nvSpPr>
          <p:cNvPr id="120836" name="AutoShape 4" descr="data:image/jpeg;base64,/9j/4AAQSkZJRgABAQAAAQABAAD/2wCEAAkGBwgHBgkIBwgKCgkLDRYPDQwMDRsUFRAWIB0iIiAdHx8kKDQsJCYxJx8fLT0tMTU3Ojo6Iys/RD84QzQ5OjcBCgoKDQwNGg8PGjclHyU3Nzc3Nzc3Nzc3Nzc3Nzc3Nzc3Nzc3Nzc3Nzc3Nzc3Nzc3Nzc3Nzc3Nzc3Nzc3Nzc3N//AABEIAIAAWgMBIgACEQEDEQH/xAAcAAACAgMBAQAAAAAAAAAAAAAABwUGAwQIAQL/xAA7EAACAQMCAwYEAwYFBQAAAAABAgMABBEFIQYSMQcTIkFRoTJhcZEUI4EVQlKxwfEzktHh8DRDYnLS/8QAFwEBAQEBAAAAAAAAAAAAAAAAAAECA//EAB4RAQEAAwACAwEAAAAAAAAAAAABAgMREjEiUXEh/9oADAMBAAIRAxEAPwB40UUUBRRXlAMyopZiAoGSSdhUd+3tL78Qi9iLcwXKnKgnoMjaq92k6wunaakAlCNMfEcZwPLPyzSrn1iRVdhHG8a+IsrjIXONx54LCuGe6y8kd9emZY9tdDCvagOCNSfU+HraWUsZUHduW6nH+2Kn67Y3s645Tl4KKKKqCjFFFAUUUUGK5uIbWB5riVIokGWd2wBS34v7SUjBttAY8371wy4+wPT6kVHdqd3enV3t5ZGFtGqmJAcDcDJ+uc0qL+4njYxuzEHdc+Y9a6TGSdqJq61jUtYu+8kM15OniBYGTl/0FScNzazFZjEtrcSgLNJOQY4hnJ2GPDspz6DzqH4Ngee5uB38UeIu8/MnMYbB+EY+InPw+da+oyyLFIsckiDmTPIxGchv9Km3XjZKat2cyyxi32PaNrek3U1pYxabPZiZ1gkji/LkVdgw5WzuBnqdzV90rtT0G7toRMZ1uzyrLFHEWAfzCnO4z088fPakCs0yDHfyk5z4nJq68IcbLpFnHanSrSW6/EGX8VIo5t8YGwzsd+tYU29I4+0TVtUi062adbiUkKJI8AkAn1+RqzxyJKvNG6uPVTkVznxPxhf6lf8A4medXDqwjjgHKE22OeuR6E9M1feye9mu71Xmlkfns2PM5+LxJv8AzoGlRRRQFFFFAtu1+zxHZ3gHxBomPuv9aSmrA8ycw6DFPftavIP2Tb2D57yWTvfC2CoUH+ZP2zVeTSOCuLrZBZW9zaXMMaCQWyiPlJyMZIIbdT13+9XLZ4Yy2fxcMPK8nspNP1C5sGLWs0ic2FcIfjXPStqaZJYSncT9+Xy6tk8o35em4O/Q+tZeIdEh0nWLyxjvYjFCwCtKfEVKhhnAxnferZrXCMo4JgupdFu4pbSCPlvFnDh1Zy7s0fN58xGcbD6YC5diePLftQTBKXVkWVxnoIGx16Zq7cIaVecQQxaWsMCWoYO8SSrBIWGfG2QWc4JHoB6VVbXxTQWkcjJGzEO3m2Qdv+fWmV2ZS2lpxUsb2lv3tyjxxOluC6sBknmAyoxkE9DtWbOtY3l6nrXsj0V2V79XPKVwsMpAIAPU7eo/yj51btD4X0nQnD6bbtGwj7seMkBdjjHTyFTQ6UVYlFFFFEFB6UUUC27U7FZp0uI1fvI4PGwBIA5sLn036etJm5a8sZ5I0ee2lU+MI5Ukj6Uz+0K9E2vXkQduROVTg9SAM+9UDVI1bLZZmwCWJyScev8ASnyn435Y2euWNLh/SrnifiS108uxe7mzM56hfidvrjJrpjXLKC54fu7GRu6hkgMQYLkrtgYA6nOKQXZrcpY8eaS7RuwdzCdxszoVz9zTM46/aGu6k2naROyR2yiKTlZwrzMyNykAY5kUI4z5Mfni1gnGMdnbO8kEizI5WOQRYDcrY5hnB6j0phdmelaRreoWd82ryNeW6Cf8BHEYyrAgEu2/MM4wAR1Ga+e0/hpNPvrE6PYGTv4liZFj58lcgHGDucrk+de9mB1G24ssYtQtrgKbOSKJ5IDGEQ4YeW+6HfrvUDnooooCiiigKDRXh2GTQI3tAQ2/FV7Gzs3PIH/Q4P8At+lVbUTHHAW2AFTPFF8dX1+7v2fKSyYjA/gXZfYVBa7BOtpE/K/cPIV5/IkAHHuK2zGLQrprfWrG9U4aC4jkAI9GGfaum4/zbxm/djGB9dx/9feuaeFrWTUL+2s4f8W4lVAT5b9ftk/pXTNonLCD/Fvv7e2KzWhc7Jn0/v8A0rSjQRXfOOpyrH6EEezGpCcZjNaEgJAIGDtj6kEf1FZqpOivlGDIrDoRmvqqgooooCtLWr2HT9Lurq4OI44yT8/ID71u1Se1e+/D6DFbKcNcS7j1VRk+5WrAnA3fTjD5wABvjer9qGki67HpZLqOOGSB2uYHc7458eXmwyB9RVN0iCS6uI0gVWklYIgI6sxwKbPaHZxWfZpe2gHMkEMKKSOuHQZq32kLbskht4r641fUXEVrbNHbxs3QyzNyj2z/AJqfg6Vz9fsNE4e0PQ2bu7qXGo3ajYgucRqfoo9q6BHSsq8cZQj1GK0nGxPpnH3zW+a1HH5hHzH/AD2qUZbX/BA/hyv2OKzVrWZ2dfTB9v71s0gKKKKoKS/a/rUVxq0drbzLKtvFykIc8rknmz9lpqcS6g2l6JdXka8zxp4RjO5OM+9c1atOZZGlMSMygnLZ98dasSmJ2P6Y9/qhvpAe4sxkf+TkYA/QZP2pra7a219pVza3qhraVOWUN05fP2rS4O0uHRuG7C0hwW7pZJHBHjdhljt8/bFUHtZ4zvLJ7/RbMYWa1WMudmRmJ5iPXw4HpvUt6pZarqzcR8UXuo82VuLjCDPwxghUx+gBrqZRhQPSuTuHobyO9trmzHIySDkkkj5o8jyOdiPl/Kuh9E480jUVt45pGtbqYhRHIpwX6YB/SgtdR2r3cen2txeTBjFDE0j8gyeVdzgee1SGdq0tREbp3Uiq6yeB0J6qwIqUYre/txfLB3n5kvMEGOvKA/8AJx96k6hdIjeBY8Qle8VMq53XCBT8/wBxfvU0OlICiiiqPiWNZY2jcAqwwQehFK7ifguO21RZ7HTo5beUjKleZYyCScrk83MCAMDAx92pXjKGGGAI9DUFS4S1i6bu9KvrAxSRxko4YfCDsOXqMDAzjFSWq8Mafqd817cQRPO0axs0kQfKjmwN/mxNTMcUce0aKn/qMV904qHi0KOGAQRuoiAwE7vYD061pXPCNtJDItvILWR/+7bxhSp9cZwfoQRVlopyJ1WNb0zX30iW0sr+GdWtu5YSxcsjnoTzA4BI+W3WoZrC6TheG30q6bTL+2hD3UfKZZJCoBKqzbnod853pgVq3ljDdr41w4+GRfiWgVHZtBf6txELi91nUZ0tY+b/AKhSrEMMK68zHox9DtThqD4e4fTR7zULhe7JvJOdiAeYnJOWJ+bGpyqCi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0838" name="AutoShape 6" descr="data:image/jpeg;base64,/9j/4AAQSkZJRgABAQAAAQABAAD/2wCEAAkGBwgHBgkIBwgKCgkLDRYPDQwMDRsUFRAWIB0iIiAdHx8kKDQsJCYxJx8fLT0tMTU3Ojo6Iys/RD84QzQ5OjcBCgoKDQwNGg8PGjclHyU3Nzc3Nzc3Nzc3Nzc3Nzc3Nzc3Nzc3Nzc3Nzc3Nzc3Nzc3Nzc3Nzc3Nzc3Nzc3Nzc3N//AABEIAIAAWgMBIgACEQEDEQH/xAAcAAACAgMBAQAAAAAAAAAAAAAABwUGAwQIAQL/xAA7EAACAQMCAwYEAwYFBQAAAAABAgMABBEFIQYSMQcTIkFRoTJhcZEUI4EVQlKxwfEzktHh8DRDYnLS/8QAFwEBAQEBAAAAAAAAAAAAAAAAAAECA//EAB4RAQEAAwACAwEAAAAAAAAAAAABAgMREjEiUXEh/9oADAMBAAIRAxEAPwB40UUUBRRXlAMyopZiAoGSSdhUd+3tL78Qi9iLcwXKnKgnoMjaq92k6wunaakAlCNMfEcZwPLPyzSrn1iRVdhHG8a+IsrjIXONx54LCuGe6y8kd9emZY9tdDCvagOCNSfU+HraWUsZUHduW6nH+2Kn67Y3s645Tl4KKKKqCjFFFAUUUUGK5uIbWB5riVIokGWd2wBS34v7SUjBttAY8371wy4+wPT6kVHdqd3enV3t5ZGFtGqmJAcDcDJ+uc0qL+4njYxuzEHdc+Y9a6TGSdqJq61jUtYu+8kM15OniBYGTl/0FScNzazFZjEtrcSgLNJOQY4hnJ2GPDspz6DzqH4Ngee5uB38UeIu8/MnMYbB+EY+InPw+da+oyyLFIsckiDmTPIxGchv9Km3XjZKat2cyyxi32PaNrek3U1pYxabPZiZ1gkji/LkVdgw5WzuBnqdzV90rtT0G7toRMZ1uzyrLFHEWAfzCnO4z088fPakCs0yDHfyk5z4nJq68IcbLpFnHanSrSW6/EGX8VIo5t8YGwzsd+tYU29I4+0TVtUi062adbiUkKJI8AkAn1+RqzxyJKvNG6uPVTkVznxPxhf6lf8A4medXDqwjjgHKE22OeuR6E9M1feye9mu71Xmlkfns2PM5+LxJv8AzoGlRRRQFFFFAtu1+zxHZ3gHxBomPuv9aSmrA8ycw6DFPftavIP2Tb2D57yWTvfC2CoUH+ZP2zVeTSOCuLrZBZW9zaXMMaCQWyiPlJyMZIIbdT13+9XLZ4Yy2fxcMPK8nspNP1C5sGLWs0ic2FcIfjXPStqaZJYSncT9+Xy6tk8o35em4O/Q+tZeIdEh0nWLyxjvYjFCwCtKfEVKhhnAxnferZrXCMo4JgupdFu4pbSCPlvFnDh1Zy7s0fN58xGcbD6YC5diePLftQTBKXVkWVxnoIGx16Zq7cIaVecQQxaWsMCWoYO8SSrBIWGfG2QWc4JHoB6VVbXxTQWkcjJGzEO3m2Qdv+fWmV2ZS2lpxUsb2lv3tyjxxOluC6sBknmAyoxkE9DtWbOtY3l6nrXsj0V2V79XPKVwsMpAIAPU7eo/yj51btD4X0nQnD6bbtGwj7seMkBdjjHTyFTQ6UVYlFFFFEFB6UUUC27U7FZp0uI1fvI4PGwBIA5sLn036etJm5a8sZ5I0ee2lU+MI5Ukj6Uz+0K9E2vXkQduROVTg9SAM+9UDVI1bLZZmwCWJyScev8ASnyn435Y2euWNLh/SrnifiS108uxe7mzM56hfidvrjJrpjXLKC54fu7GRu6hkgMQYLkrtgYA6nOKQXZrcpY8eaS7RuwdzCdxszoVz9zTM46/aGu6k2naROyR2yiKTlZwrzMyNykAY5kUI4z5Mfni1gnGMdnbO8kEizI5WOQRYDcrY5hnB6j0phdmelaRreoWd82ryNeW6Cf8BHEYyrAgEu2/MM4wAR1Ga+e0/hpNPvrE6PYGTv4liZFj58lcgHGDucrk+de9mB1G24ssYtQtrgKbOSKJ5IDGEQ4YeW+6HfrvUDnooooCiiigKDRXh2GTQI3tAQ2/FV7Gzs3PIH/Q4P8At+lVbUTHHAW2AFTPFF8dX1+7v2fKSyYjA/gXZfYVBa7BOtpE/K/cPIV5/IkAHHuK2zGLQrprfWrG9U4aC4jkAI9GGfaum4/zbxm/djGB9dx/9feuaeFrWTUL+2s4f8W4lVAT5b9ftk/pXTNonLCD/Fvv7e2KzWhc7Jn0/v8A0rSjQRXfOOpyrH6EEezGpCcZjNaEgJAIGDtj6kEf1FZqpOivlGDIrDoRmvqqgooooCtLWr2HT9Lurq4OI44yT8/ID71u1Se1e+/D6DFbKcNcS7j1VRk+5WrAnA3fTjD5wABvjer9qGki67HpZLqOOGSB2uYHc7458eXmwyB9RVN0iCS6uI0gVWklYIgI6sxwKbPaHZxWfZpe2gHMkEMKKSOuHQZq32kLbskht4r641fUXEVrbNHbxs3QyzNyj2z/AJqfg6Vz9fsNE4e0PQ2bu7qXGo3ajYgucRqfoo9q6BHSsq8cZQj1GK0nGxPpnH3zW+a1HH5hHzH/AD2qUZbX/BA/hyv2OKzVrWZ2dfTB9v71s0gKKKKoKS/a/rUVxq0drbzLKtvFykIc8rknmz9lpqcS6g2l6JdXka8zxp4RjO5OM+9c1atOZZGlMSMygnLZ98dasSmJ2P6Y9/qhvpAe4sxkf+TkYA/QZP2pra7a219pVza3qhraVOWUN05fP2rS4O0uHRuG7C0hwW7pZJHBHjdhljt8/bFUHtZ4zvLJ7/RbMYWa1WMudmRmJ5iPXw4HpvUt6pZarqzcR8UXuo82VuLjCDPwxghUx+gBrqZRhQPSuTuHobyO9trmzHIySDkkkj5o8jyOdiPl/Kuh9E480jUVt45pGtbqYhRHIpwX6YB/SgtdR2r3cen2txeTBjFDE0j8gyeVdzgee1SGdq0tREbp3Uiq6yeB0J6qwIqUYre/txfLB3n5kvMEGOvKA/8AJx96k6hdIjeBY8Qle8VMq53XCBT8/wBxfvU0OlICiiiqPiWNZY2jcAqwwQehFK7ifguO21RZ7HTo5beUjKleZYyCScrk83MCAMDAx92pXjKGGGAI9DUFS4S1i6bu9KvrAxSRxko4YfCDsOXqMDAzjFSWq8Mafqd817cQRPO0axs0kQfKjmwN/mxNTMcUce0aKn/qMV904qHi0KOGAQRuoiAwE7vYD061pXPCNtJDItvILWR/+7bxhSp9cZwfoQRVlopyJ1WNb0zX30iW0sr+GdWtu5YSxcsjnoTzA4BI+W3WoZrC6TheG30q6bTL+2hD3UfKZZJCoBKqzbnod853pgVq3ljDdr41w4+GRfiWgVHZtBf6txELi91nUZ0tY+b/AKhSrEMMK68zHox9DtThqD4e4fTR7zULhe7JvJOdiAeYnJOWJ+bGpyqCi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0840" name="AutoShape 8" descr="data:image/jpeg;base64,/9j/4AAQSkZJRgABAQAAAQABAAD/2wCEAAkGBwgHBgkIBwgKCgkLDRYPDQwMDRsUFRAWIB0iIiAdHx8kKDQsJCYxJx8fLT0tMTU3Ojo6Iys/RD84QzQ5OjcBCgoKDQwNGg8PGjclHyU3Nzc3Nzc3Nzc3Nzc3Nzc3Nzc3Nzc3Nzc3Nzc3Nzc3Nzc3Nzc3Nzc3Nzc3Nzc3Nzc3N//AABEIAIAAWgMBIgACEQEDEQH/xAAcAAACAgMBAQAAAAAAAAAAAAAABwUGAwQIAQL/xAA7EAACAQMCAwYEAwYFBQAAAAABAgMABBEFIQYSMQcTIkFRoTJhcZEUI4EVQlKxwfEzktHh8DRDYnLS/8QAFwEBAQEBAAAAAAAAAAAAAAAAAAECA//EAB4RAQEAAwACAwEAAAAAAAAAAAABAgMREjEiUXEh/9oADAMBAAIRAxEAPwB40UUUBRRXlAMyopZiAoGSSdhUd+3tL78Qi9iLcwXKnKgnoMjaq92k6wunaakAlCNMfEcZwPLPyzSrn1iRVdhHG8a+IsrjIXONx54LCuGe6y8kd9emZY9tdDCvagOCNSfU+HraWUsZUHduW6nH+2Kn67Y3s645Tl4KKKKqCjFFFAUUUUGK5uIbWB5riVIokGWd2wBS34v7SUjBttAY8371wy4+wPT6kVHdqd3enV3t5ZGFtGqmJAcDcDJ+uc0qL+4njYxuzEHdc+Y9a6TGSdqJq61jUtYu+8kM15OniBYGTl/0FScNzazFZjEtrcSgLNJOQY4hnJ2GPDspz6DzqH4Ngee5uB38UeIu8/MnMYbB+EY+InPw+da+oyyLFIsckiDmTPIxGchv9Km3XjZKat2cyyxi32PaNrek3U1pYxabPZiZ1gkji/LkVdgw5WzuBnqdzV90rtT0G7toRMZ1uzyrLFHEWAfzCnO4z088fPakCs0yDHfyk5z4nJq68IcbLpFnHanSrSW6/EGX8VIo5t8YGwzsd+tYU29I4+0TVtUi062adbiUkKJI8AkAn1+RqzxyJKvNG6uPVTkVznxPxhf6lf8A4medXDqwjjgHKE22OeuR6E9M1feye9mu71Xmlkfns2PM5+LxJv8AzoGlRRRQFFFFAtu1+zxHZ3gHxBomPuv9aSmrA8ycw6DFPftavIP2Tb2D57yWTvfC2CoUH+ZP2zVeTSOCuLrZBZW9zaXMMaCQWyiPlJyMZIIbdT13+9XLZ4Yy2fxcMPK8nspNP1C5sGLWs0ic2FcIfjXPStqaZJYSncT9+Xy6tk8o35em4O/Q+tZeIdEh0nWLyxjvYjFCwCtKfEVKhhnAxnferZrXCMo4JgupdFu4pbSCPlvFnDh1Zy7s0fN58xGcbD6YC5diePLftQTBKXVkWVxnoIGx16Zq7cIaVecQQxaWsMCWoYO8SSrBIWGfG2QWc4JHoB6VVbXxTQWkcjJGzEO3m2Qdv+fWmV2ZS2lpxUsb2lv3tyjxxOluC6sBknmAyoxkE9DtWbOtY3l6nrXsj0V2V79XPKVwsMpAIAPU7eo/yj51btD4X0nQnD6bbtGwj7seMkBdjjHTyFTQ6UVYlFFFFEFB6UUUC27U7FZp0uI1fvI4PGwBIA5sLn036etJm5a8sZ5I0ee2lU+MI5Ukj6Uz+0K9E2vXkQduROVTg9SAM+9UDVI1bLZZmwCWJyScev8ASnyn435Y2euWNLh/SrnifiS108uxe7mzM56hfidvrjJrpjXLKC54fu7GRu6hkgMQYLkrtgYA6nOKQXZrcpY8eaS7RuwdzCdxszoVz9zTM46/aGu6k2naROyR2yiKTlZwrzMyNykAY5kUI4z5Mfni1gnGMdnbO8kEizI5WOQRYDcrY5hnB6j0phdmelaRreoWd82ryNeW6Cf8BHEYyrAgEu2/MM4wAR1Ga+e0/hpNPvrE6PYGTv4liZFj58lcgHGDucrk+de9mB1G24ssYtQtrgKbOSKJ5IDGEQ4YeW+6HfrvUDnooooCiiigKDRXh2GTQI3tAQ2/FV7Gzs3PIH/Q4P8At+lVbUTHHAW2AFTPFF8dX1+7v2fKSyYjA/gXZfYVBa7BOtpE/K/cPIV5/IkAHHuK2zGLQrprfWrG9U4aC4jkAI9GGfaum4/zbxm/djGB9dx/9feuaeFrWTUL+2s4f8W4lVAT5b9ftk/pXTNonLCD/Fvv7e2KzWhc7Jn0/v8A0rSjQRXfOOpyrH6EEezGpCcZjNaEgJAIGDtj6kEf1FZqpOivlGDIrDoRmvqqgooooCtLWr2HT9Lurq4OI44yT8/ID71u1Se1e+/D6DFbKcNcS7j1VRk+5WrAnA3fTjD5wABvjer9qGki67HpZLqOOGSB2uYHc7458eXmwyB9RVN0iCS6uI0gVWklYIgI6sxwKbPaHZxWfZpe2gHMkEMKKSOuHQZq32kLbskht4r641fUXEVrbNHbxs3QyzNyj2z/AJqfg6Vz9fsNE4e0PQ2bu7qXGo3ajYgucRqfoo9q6BHSsq8cZQj1GK0nGxPpnH3zW+a1HH5hHzH/AD2qUZbX/BA/hyv2OKzVrWZ2dfTB9v71s0gKKKKoKS/a/rUVxq0drbzLKtvFykIc8rknmz9lpqcS6g2l6JdXka8zxp4RjO5OM+9c1atOZZGlMSMygnLZ98dasSmJ2P6Y9/qhvpAe4sxkf+TkYA/QZP2pra7a219pVza3qhraVOWUN05fP2rS4O0uHRuG7C0hwW7pZJHBHjdhljt8/bFUHtZ4zvLJ7/RbMYWa1WMudmRmJ5iPXw4HpvUt6pZarqzcR8UXuo82VuLjCDPwxghUx+gBrqZRhQPSuTuHobyO9trmzHIySDkkkj5o8jyOdiPl/Kuh9E480jUVt45pGtbqYhRHIpwX6YB/SgtdR2r3cen2txeTBjFDE0j8gyeVdzgee1SGdq0tREbp3Uiq6yeB0J6qwIqUYre/txfLB3n5kvMEGOvKA/8AJx96k6hdIjeBY8Qle8VMq53XCBT8/wBxfvU0OlICiiiqPiWNZY2jcAqwwQehFK7ifguO21RZ7HTo5beUjKleZYyCScrk83MCAMDAx92pXjKGGGAI9DUFS4S1i6bu9KvrAxSRxko4YfCDsOXqMDAzjFSWq8Mafqd817cQRPO0axs0kQfKjmwN/mxNTMcUce0aKn/qMV904qHi0KOGAQRuoiAwE7vYD061pXPCNtJDItvILWR/+7bxhSp9cZwfoQRVlopyJ1WNb0zX30iW0sr+GdWtu5YSxcsjnoTzA4BI+W3WoZrC6TheG30q6bTL+2hD3UfKZZJCoBKqzbnod853pgVq3ljDdr41w4+GRfiWgVHZtBf6txELi91nUZ0tY+b/AKhSrEMMK68zHox9DtThqD4e4fTR7zULhe7JvJOdiAeYnJOWJ+bGpyqCi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0842" name="Picture 10" descr="http://t1.gstatic.com/images?q=tbn:ANd9GcSSxFW7h9SZxJktsOCmfrcfX3X6HTHnFlGd-l_a77zDLRjTmtaymQ"/>
          <p:cNvPicPr>
            <a:picLocks noChangeAspect="1" noChangeArrowheads="1"/>
          </p:cNvPicPr>
          <p:nvPr/>
        </p:nvPicPr>
        <p:blipFill>
          <a:blip r:embed="rId2"/>
          <a:srcRect/>
          <a:stretch>
            <a:fillRect/>
          </a:stretch>
        </p:blipFill>
        <p:spPr bwMode="auto">
          <a:xfrm>
            <a:off x="3286116" y="3143248"/>
            <a:ext cx="2733675" cy="2428892"/>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0-#ppt_w/2"/>
                                          </p:val>
                                        </p:tav>
                                        <p:tav tm="100000">
                                          <p:val>
                                            <p:strVal val="#ppt_x"/>
                                          </p:val>
                                        </p:tav>
                                      </p:tavLst>
                                    </p:anim>
                                    <p:anim calcmode="lin" valueType="num">
                                      <p:cBhvr additive="base">
                                        <p:cTn id="8"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0" y="1643050"/>
            <a:ext cx="7696200" cy="2529923"/>
          </a:xfrm>
          <a:prstGeom prst="rect">
            <a:avLst/>
          </a:prstGeom>
          <a:noFill/>
          <a:ln w="9525">
            <a:noFill/>
            <a:miter lim="800000"/>
            <a:headEnd/>
            <a:tailEnd/>
          </a:ln>
          <a:effectLst/>
        </p:spPr>
        <p:txBody>
          <a:bodyPr wrap="square">
            <a:spAutoFit/>
          </a:bodyPr>
          <a:lstStyle/>
          <a:p>
            <a:pPr marL="752475" lvl="2" indent="-371475">
              <a:lnSpc>
                <a:spcPct val="110000"/>
              </a:lnSpc>
              <a:buFont typeface="Webdings"/>
              <a:buChar char="8"/>
            </a:pPr>
            <a:r>
              <a:rPr lang="el-GR" b="1" dirty="0" smtClean="0">
                <a:latin typeface="Arial Greek" pitchFamily="34" charset="0"/>
                <a:sym typeface="Webdings" pitchFamily="18" charset="2"/>
              </a:rPr>
              <a:t>Χρονικά </a:t>
            </a:r>
            <a:r>
              <a:rPr lang="el-GR" b="1" dirty="0">
                <a:latin typeface="Arial Greek" pitchFamily="34" charset="0"/>
                <a:sym typeface="Webdings" pitchFamily="18" charset="2"/>
              </a:rPr>
              <a:t>όρια απασχόλησης των </a:t>
            </a:r>
            <a:r>
              <a:rPr lang="el-GR" b="1" dirty="0" smtClean="0">
                <a:latin typeface="Arial Greek" pitchFamily="34" charset="0"/>
                <a:sym typeface="Webdings" pitchFamily="18" charset="2"/>
              </a:rPr>
              <a:t>εφήβων (μέχρι 38 ώρες εβδομαδιαία και 7 ώρες &amp; 45 λεπτά ημερησίως).</a:t>
            </a:r>
          </a:p>
          <a:p>
            <a:pPr marL="752475" lvl="2" indent="-371475">
              <a:lnSpc>
                <a:spcPct val="110000"/>
              </a:lnSpc>
              <a:buFont typeface="Webdings"/>
              <a:buChar char="8"/>
            </a:pPr>
            <a:r>
              <a:rPr lang="el-GR" b="1" dirty="0" smtClean="0">
                <a:latin typeface="Arial Greek" pitchFamily="34" charset="0"/>
                <a:sym typeface="Webdings" pitchFamily="18" charset="2"/>
              </a:rPr>
              <a:t>Υποχρέωση παροχής διαλειμμάτων στους εργαζόμενους νέους, εάν ο χρόνος εργασίας υπερβαίνει τις 4,5 ώρες</a:t>
            </a:r>
          </a:p>
          <a:p>
            <a:pPr marL="752475" lvl="2" indent="-371475">
              <a:lnSpc>
                <a:spcPct val="110000"/>
              </a:lnSpc>
              <a:buFont typeface="Webdings"/>
              <a:buChar char="8"/>
            </a:pPr>
            <a:r>
              <a:rPr lang="el-GR" b="1" dirty="0" smtClean="0">
                <a:latin typeface="Arial Greek" pitchFamily="34" charset="0"/>
                <a:sym typeface="Webdings" pitchFamily="18" charset="2"/>
              </a:rPr>
              <a:t>Καθορισμός χρονικής περιόδου ελάχιστης ημερήσιας και εβδομαδιαίας ανάπαυσης εφήβων.	 Μείωση της περιόδου ελάχιστης ανάπαυσης γίνεται μόνο με ειδικούς Κανονισμούς.</a:t>
            </a:r>
          </a:p>
          <a:p>
            <a:pPr marL="752475" lvl="2" indent="-371475" algn="just">
              <a:lnSpc>
                <a:spcPct val="110000"/>
              </a:lnSpc>
              <a:buFont typeface="Webdings"/>
              <a:buChar char="8"/>
            </a:pPr>
            <a:endParaRPr lang="el-GR" b="1" dirty="0">
              <a:latin typeface="Arial Greek" pitchFamily="34" charset="0"/>
            </a:endParaRPr>
          </a:p>
        </p:txBody>
      </p:sp>
      <p:sp>
        <p:nvSpPr>
          <p:cNvPr id="84995" name="Rectangle 3"/>
          <p:cNvSpPr>
            <a:spLocks noGrp="1" noChangeArrowheads="1"/>
          </p:cNvSpPr>
          <p:nvPr>
            <p:ph type="title"/>
          </p:nvPr>
        </p:nvSpPr>
        <p:spPr>
          <a:noFill/>
          <a:ln/>
        </p:spPr>
        <p:txBody>
          <a:bodyPr/>
          <a:lstStyle/>
          <a:p>
            <a:pPr algn="l"/>
            <a:r>
              <a:rPr lang="en-GB" sz="2200" dirty="0" err="1"/>
              <a:t>Άρθρ</a:t>
            </a:r>
            <a:r>
              <a:rPr lang="el-GR" sz="2200" dirty="0"/>
              <a:t>α 15,  16, 17 και </a:t>
            </a:r>
            <a:r>
              <a:rPr lang="el-GR" sz="2200" dirty="0" smtClean="0"/>
              <a:t>18 </a:t>
            </a:r>
            <a:endParaRPr lang="en-GB" sz="2200" dirty="0"/>
          </a:p>
        </p:txBody>
      </p:sp>
      <p:grpSp>
        <p:nvGrpSpPr>
          <p:cNvPr id="6" name="Group 8"/>
          <p:cNvGrpSpPr>
            <a:grpSpLocks/>
          </p:cNvGrpSpPr>
          <p:nvPr/>
        </p:nvGrpSpPr>
        <p:grpSpPr bwMode="auto">
          <a:xfrm>
            <a:off x="428596" y="1000108"/>
            <a:ext cx="8534400" cy="76200"/>
            <a:chOff x="192" y="1344"/>
            <a:chExt cx="5376" cy="48"/>
          </a:xfrm>
        </p:grpSpPr>
        <p:sp>
          <p:nvSpPr>
            <p:cNvPr id="7" name="Line 6"/>
            <p:cNvSpPr>
              <a:spLocks noChangeShapeType="1"/>
            </p:cNvSpPr>
            <p:nvPr/>
          </p:nvSpPr>
          <p:spPr bwMode="auto">
            <a:xfrm>
              <a:off x="192" y="1344"/>
              <a:ext cx="5376" cy="0"/>
            </a:xfrm>
            <a:prstGeom prst="line">
              <a:avLst/>
            </a:prstGeom>
            <a:noFill/>
            <a:ln w="76200" cmpd="tri">
              <a:solidFill>
                <a:srgbClr val="F40000"/>
              </a:solidFill>
              <a:round/>
              <a:headEnd/>
              <a:tailEnd/>
            </a:ln>
          </p:spPr>
          <p:txBody>
            <a:bodyPr wrap="none" anchor="ctr"/>
            <a:lstStyle/>
            <a:p>
              <a:endParaRPr lang="en-US" dirty="0"/>
            </a:p>
          </p:txBody>
        </p:sp>
        <p:sp>
          <p:nvSpPr>
            <p:cNvPr id="8" name="Line 7"/>
            <p:cNvSpPr>
              <a:spLocks noChangeShapeType="1"/>
            </p:cNvSpPr>
            <p:nvPr/>
          </p:nvSpPr>
          <p:spPr bwMode="auto">
            <a:xfrm>
              <a:off x="192" y="1392"/>
              <a:ext cx="5376" cy="0"/>
            </a:xfrm>
            <a:prstGeom prst="line">
              <a:avLst/>
            </a:prstGeom>
            <a:noFill/>
            <a:ln w="76200" cmpd="tri">
              <a:solidFill>
                <a:srgbClr val="F40000"/>
              </a:solidFill>
              <a:round/>
              <a:headEnd/>
              <a:tailEnd/>
            </a:ln>
          </p:spPr>
          <p:txBody>
            <a:bodyPr wrap="none" anchor="ctr"/>
            <a:lstStyle/>
            <a:p>
              <a:endParaRPr lang="en-US" dirty="0"/>
            </a:p>
          </p:txBody>
        </p:sp>
      </p:grpSp>
      <p:sp>
        <p:nvSpPr>
          <p:cNvPr id="9" name="Title 1"/>
          <p:cNvSpPr txBox="1">
            <a:spLocks/>
          </p:cNvSpPr>
          <p:nvPr/>
        </p:nvSpPr>
        <p:spPr bwMode="auto">
          <a:xfrm>
            <a:off x="0" y="0"/>
            <a:ext cx="8229600" cy="719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j-ea"/>
                <a:cs typeface="+mj-cs"/>
              </a:rPr>
              <a:t>Προστασία των Νέων κατ</a:t>
            </a:r>
            <a:r>
              <a:rPr lang="el-GR" sz="2400" b="1" kern="0" dirty="0" smtClean="0">
                <a:solidFill>
                  <a:schemeClr val="accent2"/>
                </a:solidFill>
                <a:effectLst>
                  <a:outerShdw blurRad="38100" dist="38100" dir="2700000" algn="tl">
                    <a:srgbClr val="C0C0C0"/>
                  </a:outerShdw>
                </a:effectLst>
                <a:latin typeface="Arial" charset="0"/>
                <a:ea typeface="+mj-ea"/>
                <a:cs typeface="+mj-cs"/>
              </a:rPr>
              <a:t>ά την Απασχόληση </a:t>
            </a: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j-ea"/>
                <a:cs typeface="+mj-cs"/>
              </a:rPr>
              <a:t>– Νόμοι</a:t>
            </a:r>
            <a:endParaRPr kumimoji="0" lang="en-US" sz="24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j-ea"/>
              <a:cs typeface="+mj-cs"/>
            </a:endParaRPr>
          </a:p>
        </p:txBody>
      </p:sp>
      <p:sp>
        <p:nvSpPr>
          <p:cNvPr id="10" name="Rectangle 3"/>
          <p:cNvSpPr txBox="1">
            <a:spLocks noChangeArrowheads="1"/>
          </p:cNvSpPr>
          <p:nvPr/>
        </p:nvSpPr>
        <p:spPr bwMode="auto">
          <a:xfrm>
            <a:off x="500034" y="3929066"/>
            <a:ext cx="8229600" cy="7191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200" b="1" i="0" u="none" strike="noStrike" kern="0" cap="none" spc="0" normalizeH="0" baseline="0" noProof="0" dirty="0" err="1" smtClean="0">
                <a:ln>
                  <a:noFill/>
                </a:ln>
                <a:solidFill>
                  <a:schemeClr val="accent2"/>
                </a:solidFill>
                <a:effectLst>
                  <a:outerShdw blurRad="38100" dist="38100" dir="2700000" algn="tl">
                    <a:srgbClr val="C0C0C0"/>
                  </a:outerShdw>
                </a:effectLst>
                <a:uLnTx/>
                <a:uFillTx/>
                <a:latin typeface="Arial" charset="0"/>
                <a:ea typeface="+mj-ea"/>
                <a:cs typeface="+mj-cs"/>
              </a:rPr>
              <a:t>Άρθρ</a:t>
            </a:r>
            <a:r>
              <a:rPr kumimoji="0" lang="el-GR" sz="22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j-ea"/>
                <a:cs typeface="+mj-cs"/>
              </a:rPr>
              <a:t>α 24-29</a:t>
            </a:r>
            <a:endParaRPr kumimoji="0" lang="en-GB" sz="22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j-ea"/>
              <a:cs typeface="+mj-cs"/>
            </a:endParaRPr>
          </a:p>
        </p:txBody>
      </p:sp>
      <p:sp>
        <p:nvSpPr>
          <p:cNvPr id="11" name="Rectangle 3"/>
          <p:cNvSpPr txBox="1">
            <a:spLocks noChangeArrowheads="1"/>
          </p:cNvSpPr>
          <p:nvPr/>
        </p:nvSpPr>
        <p:spPr bwMode="auto">
          <a:xfrm>
            <a:off x="620713" y="1204913"/>
            <a:ext cx="8229600" cy="7191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2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j-ea"/>
              <a:cs typeface="+mj-cs"/>
            </a:endParaRPr>
          </a:p>
        </p:txBody>
      </p:sp>
      <p:sp>
        <p:nvSpPr>
          <p:cNvPr id="13" name="Text Box 2"/>
          <p:cNvSpPr txBox="1">
            <a:spLocks noChangeArrowheads="1"/>
          </p:cNvSpPr>
          <p:nvPr/>
        </p:nvSpPr>
        <p:spPr bwMode="auto">
          <a:xfrm>
            <a:off x="214282" y="4071942"/>
            <a:ext cx="7696200" cy="2834622"/>
          </a:xfrm>
          <a:prstGeom prst="rect">
            <a:avLst/>
          </a:prstGeom>
          <a:noFill/>
          <a:ln w="9525">
            <a:noFill/>
            <a:miter lim="800000"/>
            <a:headEnd/>
            <a:tailEnd/>
          </a:ln>
          <a:effectLst/>
        </p:spPr>
        <p:txBody>
          <a:bodyPr wrap="square">
            <a:spAutoFit/>
          </a:bodyPr>
          <a:lstStyle/>
          <a:p>
            <a:pPr marL="752475" lvl="2" indent="-371475">
              <a:lnSpc>
                <a:spcPct val="110000"/>
              </a:lnSpc>
              <a:buFont typeface="Webdings"/>
              <a:buChar char="8"/>
            </a:pPr>
            <a:endParaRPr lang="el-GR" b="1" dirty="0" smtClean="0">
              <a:latin typeface="Arial Greek" pitchFamily="34" charset="0"/>
              <a:sym typeface="Webdings" pitchFamily="18" charset="2"/>
            </a:endParaRPr>
          </a:p>
          <a:p>
            <a:pPr marL="752475" lvl="2" indent="-371475">
              <a:lnSpc>
                <a:spcPct val="110000"/>
              </a:lnSpc>
              <a:buFont typeface="Webdings"/>
              <a:buChar char="8"/>
            </a:pPr>
            <a:r>
              <a:rPr lang="el-GR" b="1" dirty="0" smtClean="0">
                <a:latin typeface="Arial Greek" pitchFamily="34" charset="0"/>
                <a:sym typeface="Webdings" pitchFamily="18" charset="2"/>
              </a:rPr>
              <a:t>Διορισμός </a:t>
            </a:r>
            <a:r>
              <a:rPr lang="el-GR" b="1" dirty="0" err="1" smtClean="0">
                <a:latin typeface="Arial Greek" pitchFamily="34" charset="0"/>
                <a:sym typeface="Webdings" pitchFamily="18" charset="2"/>
              </a:rPr>
              <a:t>Αρχιεπιθεωρητή</a:t>
            </a:r>
            <a:r>
              <a:rPr lang="el-GR" b="1" dirty="0" smtClean="0">
                <a:latin typeface="Arial Greek" pitchFamily="34" charset="0"/>
                <a:sym typeface="Webdings" pitchFamily="18" charset="2"/>
              </a:rPr>
              <a:t>, Επιθεωρητών &amp; άλλων Λειτουργών  για εφαρμογή των διατάξεων του Νόμου</a:t>
            </a:r>
          </a:p>
          <a:p>
            <a:pPr marL="752475" lvl="2" indent="-371475">
              <a:lnSpc>
                <a:spcPct val="110000"/>
              </a:lnSpc>
              <a:buFont typeface="Webdings"/>
              <a:buChar char="8"/>
            </a:pPr>
            <a:r>
              <a:rPr lang="el-GR" b="1" dirty="0" smtClean="0">
                <a:latin typeface="Arial Greek" pitchFamily="34" charset="0"/>
                <a:sym typeface="Webdings" pitchFamily="18" charset="2"/>
              </a:rPr>
              <a:t>Εξουσίες Επιθεωρητών </a:t>
            </a:r>
          </a:p>
          <a:p>
            <a:pPr marL="752475" lvl="2" indent="-371475">
              <a:lnSpc>
                <a:spcPct val="110000"/>
              </a:lnSpc>
              <a:buFont typeface="Webdings"/>
              <a:buChar char="8"/>
            </a:pPr>
            <a:r>
              <a:rPr lang="el-GR" b="1" dirty="0" smtClean="0">
                <a:latin typeface="Arial Greek" pitchFamily="34" charset="0"/>
                <a:sym typeface="Webdings" pitchFamily="18" charset="2"/>
              </a:rPr>
              <a:t>Αποκάλυψη Πληροφοριών</a:t>
            </a:r>
          </a:p>
          <a:p>
            <a:pPr marL="752475" lvl="2" indent="-371475">
              <a:lnSpc>
                <a:spcPct val="110000"/>
              </a:lnSpc>
              <a:buFont typeface="Webdings"/>
              <a:buChar char="8"/>
            </a:pPr>
            <a:r>
              <a:rPr lang="el-GR" b="1" dirty="0" smtClean="0">
                <a:latin typeface="Arial Greek" pitchFamily="34" charset="0"/>
                <a:sym typeface="Webdings" pitchFamily="18" charset="2"/>
              </a:rPr>
              <a:t>Καθήκον για παροχή Πληροφοριών</a:t>
            </a:r>
          </a:p>
          <a:p>
            <a:pPr marL="752475" lvl="2" indent="-371475">
              <a:lnSpc>
                <a:spcPct val="110000"/>
              </a:lnSpc>
              <a:buFont typeface="Webdings"/>
              <a:buChar char="8"/>
            </a:pPr>
            <a:r>
              <a:rPr lang="el-GR" b="1" dirty="0" smtClean="0">
                <a:latin typeface="Arial Greek" pitchFamily="34" charset="0"/>
                <a:sym typeface="Webdings" pitchFamily="18" charset="2"/>
              </a:rPr>
              <a:t>Μητρώα Απασχόλησης Νέων δυνάμει των Κανονισμών</a:t>
            </a:r>
          </a:p>
          <a:p>
            <a:pPr marL="752475" lvl="2" indent="-371475">
              <a:lnSpc>
                <a:spcPct val="110000"/>
              </a:lnSpc>
              <a:buFont typeface="Webdings"/>
              <a:buChar char="8"/>
            </a:pPr>
            <a:endParaRPr lang="el-GR" b="1" dirty="0" smtClean="0">
              <a:latin typeface="Arial Greek" pitchFamily="34" charset="0"/>
              <a:sym typeface="Webdings" pitchFamily="18" charset="2"/>
            </a:endParaRPr>
          </a:p>
          <a:p>
            <a:pPr marL="752475" lvl="2" indent="-371475" algn="just">
              <a:lnSpc>
                <a:spcPct val="110000"/>
              </a:lnSpc>
              <a:buFont typeface="Webdings"/>
              <a:buChar char="8"/>
            </a:pPr>
            <a:endParaRPr lang="el-GR" b="1" dirty="0">
              <a:latin typeface="Arial Gree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500" fill="hold"/>
                                        <p:tgtEl>
                                          <p:spTgt spid="84995"/>
                                        </p:tgtEl>
                                        <p:attrNameLst>
                                          <p:attrName>ppt_x</p:attrName>
                                        </p:attrNameLst>
                                      </p:cBhvr>
                                      <p:tavLst>
                                        <p:tav tm="0">
                                          <p:val>
                                            <p:strVal val="0-#ppt_w/2"/>
                                          </p:val>
                                        </p:tav>
                                        <p:tav tm="100000">
                                          <p:val>
                                            <p:strVal val="#ppt_x"/>
                                          </p:val>
                                        </p:tav>
                                      </p:tavLst>
                                    </p:anim>
                                    <p:anim calcmode="lin" valueType="num">
                                      <p:cBhvr additive="base">
                                        <p:cTn id="8" dur="500" fill="hold"/>
                                        <p:tgtEl>
                                          <p:spTgt spid="849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4"/>
                                        </p:tgtEl>
                                        <p:attrNameLst>
                                          <p:attrName>style.visibility</p:attrName>
                                        </p:attrNameLst>
                                      </p:cBhvr>
                                      <p:to>
                                        <p:strVal val="visible"/>
                                      </p:to>
                                    </p:set>
                                    <p:anim calcmode="lin" valueType="num">
                                      <p:cBhvr additive="base">
                                        <p:cTn id="13" dur="500" fill="hold"/>
                                        <p:tgtEl>
                                          <p:spTgt spid="84994"/>
                                        </p:tgtEl>
                                        <p:attrNameLst>
                                          <p:attrName>ppt_x</p:attrName>
                                        </p:attrNameLst>
                                      </p:cBhvr>
                                      <p:tavLst>
                                        <p:tav tm="0">
                                          <p:val>
                                            <p:strVal val="0-#ppt_w/2"/>
                                          </p:val>
                                        </p:tav>
                                        <p:tav tm="100000">
                                          <p:val>
                                            <p:strVal val="#ppt_x"/>
                                          </p:val>
                                        </p:tav>
                                      </p:tavLst>
                                    </p:anim>
                                    <p:anim calcmode="lin" valueType="num">
                                      <p:cBhvr additive="base">
                                        <p:cTn id="14" dur="500" fill="hold"/>
                                        <p:tgtEl>
                                          <p:spTgt spid="8499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nodePh="1">
                                  <p:stCondLst>
                                    <p:cond delay="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utoUpdateAnimBg="0"/>
      <p:bldP spid="84995" grpId="0" autoUpdateAnimBg="0"/>
      <p:bldP spid="10" grpId="0" autoUpdateAnimBg="0"/>
      <p:bldP spid="11" grpId="0" autoUpdateAnimBg="0"/>
      <p:bldP spid="1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85800" y="1071546"/>
            <a:ext cx="8243918" cy="2590800"/>
          </a:xfrm>
        </p:spPr>
        <p:txBody>
          <a:bodyPr/>
          <a:lstStyle/>
          <a:p>
            <a:pPr algn="ctr"/>
            <a:r>
              <a:rPr kumimoji="0" lang="el-GR" sz="2400" b="1" u="sng" dirty="0" smtClean="0">
                <a:solidFill>
                  <a:schemeClr val="tx1"/>
                </a:solidFill>
                <a:effectLst/>
                <a:latin typeface="Arial Greek" pitchFamily="34" charset="0"/>
              </a:rPr>
              <a:t>Οι περί </a:t>
            </a:r>
            <a:r>
              <a:rPr lang="el-GR" sz="2400" u="sng" dirty="0" smtClean="0">
                <a:solidFill>
                  <a:schemeClr val="tx1"/>
                </a:solidFill>
                <a:effectLst/>
                <a:latin typeface="Arial Greek" pitchFamily="34" charset="0"/>
              </a:rPr>
              <a:t>Ασφάλειας και Υγείας στην Εργασία (</a:t>
            </a:r>
            <a:r>
              <a:rPr kumimoji="0" lang="el-GR" sz="2400" b="1" u="sng" dirty="0" smtClean="0">
                <a:solidFill>
                  <a:schemeClr val="tx1"/>
                </a:solidFill>
                <a:effectLst/>
                <a:latin typeface="Arial Greek" pitchFamily="34" charset="0"/>
              </a:rPr>
              <a:t>Προστασία </a:t>
            </a:r>
            <a:r>
              <a:rPr kumimoji="0" lang="el-GR" sz="2400" b="1" u="sng" dirty="0">
                <a:solidFill>
                  <a:schemeClr val="tx1"/>
                </a:solidFill>
                <a:effectLst/>
                <a:latin typeface="Arial Greek" pitchFamily="34" charset="0"/>
              </a:rPr>
              <a:t>των </a:t>
            </a:r>
            <a:r>
              <a:rPr kumimoji="0" lang="el-GR" sz="2400" b="1" u="sng" dirty="0" smtClean="0">
                <a:solidFill>
                  <a:schemeClr val="tx1"/>
                </a:solidFill>
                <a:effectLst/>
                <a:latin typeface="Arial Greek" pitchFamily="34" charset="0"/>
              </a:rPr>
              <a:t>Νέων) </a:t>
            </a:r>
            <a:br>
              <a:rPr kumimoji="0" lang="el-GR" sz="2400" b="1" u="sng" dirty="0" smtClean="0">
                <a:solidFill>
                  <a:schemeClr val="tx1"/>
                </a:solidFill>
                <a:effectLst/>
                <a:latin typeface="Arial Greek" pitchFamily="34" charset="0"/>
              </a:rPr>
            </a:br>
            <a:r>
              <a:rPr kumimoji="0" lang="el-GR" sz="2400" b="1" u="sng" dirty="0" smtClean="0">
                <a:solidFill>
                  <a:schemeClr val="tx1"/>
                </a:solidFill>
                <a:effectLst/>
                <a:latin typeface="Arial Greek" pitchFamily="34" charset="0"/>
              </a:rPr>
              <a:t>Κανονισμοί του 2012 (Κ.Δ.Π. 77/2012)</a:t>
            </a:r>
            <a:r>
              <a:rPr kumimoji="0" lang="el-GR" b="1" u="sng" dirty="0">
                <a:solidFill>
                  <a:schemeClr val="tx1"/>
                </a:solidFill>
                <a:effectLst/>
                <a:latin typeface="Arial Greek" pitchFamily="34" charset="0"/>
              </a:rPr>
              <a:t/>
            </a:r>
            <a:br>
              <a:rPr kumimoji="0" lang="el-GR" b="1" u="sng" dirty="0">
                <a:solidFill>
                  <a:schemeClr val="tx1"/>
                </a:solidFill>
                <a:effectLst/>
                <a:latin typeface="Arial Greek" pitchFamily="34" charset="0"/>
              </a:rPr>
            </a:br>
            <a:endParaRPr kumimoji="0" lang="en-GB" b="1" u="sng" dirty="0">
              <a:solidFill>
                <a:schemeClr val="tx1"/>
              </a:solidFill>
              <a:effectLst/>
              <a:latin typeface="Arial Greek" pitchFamily="34" charset="0"/>
            </a:endParaRPr>
          </a:p>
        </p:txBody>
      </p:sp>
      <p:sp>
        <p:nvSpPr>
          <p:cNvPr id="2058" name="Text Box 10"/>
          <p:cNvSpPr txBox="1">
            <a:spLocks noChangeArrowheads="1"/>
          </p:cNvSpPr>
          <p:nvPr/>
        </p:nvSpPr>
        <p:spPr bwMode="auto">
          <a:xfrm>
            <a:off x="4114800" y="4191000"/>
            <a:ext cx="4191000" cy="2100263"/>
          </a:xfrm>
          <a:prstGeom prst="rect">
            <a:avLst/>
          </a:prstGeom>
          <a:noFill/>
          <a:ln w="9525">
            <a:noFill/>
            <a:miter lim="800000"/>
            <a:headEnd/>
            <a:tailEnd/>
          </a:ln>
          <a:effectLst/>
        </p:spPr>
        <p:txBody>
          <a:bodyPr>
            <a:spAutoFit/>
          </a:bodyPr>
          <a:lstStyle/>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p:txBody>
      </p:sp>
      <p:pic>
        <p:nvPicPr>
          <p:cNvPr id="6" name="Picture 5" descr="http://t2.gstatic.com/images?q=tbn:ANd9GcQPAnCaUp7pclHZz4k53EuS1zklZDF5uMVLGgVbDwQTtlNEblg8wA"/>
          <p:cNvPicPr/>
          <p:nvPr/>
        </p:nvPicPr>
        <p:blipFill>
          <a:blip r:embed="rId2"/>
          <a:srcRect/>
          <a:stretch>
            <a:fillRect/>
          </a:stretch>
        </p:blipFill>
        <p:spPr bwMode="auto">
          <a:xfrm>
            <a:off x="3714744" y="3071810"/>
            <a:ext cx="1736090" cy="261556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0-#ppt_w/2"/>
                                          </p:val>
                                        </p:tav>
                                        <p:tav tm="100000">
                                          <p:val>
                                            <p:strVal val="#ppt_x"/>
                                          </p:val>
                                        </p:tav>
                                      </p:tavLst>
                                    </p:anim>
                                    <p:anim calcmode="lin" valueType="num">
                                      <p:cBhvr additive="base">
                                        <p:cTn id="8"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428736"/>
            <a:ext cx="8229600" cy="4176713"/>
          </a:xfrm>
        </p:spPr>
        <p:txBody>
          <a:bodyPr/>
          <a:lstStyle/>
          <a:p>
            <a:pPr eaLnBrk="1" hangingPunct="1"/>
            <a:r>
              <a:rPr lang="el-GR" sz="2400" dirty="0" smtClean="0">
                <a:effectLst/>
                <a:latin typeface="Arial" pitchFamily="34" charset="0"/>
              </a:rPr>
              <a:t>Η διασφάλιση συνθηκών εργασίας προσαρμοσμένων στην ηλικία των Νέων από τον Εργοδότη</a:t>
            </a:r>
          </a:p>
          <a:p>
            <a:pPr eaLnBrk="1" hangingPunct="1"/>
            <a:r>
              <a:rPr lang="el-GR" sz="2400" dirty="0" smtClean="0">
                <a:effectLst/>
                <a:latin typeface="Arial" pitchFamily="34" charset="0"/>
              </a:rPr>
              <a:t>Η προστασία των Νέων από την οικονομική εκμετάλλευση και από κάθε είδος εργασίας που ενδέχεται να βλάψει την ασφάλεια, την υγεία ή τη φυσική, την ψυχολογική, την ηθική ή την κοινωνική τους ανάπτυξη ή να θέσει σε κίνδυνο την εκπαίδευσή τους</a:t>
            </a:r>
            <a:endParaRPr lang="en-US" sz="2400" dirty="0" smtClean="0">
              <a:effectLst/>
              <a:latin typeface="Arial" pitchFamily="34" charset="0"/>
            </a:endParaRPr>
          </a:p>
          <a:p>
            <a:pPr eaLnBrk="1" hangingPunct="1"/>
            <a:endParaRPr lang="en-US" dirty="0" smtClean="0">
              <a:effectLst/>
              <a:latin typeface="Arial" pitchFamily="34" charset="0"/>
            </a:endParaRPr>
          </a:p>
        </p:txBody>
      </p:sp>
      <p:sp>
        <p:nvSpPr>
          <p:cNvPr id="4" name="Date Placeholder 3"/>
          <p:cNvSpPr>
            <a:spLocks noGrp="1"/>
          </p:cNvSpPr>
          <p:nvPr>
            <p:ph type="dt" sz="quarter" idx="10"/>
          </p:nvPr>
        </p:nvSpPr>
        <p:spPr/>
        <p:txBody>
          <a:bodyPr/>
          <a:lstStyle/>
          <a:p>
            <a:pPr>
              <a:defRPr/>
            </a:pPr>
            <a:fld id="{17215159-13BB-4A61-9D72-113B0FED8A10}" type="datetime1">
              <a:rPr lang="en-GB"/>
              <a:pPr>
                <a:defRPr/>
              </a:pPr>
              <a:t>02/08/2018</a:t>
            </a:fld>
            <a:endParaRPr lang="fr-BE"/>
          </a:p>
        </p:txBody>
      </p:sp>
      <p:sp>
        <p:nvSpPr>
          <p:cNvPr id="10245" name="Slide Number Placeholder 4"/>
          <p:cNvSpPr>
            <a:spLocks noGrp="1"/>
          </p:cNvSpPr>
          <p:nvPr>
            <p:ph type="sldNum" sz="quarter" idx="12"/>
          </p:nvPr>
        </p:nvSpPr>
        <p:spPr>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42</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Κανονισμοί Α και Υ στην Εργασία</a:t>
            </a:r>
            <a:br>
              <a:rPr lang="el-GR" sz="2400" dirty="0" smtClean="0"/>
            </a:br>
            <a:r>
              <a:rPr lang="el-GR" sz="2400" dirty="0" smtClean="0"/>
              <a:t> (Προστασία των Νέων) - Σκοπός</a:t>
            </a:r>
            <a:endParaRPr lang="en-US" sz="2400" dirty="0"/>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9138"/>
          </a:xfrm>
        </p:spPr>
        <p:txBody>
          <a:bodyPr/>
          <a:lstStyle/>
          <a:p>
            <a:pPr eaLnBrk="1" hangingPunct="1">
              <a:defRPr/>
            </a:pPr>
            <a:r>
              <a:rPr lang="el-GR" sz="2400" dirty="0" smtClean="0"/>
              <a:t>Κανονισμοί Α και Υ στην Εργασία</a:t>
            </a:r>
            <a:br>
              <a:rPr lang="el-GR" sz="2400" dirty="0" smtClean="0"/>
            </a:br>
            <a:r>
              <a:rPr lang="el-GR" sz="2400" dirty="0" smtClean="0"/>
              <a:t> (Προστασία των Νέων) - Πεδίο Εφαρμογής</a:t>
            </a:r>
            <a:endParaRPr lang="en-US" sz="2400" dirty="0"/>
          </a:p>
        </p:txBody>
      </p:sp>
      <p:sp>
        <p:nvSpPr>
          <p:cNvPr id="11267" name="Content Placeholder 2"/>
          <p:cNvSpPr>
            <a:spLocks noGrp="1"/>
          </p:cNvSpPr>
          <p:nvPr>
            <p:ph idx="1"/>
          </p:nvPr>
        </p:nvSpPr>
        <p:spPr/>
        <p:txBody>
          <a:bodyPr/>
          <a:lstStyle/>
          <a:p>
            <a:pPr eaLnBrk="1" hangingPunct="1"/>
            <a:r>
              <a:rPr lang="el-GR" dirty="0" smtClean="0">
                <a:effectLst/>
                <a:latin typeface="Arial" pitchFamily="34" charset="0"/>
              </a:rPr>
              <a:t>Οι Κανονισμοί εφαρμόζονται σε κάθε Νέο</a:t>
            </a:r>
          </a:p>
          <a:p>
            <a:pPr eaLnBrk="1" hangingPunct="1"/>
            <a:endParaRPr lang="en-US" dirty="0" smtClean="0">
              <a:effectLst/>
              <a:latin typeface="Arial" pitchFamily="34" charset="0"/>
            </a:endParaRPr>
          </a:p>
          <a:p>
            <a:pPr eaLnBrk="1" hangingPunct="1"/>
            <a:r>
              <a:rPr lang="el-GR" dirty="0" smtClean="0">
                <a:effectLst/>
                <a:latin typeface="Arial" pitchFamily="34" charset="0"/>
              </a:rPr>
              <a:t>Οι Κανονισμοί </a:t>
            </a:r>
            <a:r>
              <a:rPr lang="el-GR" u="sng" dirty="0" smtClean="0">
                <a:effectLst/>
                <a:latin typeface="Arial" pitchFamily="34" charset="0"/>
              </a:rPr>
              <a:t>δεν</a:t>
            </a:r>
            <a:r>
              <a:rPr lang="el-GR" dirty="0" smtClean="0">
                <a:effectLst/>
                <a:latin typeface="Arial" pitchFamily="34" charset="0"/>
              </a:rPr>
              <a:t> εφαρμόζονται για περιστασιακή ή σύντομης διάρκειας </a:t>
            </a:r>
            <a:r>
              <a:rPr lang="el-GR" dirty="0" err="1" smtClean="0">
                <a:effectLst/>
                <a:latin typeface="Arial" pitchFamily="34" charset="0"/>
              </a:rPr>
              <a:t>εργοδότηση</a:t>
            </a:r>
            <a:r>
              <a:rPr lang="el-GR" dirty="0" smtClean="0">
                <a:effectLst/>
                <a:latin typeface="Arial" pitchFamily="34" charset="0"/>
              </a:rPr>
              <a:t> σε οικογενειακή επιχείρηση που θεωρείται ότι δε βλάπτει, δε ζημιώνει και δεν είναι επικίνδυνη για τους έφηβους</a:t>
            </a:r>
            <a:endParaRPr lang="en-US" dirty="0" smtClean="0">
              <a:effectLst/>
              <a:latin typeface="Arial" pitchFamily="34" charset="0"/>
            </a:endParaRPr>
          </a:p>
          <a:p>
            <a:pPr eaLnBrk="1" hangingPunct="1"/>
            <a:endParaRPr lang="en-US" dirty="0" smtClean="0">
              <a:effectLst/>
              <a:latin typeface="Arial" pitchFamily="34" charset="0"/>
            </a:endParaRPr>
          </a:p>
        </p:txBody>
      </p:sp>
      <p:sp>
        <p:nvSpPr>
          <p:cNvPr id="4" name="Date Placeholder 3"/>
          <p:cNvSpPr>
            <a:spLocks noGrp="1"/>
          </p:cNvSpPr>
          <p:nvPr>
            <p:ph type="dt" sz="quarter" idx="10"/>
          </p:nvPr>
        </p:nvSpPr>
        <p:spPr/>
        <p:txBody>
          <a:bodyPr/>
          <a:lstStyle/>
          <a:p>
            <a:pPr>
              <a:defRPr/>
            </a:pPr>
            <a:fld id="{E0DBA489-74FE-4E8B-8EB2-527D1B37FC55}" type="datetime1">
              <a:rPr lang="en-GB"/>
              <a:pPr>
                <a:defRPr/>
              </a:pPr>
              <a:t>02/08/2018</a:t>
            </a:fld>
            <a:endParaRPr lang="fr-BE"/>
          </a:p>
        </p:txBody>
      </p:sp>
      <p:sp>
        <p:nvSpPr>
          <p:cNvPr id="11269" name="Slide Number Placeholder 4"/>
          <p:cNvSpPr>
            <a:spLocks noGrp="1"/>
          </p:cNvSpPr>
          <p:nvPr>
            <p:ph type="sldNum" sz="quarter" idx="12"/>
          </p:nvPr>
        </p:nvSpPr>
        <p:spPr>
          <a:noFill/>
        </p:spPr>
        <p:txBody>
          <a:bodyPr/>
          <a:lstStyle/>
          <a:p>
            <a:pPr fontAlgn="base">
              <a:spcBef>
                <a:spcPct val="0"/>
              </a:spcBef>
              <a:spcAft>
                <a:spcPct val="0"/>
              </a:spcAft>
            </a:pPr>
            <a:fld id="{924C9712-3F58-4718-8B0F-03CA64879025}" type="slidenum">
              <a:rPr lang="fr-BE" smtClean="0">
                <a:latin typeface="Arial" pitchFamily="34" charset="0"/>
              </a:rPr>
              <a:pPr fontAlgn="base">
                <a:spcBef>
                  <a:spcPct val="0"/>
                </a:spcBef>
                <a:spcAft>
                  <a:spcPct val="0"/>
                </a:spcAft>
              </a:pPr>
              <a:t>43</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9138"/>
          </a:xfrm>
        </p:spPr>
        <p:txBody>
          <a:bodyPr>
            <a:normAutofit fontScale="90000"/>
          </a:bodyPr>
          <a:lstStyle/>
          <a:p>
            <a:pPr eaLnBrk="1" hangingPunct="1">
              <a:defRPr/>
            </a:pPr>
            <a:r>
              <a:rPr lang="el-GR" sz="2400" dirty="0" smtClean="0"/>
              <a:t>Κανονισμοί Α και Υ στην Εργασία</a:t>
            </a:r>
            <a:br>
              <a:rPr lang="el-GR" sz="2400" dirty="0" smtClean="0"/>
            </a:br>
            <a:r>
              <a:rPr lang="el-GR" sz="2400" dirty="0" smtClean="0"/>
              <a:t> (Προστασία των Νέων) - Υποχρεώσεις Εργοδότη</a:t>
            </a:r>
            <a:endParaRPr lang="en-US" sz="2400" dirty="0"/>
          </a:p>
        </p:txBody>
      </p:sp>
      <p:sp>
        <p:nvSpPr>
          <p:cNvPr id="3" name="Content Placeholder 2"/>
          <p:cNvSpPr>
            <a:spLocks noGrp="1"/>
          </p:cNvSpPr>
          <p:nvPr>
            <p:ph idx="1"/>
          </p:nvPr>
        </p:nvSpPr>
        <p:spPr>
          <a:xfrm>
            <a:off x="357188" y="1357313"/>
            <a:ext cx="8572500" cy="5000625"/>
          </a:xfrm>
        </p:spPr>
        <p:txBody>
          <a:bodyPr>
            <a:normAutofit fontScale="92500" lnSpcReduction="10000"/>
          </a:bodyPr>
          <a:lstStyle/>
          <a:p>
            <a:pPr eaLnBrk="1" hangingPunct="1">
              <a:buNone/>
              <a:defRPr/>
            </a:pPr>
            <a:r>
              <a:rPr lang="el-GR" dirty="0" smtClean="0">
                <a:effectLst/>
              </a:rPr>
              <a:t>Κάθε εργοδότης πρέπει να</a:t>
            </a:r>
            <a:r>
              <a:rPr lang="en-GB" dirty="0" smtClean="0">
                <a:effectLst/>
              </a:rPr>
              <a:t>:</a:t>
            </a:r>
          </a:p>
          <a:p>
            <a:pPr eaLnBrk="1" hangingPunct="1">
              <a:defRPr/>
            </a:pPr>
            <a:r>
              <a:rPr lang="el-GR" dirty="0" smtClean="0">
                <a:effectLst/>
              </a:rPr>
              <a:t> Λαμβάνει όλα τα αναγκαία μέτρα που εξασφαλίζουν την ασφάλεια και υγεία των Νέων κατά την λαμβάνοντας επιπρόσθετα υπόψη τους ειδικούς κινδύνους και τις απαγορεύσεις σε σχέση με τις εργασίες που αναφέρονται στον Καν. 8</a:t>
            </a:r>
            <a:endParaRPr lang="en-US" dirty="0" smtClean="0">
              <a:effectLst/>
            </a:endParaRPr>
          </a:p>
          <a:p>
            <a:pPr eaLnBrk="1" hangingPunct="1">
              <a:buFontTx/>
              <a:buNone/>
              <a:defRPr/>
            </a:pPr>
            <a:endParaRPr lang="en-US" dirty="0" smtClean="0">
              <a:effectLst/>
            </a:endParaRPr>
          </a:p>
          <a:p>
            <a:pPr eaLnBrk="1" hangingPunct="1">
              <a:defRPr/>
            </a:pPr>
            <a:r>
              <a:rPr lang="el-GR" dirty="0" smtClean="0">
                <a:effectLst/>
              </a:rPr>
              <a:t>Προβαίνει σε Γραπτή Εκτίμηση των Κινδύνων στους οποίους δύνανται να εκτεθούν ειδικά οι Νέοι και οι οποίοι συνδέονται με την εργασία τους, για κάθε δραστηριότητα στην οποία πρόκειται να </a:t>
            </a:r>
            <a:r>
              <a:rPr lang="el-GR" dirty="0" err="1" smtClean="0">
                <a:effectLst/>
              </a:rPr>
              <a:t>εργοδοτηθούν</a:t>
            </a:r>
            <a:r>
              <a:rPr lang="el-GR" dirty="0" smtClean="0">
                <a:effectLst/>
              </a:rPr>
              <a:t> ΠΡΙΝ αρχίσουν την εργασία οι Νέοι</a:t>
            </a:r>
            <a:endParaRPr lang="en-US" dirty="0" smtClean="0">
              <a:effectLst/>
            </a:endParaRPr>
          </a:p>
          <a:p>
            <a:pPr eaLnBrk="1" hangingPunct="1">
              <a:defRPr/>
            </a:pPr>
            <a:endParaRPr lang="en-US" dirty="0" smtClean="0">
              <a:effectLst/>
            </a:endParaRPr>
          </a:p>
          <a:p>
            <a:pPr eaLnBrk="1" hangingPunct="1">
              <a:defRPr/>
            </a:pPr>
            <a:endParaRPr lang="en-US" dirty="0">
              <a:effectLst/>
            </a:endParaRPr>
          </a:p>
        </p:txBody>
      </p:sp>
      <p:sp>
        <p:nvSpPr>
          <p:cNvPr id="4" name="Date Placeholder 3"/>
          <p:cNvSpPr>
            <a:spLocks noGrp="1"/>
          </p:cNvSpPr>
          <p:nvPr>
            <p:ph type="dt" sz="quarter" idx="10"/>
          </p:nvPr>
        </p:nvSpPr>
        <p:spPr/>
        <p:txBody>
          <a:bodyPr/>
          <a:lstStyle/>
          <a:p>
            <a:pPr>
              <a:defRPr/>
            </a:pPr>
            <a:fld id="{B47C1FFD-C8E6-4BF1-863C-12A1F7B93664}" type="datetime1">
              <a:rPr lang="en-GB"/>
              <a:pPr>
                <a:defRPr/>
              </a:pPr>
              <a:t>02/08/2018</a:t>
            </a:fld>
            <a:endParaRPr lang="fr-BE"/>
          </a:p>
        </p:txBody>
      </p:sp>
      <p:sp>
        <p:nvSpPr>
          <p:cNvPr id="12293" name="Slide Number Placeholder 4"/>
          <p:cNvSpPr>
            <a:spLocks noGrp="1"/>
          </p:cNvSpPr>
          <p:nvPr>
            <p:ph type="sldNum" sz="quarter" idx="12"/>
          </p:nvPr>
        </p:nvSpPr>
        <p:spPr>
          <a:noFill/>
        </p:spPr>
        <p:txBody>
          <a:bodyPr/>
          <a:lstStyle/>
          <a:p>
            <a:pPr fontAlgn="base">
              <a:spcBef>
                <a:spcPct val="0"/>
              </a:spcBef>
              <a:spcAft>
                <a:spcPct val="0"/>
              </a:spcAft>
            </a:pPr>
            <a:fld id="{CDB03890-B2FA-4138-932F-3F671065CAB3}" type="slidenum">
              <a:rPr lang="fr-BE" smtClean="0">
                <a:latin typeface="Arial" pitchFamily="34" charset="0"/>
              </a:rPr>
              <a:pPr fontAlgn="base">
                <a:spcBef>
                  <a:spcPct val="0"/>
                </a:spcBef>
                <a:spcAft>
                  <a:spcPct val="0"/>
                </a:spcAft>
              </a:pPr>
              <a:t>44</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9138"/>
          </a:xfrm>
        </p:spPr>
        <p:txBody>
          <a:bodyPr>
            <a:normAutofit fontScale="90000"/>
          </a:bodyPr>
          <a:lstStyle/>
          <a:p>
            <a:pPr eaLnBrk="1" hangingPunct="1">
              <a:defRPr/>
            </a:pPr>
            <a:r>
              <a:rPr lang="el-GR" sz="2400" dirty="0" smtClean="0"/>
              <a:t>Κανονισμοί Α και Υ στην Εργασία</a:t>
            </a:r>
            <a:br>
              <a:rPr lang="el-GR" sz="2400" dirty="0" smtClean="0"/>
            </a:br>
            <a:r>
              <a:rPr lang="el-GR" sz="2400" dirty="0" smtClean="0"/>
              <a:t> (Προστασία των Νέων) - Υποχρεώσεις Εργοδότη</a:t>
            </a:r>
            <a:endParaRPr lang="en-US" sz="2400" dirty="0"/>
          </a:p>
        </p:txBody>
      </p:sp>
      <p:sp>
        <p:nvSpPr>
          <p:cNvPr id="3" name="Content Placeholder 2"/>
          <p:cNvSpPr>
            <a:spLocks noGrp="1"/>
          </p:cNvSpPr>
          <p:nvPr>
            <p:ph idx="1"/>
          </p:nvPr>
        </p:nvSpPr>
        <p:spPr>
          <a:xfrm>
            <a:off x="357188" y="1357313"/>
            <a:ext cx="8572500" cy="5000625"/>
          </a:xfrm>
        </p:spPr>
        <p:txBody>
          <a:bodyPr>
            <a:normAutofit fontScale="92500" lnSpcReduction="20000"/>
          </a:bodyPr>
          <a:lstStyle/>
          <a:p>
            <a:pPr marL="0" indent="0" eaLnBrk="1" hangingPunct="1">
              <a:buNone/>
              <a:defRPr/>
            </a:pPr>
            <a:r>
              <a:rPr lang="el-GR" dirty="0" smtClean="0">
                <a:effectLst/>
              </a:rPr>
              <a:t>Η Γραπτή Εκτίμηση των Κινδύνων για τους Νέους πρέπει να λαμβάνει υπόψη</a:t>
            </a:r>
            <a:r>
              <a:rPr lang="en-GB" dirty="0" smtClean="0">
                <a:effectLst/>
              </a:rPr>
              <a:t>:</a:t>
            </a:r>
          </a:p>
          <a:p>
            <a:pPr eaLnBrk="1" hangingPunct="1">
              <a:defRPr/>
            </a:pPr>
            <a:r>
              <a:rPr lang="el-GR" dirty="0" smtClean="0">
                <a:effectLst/>
              </a:rPr>
              <a:t> Τον εξοπλισμό &amp; τη διαρρύθμιση του χώρου εργασίας &amp; της θέσης εργασίας</a:t>
            </a:r>
          </a:p>
          <a:p>
            <a:pPr eaLnBrk="1" hangingPunct="1">
              <a:defRPr/>
            </a:pPr>
            <a:r>
              <a:rPr lang="el-GR" dirty="0" smtClean="0">
                <a:effectLst/>
              </a:rPr>
              <a:t>Τη φύση, το βαθμό &amp; τη διάρκεια της έκθεσης σε βλαπτικούς παράγοντες</a:t>
            </a:r>
          </a:p>
          <a:p>
            <a:pPr eaLnBrk="1" hangingPunct="1">
              <a:defRPr/>
            </a:pPr>
            <a:r>
              <a:rPr lang="el-GR" dirty="0" smtClean="0">
                <a:effectLst/>
              </a:rPr>
              <a:t>Τη διαρρύθμιση, την επιλογή &amp; τη χρήση εξοπλισμού εργασίας (π.χ. μηχανών, συσκευών, μηχανημάτων)</a:t>
            </a:r>
          </a:p>
          <a:p>
            <a:pPr eaLnBrk="1" hangingPunct="1">
              <a:defRPr/>
            </a:pPr>
            <a:r>
              <a:rPr lang="el-GR" dirty="0" smtClean="0">
                <a:effectLst/>
              </a:rPr>
              <a:t>Τη διευθέτηση των εργασιακών διαδικασιών &amp; χειρισμών &amp; τον τρόπο με τον οποίο συνδυάζονται</a:t>
            </a:r>
          </a:p>
          <a:p>
            <a:pPr eaLnBrk="1" hangingPunct="1">
              <a:defRPr/>
            </a:pPr>
            <a:r>
              <a:rPr lang="el-GR" dirty="0" smtClean="0">
                <a:effectLst/>
              </a:rPr>
              <a:t>Το βαθμό κατάρτισης &amp; πληροφόρησης των Νέων</a:t>
            </a:r>
            <a:endParaRPr lang="en-US" dirty="0" smtClean="0">
              <a:effectLst/>
            </a:endParaRPr>
          </a:p>
          <a:p>
            <a:pPr eaLnBrk="1" hangingPunct="1">
              <a:buFontTx/>
              <a:buNone/>
              <a:defRPr/>
            </a:pPr>
            <a:endParaRPr lang="en-US" dirty="0" smtClean="0">
              <a:effectLst/>
            </a:endParaRPr>
          </a:p>
          <a:p>
            <a:pPr eaLnBrk="1" hangingPunct="1">
              <a:defRPr/>
            </a:pPr>
            <a:endParaRPr lang="en-US" dirty="0" smtClean="0">
              <a:effectLst/>
            </a:endParaRPr>
          </a:p>
          <a:p>
            <a:pPr eaLnBrk="1" hangingPunct="1">
              <a:defRPr/>
            </a:pPr>
            <a:endParaRPr lang="en-US" dirty="0">
              <a:effectLst/>
            </a:endParaRPr>
          </a:p>
        </p:txBody>
      </p:sp>
      <p:sp>
        <p:nvSpPr>
          <p:cNvPr id="4" name="Date Placeholder 3"/>
          <p:cNvSpPr>
            <a:spLocks noGrp="1"/>
          </p:cNvSpPr>
          <p:nvPr>
            <p:ph type="dt" sz="quarter" idx="10"/>
          </p:nvPr>
        </p:nvSpPr>
        <p:spPr/>
        <p:txBody>
          <a:bodyPr/>
          <a:lstStyle/>
          <a:p>
            <a:pPr>
              <a:defRPr/>
            </a:pPr>
            <a:fld id="{B47C1FFD-C8E6-4BF1-863C-12A1F7B93664}" type="datetime1">
              <a:rPr lang="en-GB"/>
              <a:pPr>
                <a:defRPr/>
              </a:pPr>
              <a:t>02/08/2018</a:t>
            </a:fld>
            <a:endParaRPr lang="fr-BE"/>
          </a:p>
        </p:txBody>
      </p:sp>
      <p:sp>
        <p:nvSpPr>
          <p:cNvPr id="12293" name="Slide Number Placeholder 4"/>
          <p:cNvSpPr>
            <a:spLocks noGrp="1"/>
          </p:cNvSpPr>
          <p:nvPr>
            <p:ph type="sldNum" sz="quarter" idx="12"/>
          </p:nvPr>
        </p:nvSpPr>
        <p:spPr>
          <a:noFill/>
        </p:spPr>
        <p:txBody>
          <a:bodyPr/>
          <a:lstStyle/>
          <a:p>
            <a:pPr fontAlgn="base">
              <a:spcBef>
                <a:spcPct val="0"/>
              </a:spcBef>
              <a:spcAft>
                <a:spcPct val="0"/>
              </a:spcAft>
            </a:pPr>
            <a:fld id="{CDB03890-B2FA-4138-932F-3F671065CAB3}" type="slidenum">
              <a:rPr lang="fr-BE" smtClean="0">
                <a:latin typeface="Arial" pitchFamily="34" charset="0"/>
              </a:rPr>
              <a:pPr fontAlgn="base">
                <a:spcBef>
                  <a:spcPct val="0"/>
                </a:spcBef>
                <a:spcAft>
                  <a:spcPct val="0"/>
                </a:spcAft>
              </a:pPr>
              <a:t>45</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9138"/>
          </a:xfrm>
        </p:spPr>
        <p:txBody>
          <a:bodyPr>
            <a:normAutofit fontScale="90000"/>
          </a:bodyPr>
          <a:lstStyle/>
          <a:p>
            <a:pPr eaLnBrk="1" hangingPunct="1">
              <a:defRPr/>
            </a:pPr>
            <a:r>
              <a:rPr lang="el-GR" sz="2400" dirty="0" smtClean="0"/>
              <a:t>Κανονισμοί Α και Υ στην Εργασία</a:t>
            </a:r>
            <a:br>
              <a:rPr lang="el-GR" sz="2400" dirty="0" smtClean="0"/>
            </a:br>
            <a:r>
              <a:rPr lang="el-GR" sz="2400" dirty="0" smtClean="0"/>
              <a:t> (Προστασία των Νέων) - Υποχρεώσεις Εργοδότη</a:t>
            </a:r>
            <a:endParaRPr lang="en-US" sz="2400" dirty="0"/>
          </a:p>
        </p:txBody>
      </p:sp>
      <p:sp>
        <p:nvSpPr>
          <p:cNvPr id="3" name="Content Placeholder 2"/>
          <p:cNvSpPr>
            <a:spLocks noGrp="1"/>
          </p:cNvSpPr>
          <p:nvPr>
            <p:ph idx="1"/>
          </p:nvPr>
        </p:nvSpPr>
        <p:spPr>
          <a:xfrm>
            <a:off x="357188" y="1357313"/>
            <a:ext cx="8572500" cy="5000625"/>
          </a:xfrm>
        </p:spPr>
        <p:txBody>
          <a:bodyPr>
            <a:normAutofit fontScale="92500" lnSpcReduction="20000"/>
          </a:bodyPr>
          <a:lstStyle/>
          <a:p>
            <a:pPr eaLnBrk="1" hangingPunct="1">
              <a:buNone/>
              <a:defRPr/>
            </a:pPr>
            <a:r>
              <a:rPr lang="el-GR" dirty="0" smtClean="0">
                <a:effectLst/>
              </a:rPr>
              <a:t>Για </a:t>
            </a:r>
            <a:r>
              <a:rPr lang="el-GR" dirty="0" err="1" smtClean="0">
                <a:effectLst/>
              </a:rPr>
              <a:t>εργοδότηση</a:t>
            </a:r>
            <a:r>
              <a:rPr lang="el-GR" dirty="0" smtClean="0">
                <a:effectLst/>
              </a:rPr>
              <a:t> Νέων, απαιτούνται επίσης</a:t>
            </a:r>
            <a:r>
              <a:rPr lang="en-GB" dirty="0" smtClean="0">
                <a:effectLst/>
              </a:rPr>
              <a:t>:</a:t>
            </a:r>
          </a:p>
          <a:p>
            <a:pPr eaLnBrk="1" hangingPunct="1">
              <a:defRPr/>
            </a:pPr>
            <a:r>
              <a:rPr lang="el-GR" dirty="0" smtClean="0">
                <a:effectLst/>
              </a:rPr>
              <a:t>Πιστοποιητικό από κατάλληλο &amp; προσοντούχο Ιατρό</a:t>
            </a:r>
          </a:p>
          <a:p>
            <a:pPr eaLnBrk="1" hangingPunct="1">
              <a:defRPr/>
            </a:pPr>
            <a:r>
              <a:rPr lang="el-GR" dirty="0" smtClean="0">
                <a:effectLst/>
              </a:rPr>
              <a:t>Κατάλληλη ανάθεση καθηκόντων, λαμβάνοντας υπόψη φυσικές ικανότητες, περιέργεια &amp; ριψοκίνδυνο της ηλικίας, διάθεση για παιχνίδι &amp; την επιθυμία των Νέων να κάνουν εργασίες των μεγαλυτέρων τους</a:t>
            </a:r>
          </a:p>
          <a:p>
            <a:pPr eaLnBrk="1" hangingPunct="1">
              <a:defRPr/>
            </a:pPr>
            <a:r>
              <a:rPr lang="el-GR" dirty="0" smtClean="0">
                <a:effectLst/>
              </a:rPr>
              <a:t>Ενημέρωση των νέων &amp; γονέων/κηδεμόνων σχετικά με κινδύνους &amp; μέτρα Α &amp; Υ που λαμβάνονται </a:t>
            </a:r>
          </a:p>
          <a:p>
            <a:pPr eaLnBrk="1" hangingPunct="1">
              <a:defRPr/>
            </a:pPr>
            <a:r>
              <a:rPr lang="el-GR" dirty="0" smtClean="0">
                <a:effectLst/>
              </a:rPr>
              <a:t>Κατάλληλη εκπαίδευση των Νέων σε ασφαλείς τρόπους εκτέλεσης εργασίας που τους ανατίθεται</a:t>
            </a:r>
            <a:endParaRPr lang="en-US" dirty="0" smtClean="0">
              <a:effectLst/>
            </a:endParaRPr>
          </a:p>
          <a:p>
            <a:pPr eaLnBrk="1" hangingPunct="1">
              <a:buFontTx/>
              <a:buNone/>
              <a:defRPr/>
            </a:pPr>
            <a:endParaRPr lang="en-US" dirty="0" smtClean="0">
              <a:effectLst/>
            </a:endParaRPr>
          </a:p>
          <a:p>
            <a:pPr eaLnBrk="1" hangingPunct="1">
              <a:defRPr/>
            </a:pPr>
            <a:endParaRPr lang="en-US" dirty="0" smtClean="0">
              <a:effectLst/>
            </a:endParaRPr>
          </a:p>
          <a:p>
            <a:pPr eaLnBrk="1" hangingPunct="1">
              <a:defRPr/>
            </a:pPr>
            <a:endParaRPr lang="en-US" dirty="0">
              <a:effectLst/>
            </a:endParaRPr>
          </a:p>
        </p:txBody>
      </p:sp>
      <p:sp>
        <p:nvSpPr>
          <p:cNvPr id="4" name="Date Placeholder 3"/>
          <p:cNvSpPr>
            <a:spLocks noGrp="1"/>
          </p:cNvSpPr>
          <p:nvPr>
            <p:ph type="dt" sz="quarter" idx="10"/>
          </p:nvPr>
        </p:nvSpPr>
        <p:spPr/>
        <p:txBody>
          <a:bodyPr/>
          <a:lstStyle/>
          <a:p>
            <a:pPr>
              <a:defRPr/>
            </a:pPr>
            <a:fld id="{B47C1FFD-C8E6-4BF1-863C-12A1F7B93664}" type="datetime1">
              <a:rPr lang="en-GB"/>
              <a:pPr>
                <a:defRPr/>
              </a:pPr>
              <a:t>02/08/2018</a:t>
            </a:fld>
            <a:endParaRPr lang="fr-BE"/>
          </a:p>
        </p:txBody>
      </p:sp>
      <p:sp>
        <p:nvSpPr>
          <p:cNvPr id="12293" name="Slide Number Placeholder 4"/>
          <p:cNvSpPr>
            <a:spLocks noGrp="1"/>
          </p:cNvSpPr>
          <p:nvPr>
            <p:ph type="sldNum" sz="quarter" idx="12"/>
          </p:nvPr>
        </p:nvSpPr>
        <p:spPr>
          <a:noFill/>
        </p:spPr>
        <p:txBody>
          <a:bodyPr/>
          <a:lstStyle/>
          <a:p>
            <a:pPr fontAlgn="base">
              <a:spcBef>
                <a:spcPct val="0"/>
              </a:spcBef>
              <a:spcAft>
                <a:spcPct val="0"/>
              </a:spcAft>
            </a:pPr>
            <a:fld id="{CDB03890-B2FA-4138-932F-3F671065CAB3}" type="slidenum">
              <a:rPr lang="fr-BE" smtClean="0">
                <a:latin typeface="Arial" pitchFamily="34" charset="0"/>
              </a:rPr>
              <a:pPr fontAlgn="base">
                <a:spcBef>
                  <a:spcPct val="0"/>
                </a:spcBef>
                <a:spcAft>
                  <a:spcPct val="0"/>
                </a:spcAft>
              </a:pPr>
              <a:t>46</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9138"/>
          </a:xfrm>
        </p:spPr>
        <p:txBody>
          <a:bodyPr>
            <a:normAutofit fontScale="90000"/>
          </a:bodyPr>
          <a:lstStyle/>
          <a:p>
            <a:pPr eaLnBrk="1" hangingPunct="1">
              <a:defRPr/>
            </a:pPr>
            <a:r>
              <a:rPr lang="el-GR" sz="2400" dirty="0" smtClean="0"/>
              <a:t>Κανονισμοί Α και Υ στην Εργασία</a:t>
            </a:r>
            <a:br>
              <a:rPr lang="el-GR" sz="2400" dirty="0" smtClean="0"/>
            </a:br>
            <a:r>
              <a:rPr lang="el-GR" sz="2400" dirty="0" smtClean="0"/>
              <a:t> (Προστασία των Νέων) – Ειδικοί Κίνδυνοι</a:t>
            </a:r>
            <a:endParaRPr lang="en-US" sz="2400" dirty="0"/>
          </a:p>
        </p:txBody>
      </p:sp>
      <p:sp>
        <p:nvSpPr>
          <p:cNvPr id="3" name="Content Placeholder 2"/>
          <p:cNvSpPr>
            <a:spLocks noGrp="1"/>
          </p:cNvSpPr>
          <p:nvPr>
            <p:ph idx="1"/>
          </p:nvPr>
        </p:nvSpPr>
        <p:spPr>
          <a:xfrm>
            <a:off x="428596" y="1071546"/>
            <a:ext cx="8358188" cy="4786346"/>
          </a:xfrm>
        </p:spPr>
        <p:txBody>
          <a:bodyPr>
            <a:normAutofit fontScale="92500" lnSpcReduction="20000"/>
          </a:bodyPr>
          <a:lstStyle/>
          <a:p>
            <a:pPr marL="0" indent="0" eaLnBrk="1" hangingPunct="1">
              <a:buNone/>
              <a:defRPr/>
            </a:pPr>
            <a:r>
              <a:rPr lang="el-GR" dirty="0" smtClean="0">
                <a:effectLst/>
              </a:rPr>
              <a:t>Ο εργοδότης έχει την υποχρέωση να λαμβάνει όλα τα αναγκαία μέτρα ώστε οι νέοι που </a:t>
            </a:r>
            <a:r>
              <a:rPr lang="el-GR" dirty="0" err="1" smtClean="0">
                <a:effectLst/>
              </a:rPr>
              <a:t>εργοδοτούνται</a:t>
            </a:r>
            <a:r>
              <a:rPr lang="el-GR" dirty="0" smtClean="0">
                <a:effectLst/>
              </a:rPr>
              <a:t> από αυτόν να</a:t>
            </a:r>
            <a:r>
              <a:rPr lang="en-GB" dirty="0" smtClean="0">
                <a:effectLst/>
              </a:rPr>
              <a:t>:</a:t>
            </a:r>
          </a:p>
          <a:p>
            <a:pPr eaLnBrk="1" hangingPunct="1">
              <a:defRPr/>
            </a:pPr>
            <a:r>
              <a:rPr lang="el-GR" dirty="0" smtClean="0">
                <a:effectLst/>
              </a:rPr>
              <a:t>Προστατεύονται από τους ειδικούς κινδύνους τους οποίους διατρέχει η ασφάλεια, η υγεία &amp; η ανάπτυξή τους &amp; οι οποίοι απορρέουν από την</a:t>
            </a:r>
            <a:r>
              <a:rPr lang="en-GB" dirty="0" smtClean="0">
                <a:effectLst/>
              </a:rPr>
              <a:t>:</a:t>
            </a:r>
            <a:endParaRPr lang="el-GR" dirty="0" smtClean="0">
              <a:effectLst/>
            </a:endParaRPr>
          </a:p>
          <a:p>
            <a:pPr lvl="2" eaLnBrk="1" hangingPunct="1">
              <a:defRPr/>
            </a:pPr>
            <a:r>
              <a:rPr lang="el-GR" dirty="0" smtClean="0">
                <a:effectLst/>
              </a:rPr>
              <a:t>Έλλειψη πείρας, </a:t>
            </a:r>
          </a:p>
          <a:p>
            <a:pPr lvl="2" eaLnBrk="1" hangingPunct="1">
              <a:defRPr/>
            </a:pPr>
            <a:r>
              <a:rPr lang="el-GR" dirty="0" smtClean="0">
                <a:effectLst/>
              </a:rPr>
              <a:t>Έλλειψη επίγνωσης υφιστάμενων ή δυνητικών κινδύνων</a:t>
            </a:r>
          </a:p>
          <a:p>
            <a:pPr lvl="2" eaLnBrk="1" hangingPunct="1">
              <a:defRPr/>
            </a:pPr>
            <a:r>
              <a:rPr lang="el-GR" dirty="0" smtClean="0">
                <a:effectLst/>
              </a:rPr>
              <a:t>Μη ολοκληρωμένη ανάπτυξη</a:t>
            </a:r>
          </a:p>
          <a:p>
            <a:pPr lvl="1" eaLnBrk="1" hangingPunct="1">
              <a:buNone/>
              <a:defRPr/>
            </a:pPr>
            <a:r>
              <a:rPr lang="el-GR" sz="2800" dirty="0" smtClean="0">
                <a:solidFill>
                  <a:schemeClr val="accent2"/>
                </a:solidFill>
                <a:effectLst/>
                <a:ea typeface="+mn-ea"/>
                <a:cs typeface="+mn-cs"/>
              </a:rPr>
              <a:t>των Νέων</a:t>
            </a:r>
          </a:p>
          <a:p>
            <a:pPr eaLnBrk="1" hangingPunct="1">
              <a:defRPr/>
            </a:pPr>
            <a:r>
              <a:rPr lang="el-GR" dirty="0" smtClean="0">
                <a:effectLst/>
              </a:rPr>
              <a:t>Από την έλλειψη της επίγνωσης των υφισταμένων ή δυνητικών κινδύνων, ή από τη μη ολοκληρωμένη ανάπτυξή τους</a:t>
            </a:r>
          </a:p>
          <a:p>
            <a:pPr eaLnBrk="1" hangingPunct="1">
              <a:defRPr/>
            </a:pPr>
            <a:endParaRPr lang="en-US" dirty="0">
              <a:effectLst/>
            </a:endParaRPr>
          </a:p>
        </p:txBody>
      </p:sp>
      <p:sp>
        <p:nvSpPr>
          <p:cNvPr id="4" name="Date Placeholder 3"/>
          <p:cNvSpPr>
            <a:spLocks noGrp="1"/>
          </p:cNvSpPr>
          <p:nvPr>
            <p:ph type="dt" sz="quarter" idx="10"/>
          </p:nvPr>
        </p:nvSpPr>
        <p:spPr/>
        <p:txBody>
          <a:bodyPr/>
          <a:lstStyle/>
          <a:p>
            <a:pPr>
              <a:defRPr/>
            </a:pPr>
            <a:fld id="{ACD158CC-31AE-479F-AEE2-09E34EF6AB37}" type="datetime1">
              <a:rPr lang="en-GB"/>
              <a:pPr>
                <a:defRPr/>
              </a:pPr>
              <a:t>02/08/2018</a:t>
            </a:fld>
            <a:endParaRPr lang="fr-BE"/>
          </a:p>
        </p:txBody>
      </p:sp>
      <p:sp>
        <p:nvSpPr>
          <p:cNvPr id="13317" name="Slide Number Placeholder 4"/>
          <p:cNvSpPr>
            <a:spLocks noGrp="1"/>
          </p:cNvSpPr>
          <p:nvPr>
            <p:ph type="sldNum" sz="quarter" idx="12"/>
          </p:nvPr>
        </p:nvSpPr>
        <p:spPr>
          <a:noFill/>
        </p:spPr>
        <p:txBody>
          <a:bodyPr/>
          <a:lstStyle/>
          <a:p>
            <a:pPr fontAlgn="base">
              <a:spcBef>
                <a:spcPct val="0"/>
              </a:spcBef>
              <a:spcAft>
                <a:spcPct val="0"/>
              </a:spcAft>
            </a:pPr>
            <a:fld id="{ED268CFA-6CCC-4683-8930-EF4AE42F4621}" type="slidenum">
              <a:rPr lang="fr-BE" smtClean="0">
                <a:latin typeface="Arial" pitchFamily="34" charset="0"/>
              </a:rPr>
              <a:pPr fontAlgn="base">
                <a:spcBef>
                  <a:spcPct val="0"/>
                </a:spcBef>
                <a:spcAft>
                  <a:spcPct val="0"/>
                </a:spcAft>
              </a:pPr>
              <a:t>47</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9138"/>
          </a:xfrm>
        </p:spPr>
        <p:txBody>
          <a:bodyPr>
            <a:noAutofit/>
          </a:bodyPr>
          <a:lstStyle/>
          <a:p>
            <a:pPr eaLnBrk="1" hangingPunct="1">
              <a:defRPr/>
            </a:pPr>
            <a:r>
              <a:rPr lang="el-GR" sz="2200" dirty="0" smtClean="0"/>
              <a:t>Κανονισμοί Α και Υ στην Εργασία</a:t>
            </a:r>
            <a:br>
              <a:rPr lang="el-GR" sz="2200" dirty="0" smtClean="0"/>
            </a:br>
            <a:r>
              <a:rPr lang="el-GR" sz="2200" dirty="0" smtClean="0"/>
              <a:t> (Προστασία των Νέων) - Εργασίες με Ειδικούς Κινδύνους</a:t>
            </a:r>
            <a:endParaRPr lang="en-US" sz="2200" dirty="0"/>
          </a:p>
        </p:txBody>
      </p:sp>
      <p:sp>
        <p:nvSpPr>
          <p:cNvPr id="14339" name="Content Placeholder 2"/>
          <p:cNvSpPr>
            <a:spLocks noGrp="1"/>
          </p:cNvSpPr>
          <p:nvPr>
            <p:ph idx="1"/>
          </p:nvPr>
        </p:nvSpPr>
        <p:spPr>
          <a:xfrm>
            <a:off x="468313" y="1428750"/>
            <a:ext cx="8229600" cy="4929188"/>
          </a:xfrm>
        </p:spPr>
        <p:txBody>
          <a:bodyPr/>
          <a:lstStyle/>
          <a:p>
            <a:pPr marL="0" indent="0" eaLnBrk="1" hangingPunct="1">
              <a:buNone/>
            </a:pPr>
            <a:r>
              <a:rPr lang="en-GB" sz="2200" dirty="0" smtClean="0">
                <a:effectLst/>
                <a:latin typeface="Arial" pitchFamily="34" charset="0"/>
              </a:rPr>
              <a:t>E</a:t>
            </a:r>
            <a:r>
              <a:rPr lang="el-GR" sz="2200" dirty="0" smtClean="0">
                <a:effectLst/>
                <a:latin typeface="Arial" pitchFamily="34" charset="0"/>
              </a:rPr>
              <a:t>ίναι υποχρέωση του εργοδότη που </a:t>
            </a:r>
            <a:r>
              <a:rPr lang="el-GR" sz="2200" dirty="0" err="1" smtClean="0">
                <a:effectLst/>
                <a:latin typeface="Arial" pitchFamily="34" charset="0"/>
              </a:rPr>
              <a:t>εργοδοτεί</a:t>
            </a:r>
            <a:r>
              <a:rPr lang="el-GR" sz="2200" dirty="0" smtClean="0">
                <a:effectLst/>
                <a:latin typeface="Arial" pitchFamily="34" charset="0"/>
              </a:rPr>
              <a:t> Νέους να λαμβάνει υπόψη του ότι, μεταξύ των εργασιών που είναι ικανές να προκαλέσουν ειδικούς κινδύνους για τους νέους, περιλαμβάνονται, ιδίως:</a:t>
            </a:r>
          </a:p>
          <a:p>
            <a:pPr marL="0" indent="0" eaLnBrk="1" hangingPunct="1">
              <a:buNone/>
            </a:pPr>
            <a:endParaRPr lang="en-US" sz="2200" dirty="0" smtClean="0">
              <a:effectLst/>
              <a:latin typeface="Arial" pitchFamily="34" charset="0"/>
            </a:endParaRPr>
          </a:p>
          <a:p>
            <a:pPr lvl="1" eaLnBrk="1" hangingPunct="1"/>
            <a:r>
              <a:rPr lang="el-GR" sz="2000" dirty="0" smtClean="0">
                <a:effectLst/>
                <a:latin typeface="Arial" pitchFamily="34" charset="0"/>
              </a:rPr>
              <a:t>Οι εργασίες που συνεπάγονται επιβλαβή έκθεση των νέων στους φυσικούς, βιολογικούς &amp; χημικούς παράγοντες που αναφέρονται στο Μέρος Α του </a:t>
            </a:r>
            <a:r>
              <a:rPr lang="el-GR" sz="2000" dirty="0" smtClean="0">
                <a:effectLst/>
                <a:latin typeface="Arial" pitchFamily="34" charset="0"/>
                <a:hlinkClick r:id="rId2" action="ppaction://hlinkfile"/>
              </a:rPr>
              <a:t>Παραρτήματος Ι</a:t>
            </a:r>
            <a:r>
              <a:rPr lang="el-GR" sz="2000" dirty="0" smtClean="0">
                <a:effectLst/>
                <a:latin typeface="Arial" pitchFamily="34" charset="0"/>
              </a:rPr>
              <a:t>,</a:t>
            </a:r>
            <a:endParaRPr lang="en-US" sz="2000" dirty="0" smtClean="0">
              <a:effectLst/>
              <a:latin typeface="Arial" pitchFamily="34" charset="0"/>
            </a:endParaRPr>
          </a:p>
          <a:p>
            <a:pPr lvl="1" eaLnBrk="1" hangingPunct="1"/>
            <a:r>
              <a:rPr lang="el-GR" sz="2000" dirty="0" smtClean="0">
                <a:effectLst/>
                <a:latin typeface="Arial" pitchFamily="34" charset="0"/>
              </a:rPr>
              <a:t>Οι διαδικασίες και εργασίες που αναφέρονται στο  Μέρος Β του </a:t>
            </a:r>
            <a:r>
              <a:rPr lang="el-GR" sz="2000" dirty="0" smtClean="0">
                <a:effectLst/>
                <a:latin typeface="Arial" pitchFamily="34" charset="0"/>
                <a:hlinkClick r:id="rId2" action="ppaction://hlinkfile"/>
              </a:rPr>
              <a:t>Παραρτήματος Ι</a:t>
            </a:r>
            <a:endParaRPr lang="en-US" sz="2000" dirty="0" smtClean="0">
              <a:effectLst/>
              <a:latin typeface="Arial" pitchFamily="34" charset="0"/>
            </a:endParaRPr>
          </a:p>
          <a:p>
            <a:pPr eaLnBrk="1" hangingPunct="1"/>
            <a:endParaRPr lang="en-US" dirty="0" smtClean="0">
              <a:effectLst/>
              <a:latin typeface="Arial" pitchFamily="34" charset="0"/>
            </a:endParaRPr>
          </a:p>
          <a:p>
            <a:pPr eaLnBrk="1" hangingPunct="1"/>
            <a:endParaRPr lang="en-US" dirty="0" smtClean="0">
              <a:effectLst/>
              <a:latin typeface="Arial" pitchFamily="34" charset="0"/>
            </a:endParaRPr>
          </a:p>
        </p:txBody>
      </p:sp>
      <p:sp>
        <p:nvSpPr>
          <p:cNvPr id="4" name="Date Placeholder 3"/>
          <p:cNvSpPr>
            <a:spLocks noGrp="1"/>
          </p:cNvSpPr>
          <p:nvPr>
            <p:ph type="dt" sz="quarter" idx="10"/>
          </p:nvPr>
        </p:nvSpPr>
        <p:spPr/>
        <p:txBody>
          <a:bodyPr/>
          <a:lstStyle/>
          <a:p>
            <a:pPr>
              <a:defRPr/>
            </a:pPr>
            <a:fld id="{F8CE4A49-2D0D-4A10-8221-B4BEC7C2278D}" type="datetime1">
              <a:rPr lang="en-GB"/>
              <a:pPr>
                <a:defRPr/>
              </a:pPr>
              <a:t>02/08/2018</a:t>
            </a:fld>
            <a:endParaRPr lang="fr-BE"/>
          </a:p>
        </p:txBody>
      </p:sp>
      <p:sp>
        <p:nvSpPr>
          <p:cNvPr id="14341" name="Slide Number Placeholder 4"/>
          <p:cNvSpPr>
            <a:spLocks noGrp="1"/>
          </p:cNvSpPr>
          <p:nvPr>
            <p:ph type="sldNum" sz="quarter" idx="12"/>
          </p:nvPr>
        </p:nvSpPr>
        <p:spPr>
          <a:noFill/>
        </p:spPr>
        <p:txBody>
          <a:bodyPr/>
          <a:lstStyle/>
          <a:p>
            <a:pPr fontAlgn="base">
              <a:spcBef>
                <a:spcPct val="0"/>
              </a:spcBef>
              <a:spcAft>
                <a:spcPct val="0"/>
              </a:spcAft>
            </a:pPr>
            <a:fld id="{6B1CAFD4-0B4A-4C78-A105-CB68A9335300}" type="slidenum">
              <a:rPr lang="fr-BE" smtClean="0">
                <a:latin typeface="Arial" pitchFamily="34" charset="0"/>
              </a:rPr>
              <a:pPr fontAlgn="base">
                <a:spcBef>
                  <a:spcPct val="0"/>
                </a:spcBef>
                <a:spcAft>
                  <a:spcPct val="0"/>
                </a:spcAft>
              </a:pPr>
              <a:t>48</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9138"/>
          </a:xfrm>
        </p:spPr>
        <p:txBody>
          <a:bodyPr>
            <a:normAutofit fontScale="90000"/>
          </a:bodyPr>
          <a:lstStyle/>
          <a:p>
            <a:pPr eaLnBrk="1" hangingPunct="1">
              <a:defRPr/>
            </a:pPr>
            <a:r>
              <a:rPr lang="el-GR" sz="2400" dirty="0" smtClean="0"/>
              <a:t>Κανονισμοί Α και Υ στην Εργασία</a:t>
            </a:r>
            <a:br>
              <a:rPr lang="el-GR" sz="2400" dirty="0" smtClean="0"/>
            </a:br>
            <a:r>
              <a:rPr lang="el-GR" sz="2400" dirty="0" smtClean="0"/>
              <a:t> (Προστασία των Νέων) - Απαγορευμένες εργασίες</a:t>
            </a:r>
            <a:endParaRPr lang="en-US" sz="2400" dirty="0"/>
          </a:p>
        </p:txBody>
      </p:sp>
      <p:sp>
        <p:nvSpPr>
          <p:cNvPr id="3" name="Content Placeholder 2"/>
          <p:cNvSpPr>
            <a:spLocks noGrp="1"/>
          </p:cNvSpPr>
          <p:nvPr>
            <p:ph idx="1"/>
          </p:nvPr>
        </p:nvSpPr>
        <p:spPr>
          <a:xfrm>
            <a:off x="285720" y="1071546"/>
            <a:ext cx="8501063" cy="5286375"/>
          </a:xfrm>
        </p:spPr>
        <p:txBody>
          <a:bodyPr>
            <a:normAutofit/>
          </a:bodyPr>
          <a:lstStyle/>
          <a:p>
            <a:pPr marL="0" indent="0" eaLnBrk="1">
              <a:buNone/>
              <a:defRPr/>
            </a:pPr>
            <a:r>
              <a:rPr lang="el-GR" sz="2000" dirty="0" smtClean="0">
                <a:effectLst/>
              </a:rPr>
              <a:t>Οι νέοι απαγορεύεται να </a:t>
            </a:r>
            <a:r>
              <a:rPr lang="el-GR" sz="2000" dirty="0" err="1" smtClean="0">
                <a:effectLst/>
              </a:rPr>
              <a:t>εργοδοτούνται</a:t>
            </a:r>
            <a:r>
              <a:rPr lang="el-GR" sz="2000" dirty="0" smtClean="0">
                <a:effectLst/>
              </a:rPr>
              <a:t> σε εργασίες που:</a:t>
            </a:r>
            <a:endParaRPr lang="en-US" sz="2000" dirty="0" smtClean="0">
              <a:effectLst/>
            </a:endParaRPr>
          </a:p>
          <a:p>
            <a:pPr lvl="1" eaLnBrk="1" hangingPunct="1">
              <a:defRPr/>
            </a:pPr>
            <a:r>
              <a:rPr lang="el-GR" sz="1800" dirty="0" smtClean="0">
                <a:effectLst/>
              </a:rPr>
              <a:t>υπερβαίνουν αντικειμενικά τις φυσικές, πνευματικές, ψυχικές ή ψυχολογικές ικανότητές τους</a:t>
            </a:r>
            <a:endParaRPr lang="en-US" sz="1800" dirty="0" smtClean="0">
              <a:effectLst/>
            </a:endParaRPr>
          </a:p>
          <a:p>
            <a:pPr lvl="1" eaLnBrk="1" hangingPunct="1">
              <a:defRPr/>
            </a:pPr>
            <a:r>
              <a:rPr lang="el-GR" sz="1800" dirty="0" smtClean="0">
                <a:effectLst/>
              </a:rPr>
              <a:t>συνεπάγονται επιβλαβή έκθεσή τους σε παράγοντες τοξικούς ή καρκινογόνους ή που προκαλούν κληρονομικές γενετικές αλλοιώσεις ή που έχουν αρνητική επίδραση στο έμβρυο κατά την κυοφορία ή άλλη χρόνια επιβλαβή επίπτωση στον άνθρωπο</a:t>
            </a:r>
            <a:endParaRPr lang="en-US" sz="1800" dirty="0" smtClean="0">
              <a:effectLst/>
            </a:endParaRPr>
          </a:p>
          <a:p>
            <a:pPr lvl="1" eaLnBrk="1" hangingPunct="1">
              <a:defRPr/>
            </a:pPr>
            <a:r>
              <a:rPr lang="el-GR" sz="1800" dirty="0" smtClean="0">
                <a:effectLst/>
              </a:rPr>
              <a:t>συνεπάγονται επιβλαβή έκθεσή τους σε ακτινοβολίες</a:t>
            </a:r>
            <a:endParaRPr lang="en-US" sz="1800" dirty="0" smtClean="0">
              <a:effectLst/>
            </a:endParaRPr>
          </a:p>
          <a:p>
            <a:pPr lvl="1" eaLnBrk="1" hangingPunct="1">
              <a:defRPr/>
            </a:pPr>
            <a:r>
              <a:rPr lang="el-GR" sz="1800" dirty="0" smtClean="0">
                <a:effectLst/>
              </a:rPr>
              <a:t>παρουσιάζουν κινδύνους ατυχήματος, τους οποίους πιθανολογείται ότι δεν μπορούν να εντοπίσουν ή να προλάβουν, λόγω έλλειψης της αίσθησης του κινδύνου ή λόγω έλλειψης πείρας ή έλλειψης κατάρτισης</a:t>
            </a:r>
            <a:endParaRPr lang="en-US" sz="1800" dirty="0" smtClean="0">
              <a:effectLst/>
            </a:endParaRPr>
          </a:p>
          <a:p>
            <a:pPr lvl="1" eaLnBrk="1" hangingPunct="1">
              <a:defRPr/>
            </a:pPr>
            <a:r>
              <a:rPr lang="el-GR" sz="1800" dirty="0" smtClean="0">
                <a:effectLst/>
              </a:rPr>
              <a:t>θέτουν σε κίνδυνο την υγεία λόγω υπερβολικά χαμηλών ή υψηλών θερμοκρασιών ή λόγω θορύβου ή κραδασμών</a:t>
            </a:r>
          </a:p>
          <a:p>
            <a:pPr lvl="1" eaLnBrk="1" hangingPunct="1">
              <a:defRPr/>
            </a:pPr>
            <a:endParaRPr lang="el-GR" sz="1800" dirty="0" smtClean="0">
              <a:effectLst/>
            </a:endParaRPr>
          </a:p>
          <a:p>
            <a:pPr marL="0" indent="0" eaLnBrk="1" hangingPunct="1">
              <a:buNone/>
              <a:defRPr/>
            </a:pPr>
            <a:r>
              <a:rPr lang="el-GR" sz="2000" dirty="0" smtClean="0">
                <a:effectLst/>
              </a:rPr>
              <a:t>Οι νέοι απαγορεύεται να </a:t>
            </a:r>
            <a:r>
              <a:rPr lang="el-GR" sz="2000" dirty="0" err="1" smtClean="0">
                <a:effectLst/>
              </a:rPr>
              <a:t>εργοδοτούνται</a:t>
            </a:r>
            <a:r>
              <a:rPr lang="el-GR" sz="2000" dirty="0" smtClean="0">
                <a:effectLst/>
              </a:rPr>
              <a:t> σε εργασίες που αναφέρονται στο </a:t>
            </a:r>
            <a:r>
              <a:rPr lang="el-GR" sz="2000" dirty="0" smtClean="0">
                <a:effectLst/>
                <a:hlinkClick r:id="rId2" action="ppaction://hlinkfile"/>
              </a:rPr>
              <a:t>Παράρτημα ΙΙ </a:t>
            </a:r>
            <a:r>
              <a:rPr lang="el-GR" sz="2000" dirty="0" smtClean="0">
                <a:effectLst/>
              </a:rPr>
              <a:t>των Κανονισμών</a:t>
            </a:r>
            <a:endParaRPr lang="en-US" sz="2000" dirty="0" smtClean="0">
              <a:effectLst/>
            </a:endParaRPr>
          </a:p>
          <a:p>
            <a:pPr eaLnBrk="1" hangingPunct="1">
              <a:buNone/>
              <a:defRPr/>
            </a:pPr>
            <a:endParaRPr lang="en-US" sz="2200" dirty="0" smtClean="0">
              <a:effectLst/>
            </a:endParaRPr>
          </a:p>
        </p:txBody>
      </p:sp>
      <p:sp>
        <p:nvSpPr>
          <p:cNvPr id="4" name="Date Placeholder 3"/>
          <p:cNvSpPr>
            <a:spLocks noGrp="1"/>
          </p:cNvSpPr>
          <p:nvPr>
            <p:ph type="dt" sz="quarter" idx="10"/>
          </p:nvPr>
        </p:nvSpPr>
        <p:spPr/>
        <p:txBody>
          <a:bodyPr/>
          <a:lstStyle/>
          <a:p>
            <a:pPr>
              <a:defRPr/>
            </a:pPr>
            <a:fld id="{143F6FEE-4A82-4AC3-8540-2144A012D6F7}" type="datetime1">
              <a:rPr lang="en-GB"/>
              <a:pPr>
                <a:defRPr/>
              </a:pPr>
              <a:t>02/08/2018</a:t>
            </a:fld>
            <a:endParaRPr lang="fr-BE"/>
          </a:p>
        </p:txBody>
      </p:sp>
      <p:sp>
        <p:nvSpPr>
          <p:cNvPr id="15365" name="Slide Number Placeholder 4"/>
          <p:cNvSpPr>
            <a:spLocks noGrp="1"/>
          </p:cNvSpPr>
          <p:nvPr>
            <p:ph type="sldNum" sz="quarter" idx="12"/>
          </p:nvPr>
        </p:nvSpPr>
        <p:spPr>
          <a:noFill/>
        </p:spPr>
        <p:txBody>
          <a:bodyPr/>
          <a:lstStyle/>
          <a:p>
            <a:pPr fontAlgn="base">
              <a:spcBef>
                <a:spcPct val="0"/>
              </a:spcBef>
              <a:spcAft>
                <a:spcPct val="0"/>
              </a:spcAft>
            </a:pPr>
            <a:fld id="{B7FB8282-A0DF-4BD6-9312-740A1C17F9D0}" type="slidenum">
              <a:rPr lang="fr-BE" smtClean="0">
                <a:latin typeface="Arial" pitchFamily="34" charset="0"/>
              </a:rPr>
              <a:pPr fontAlgn="base">
                <a:spcBef>
                  <a:spcPct val="0"/>
                </a:spcBef>
                <a:spcAft>
                  <a:spcPct val="0"/>
                </a:spcAft>
              </a:pPr>
              <a:t>49</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71546"/>
            <a:ext cx="8229600" cy="4643470"/>
          </a:xfrm>
        </p:spPr>
        <p:txBody>
          <a:bodyPr/>
          <a:lstStyle/>
          <a:p>
            <a:pPr marL="0" indent="0" eaLnBrk="1" hangingPunct="1">
              <a:buNone/>
            </a:pPr>
            <a:r>
              <a:rPr lang="el-GR" sz="2200" dirty="0" smtClean="0">
                <a:effectLst/>
                <a:latin typeface="Arial" pitchFamily="34" charset="0"/>
              </a:rPr>
              <a:t>Οι περί Ασφάλειας και Υγείας στην Εργασία Νόμοι του 1996 έως 2011  προνοούν όπως κάθε εργοδότης</a:t>
            </a:r>
            <a:r>
              <a:rPr lang="en-GB" sz="2200" dirty="0" smtClean="0">
                <a:effectLst/>
                <a:latin typeface="Arial" pitchFamily="34" charset="0"/>
              </a:rPr>
              <a:t>:</a:t>
            </a:r>
            <a:endParaRPr lang="el-GR" sz="2200" dirty="0" smtClean="0">
              <a:effectLst/>
              <a:latin typeface="Arial" pitchFamily="34" charset="0"/>
            </a:endParaRPr>
          </a:p>
          <a:p>
            <a:pPr marL="0" indent="0" eaLnBrk="1" hangingPunct="1">
              <a:buNone/>
            </a:pPr>
            <a:endParaRPr lang="en-GB" sz="2200" dirty="0" smtClean="0">
              <a:effectLst/>
              <a:latin typeface="Arial" pitchFamily="34" charset="0"/>
            </a:endParaRPr>
          </a:p>
          <a:p>
            <a:pPr marL="182563" indent="-182563" eaLnBrk="1" hangingPunct="1">
              <a:buFont typeface="Wingdings" pitchFamily="2" charset="2"/>
              <a:buChar char="Ø"/>
            </a:pPr>
            <a:r>
              <a:rPr lang="el-GR" sz="2200" dirty="0" smtClean="0">
                <a:effectLst/>
                <a:latin typeface="Arial" pitchFamily="34" charset="0"/>
              </a:rPr>
              <a:t>Διασφαλίζει </a:t>
            </a:r>
            <a:r>
              <a:rPr lang="el-GR" sz="2200" dirty="0" smtClean="0"/>
              <a:t>την ασφάλεια, υγεία &amp; ευημερία των  </a:t>
            </a:r>
            <a:r>
              <a:rPr lang="el-GR" sz="2200" dirty="0" err="1" smtClean="0"/>
              <a:t>εργοδοτουμένων</a:t>
            </a:r>
            <a:r>
              <a:rPr lang="el-GR" sz="2200" dirty="0" smtClean="0"/>
              <a:t> του</a:t>
            </a:r>
          </a:p>
          <a:p>
            <a:pPr marL="182563" lvl="1" indent="-182563" eaLnBrk="1" hangingPunct="1">
              <a:buFont typeface="Wingdings" pitchFamily="2" charset="2"/>
              <a:buChar char="Ø"/>
            </a:pPr>
            <a:r>
              <a:rPr lang="el-GR" sz="2200" dirty="0" smtClean="0">
                <a:solidFill>
                  <a:schemeClr val="accent2"/>
                </a:solidFill>
              </a:rPr>
              <a:t>Παρέχει και διατηρεί ασφαλείς εγκαταστάσεις, συστήματα &amp; μεθόδους εργασίας</a:t>
            </a:r>
          </a:p>
          <a:p>
            <a:pPr marL="182563" lvl="1" indent="-182563" eaLnBrk="1" hangingPunct="1">
              <a:buFont typeface="Wingdings" pitchFamily="2" charset="2"/>
              <a:buChar char="Ø"/>
            </a:pPr>
            <a:r>
              <a:rPr lang="el-GR" sz="2200" dirty="0" smtClean="0">
                <a:solidFill>
                  <a:schemeClr val="accent2"/>
                </a:solidFill>
              </a:rPr>
              <a:t> Προβαίνει σε διευθετήσεις για διασφάλιση της ασφάλειας &amp; υγείας σε σχέση με τη χρήση, αποθήκευση &amp; μεταφορά αντικειμένων και ουσιών</a:t>
            </a:r>
          </a:p>
          <a:p>
            <a:pPr marL="182563" lvl="1" indent="-182563" eaLnBrk="1" hangingPunct="1">
              <a:buFont typeface="Wingdings" pitchFamily="2" charset="2"/>
              <a:buChar char="Ø"/>
            </a:pPr>
            <a:r>
              <a:rPr lang="el-GR" sz="2200" dirty="0" smtClean="0">
                <a:solidFill>
                  <a:schemeClr val="accent2"/>
                </a:solidFill>
              </a:rPr>
              <a:t>Παρέχει πληροφορίες, οδηγίες εκπαίδευσης &amp; επιτήρησης για τη διασφάλιση της Α</a:t>
            </a:r>
            <a:r>
              <a:rPr lang="en-US" sz="2200" dirty="0" smtClean="0">
                <a:solidFill>
                  <a:schemeClr val="accent2"/>
                </a:solidFill>
              </a:rPr>
              <a:t>&amp;</a:t>
            </a:r>
            <a:r>
              <a:rPr lang="el-GR" sz="2200" dirty="0" smtClean="0">
                <a:solidFill>
                  <a:schemeClr val="accent2"/>
                </a:solidFill>
              </a:rPr>
              <a:t>Υ</a:t>
            </a:r>
          </a:p>
          <a:p>
            <a:pPr marL="0" lvl="1" indent="0" eaLnBrk="1" hangingPunct="1">
              <a:buFontTx/>
              <a:buChar char="•"/>
            </a:pPr>
            <a:endParaRPr lang="el-GR" dirty="0" smtClean="0">
              <a:solidFill>
                <a:schemeClr val="accent2"/>
              </a:solidFill>
            </a:endParaRPr>
          </a:p>
          <a:p>
            <a:pPr marL="0" indent="0" eaLnBrk="1" hangingPunct="1"/>
            <a:endParaRPr lang="el-GR" sz="2000" dirty="0" smtClean="0"/>
          </a:p>
          <a:p>
            <a:pPr marL="0" indent="0" eaLnBrk="1" hangingPunct="1"/>
            <a:endParaRPr lang="en-GB" sz="2000" dirty="0" smtClean="0">
              <a:effectLst/>
              <a:latin typeface="Arial" pitchFamily="34" charset="0"/>
            </a:endParaRPr>
          </a:p>
          <a:p>
            <a:pPr marL="0" indent="0" eaLnBrk="1" hangingPunct="1">
              <a:buNone/>
            </a:pPr>
            <a:endParaRPr lang="el-GR" dirty="0" smtClean="0">
              <a:effectLst/>
              <a:latin typeface="Arial" pitchFamily="34" charset="0"/>
            </a:endParaRPr>
          </a:p>
          <a:p>
            <a:pPr eaLnBrk="1" hangingPunct="1">
              <a:buNone/>
            </a:pPr>
            <a:endParaRPr lang="el-GR" dirty="0" smtClean="0">
              <a:effectLst/>
              <a:latin typeface="Arial" pitchFamily="34" charset="0"/>
            </a:endParaRPr>
          </a:p>
          <a:p>
            <a:pPr eaLnBrk="1" hangingPunct="1">
              <a:buNone/>
            </a:pPr>
            <a:endParaRPr lang="en-US" dirty="0" smtClean="0">
              <a:effectLst/>
              <a:latin typeface="Arial" pitchFamily="34" charset="0"/>
            </a:endParaRPr>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p:txBody>
          <a:bodyPr/>
          <a:lstStyle/>
          <a:p>
            <a:pPr>
              <a:defRPr/>
            </a:pPr>
            <a:fld id="{17215159-13BB-4A61-9D72-113B0FED8A10}" type="datetime1">
              <a:rPr lang="en-GB"/>
              <a:pPr>
                <a:defRPr/>
              </a:pPr>
              <a:t>02/08/2018</a:t>
            </a:fld>
            <a:endParaRPr lang="fr-BE"/>
          </a:p>
        </p:txBody>
      </p:sp>
      <p:sp>
        <p:nvSpPr>
          <p:cNvPr id="10245" name="Slide Number Placeholder 4"/>
          <p:cNvSpPr>
            <a:spLocks noGrp="1"/>
          </p:cNvSpPr>
          <p:nvPr>
            <p:ph type="sldNum" sz="quarter" idx="12"/>
          </p:nvPr>
        </p:nvSpPr>
        <p:spPr>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5</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 Νόμοι</a:t>
            </a:r>
            <a:endParaRPr lang="en-US" sz="2400" dirty="0"/>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8229600" cy="719137"/>
          </a:xfrm>
        </p:spPr>
        <p:txBody>
          <a:bodyPr/>
          <a:lstStyle/>
          <a:p>
            <a:r>
              <a:rPr lang="el-GR" sz="4000" dirty="0" smtClean="0"/>
              <a:t>ΓΡΑΠΤΗ ΕΚΤΙΜΗΣΗ ΚΙΝΔΥΝΩΝ</a:t>
            </a:r>
            <a:endParaRPr lang="en-GB" sz="3200" dirty="0"/>
          </a:p>
        </p:txBody>
      </p:sp>
      <p:sp>
        <p:nvSpPr>
          <p:cNvPr id="5" name="TextBox 4"/>
          <p:cNvSpPr txBox="1"/>
          <p:nvPr/>
        </p:nvSpPr>
        <p:spPr>
          <a:xfrm>
            <a:off x="428596" y="642918"/>
            <a:ext cx="6643734" cy="369332"/>
          </a:xfrm>
          <a:prstGeom prst="rect">
            <a:avLst/>
          </a:prstGeom>
          <a:noFill/>
        </p:spPr>
        <p:txBody>
          <a:bodyPr wrap="square" rtlCol="0">
            <a:spAutoFit/>
          </a:bodyPr>
          <a:lstStyle/>
          <a:p>
            <a:r>
              <a:rPr lang="el-GR" dirty="0" smtClean="0"/>
              <a:t>Νεαρά Πρόσωπα στην Εργασία</a:t>
            </a:r>
            <a:endParaRPr lang="en-US" dirty="0"/>
          </a:p>
        </p:txBody>
      </p:sp>
      <p:graphicFrame>
        <p:nvGraphicFramePr>
          <p:cNvPr id="6" name="Table 5"/>
          <p:cNvGraphicFramePr>
            <a:graphicFrameLocks noGrp="1"/>
          </p:cNvGraphicFramePr>
          <p:nvPr/>
        </p:nvGraphicFramePr>
        <p:xfrm>
          <a:off x="357158" y="914616"/>
          <a:ext cx="8358245" cy="5608320"/>
        </p:xfrm>
        <a:graphic>
          <a:graphicData uri="http://schemas.openxmlformats.org/drawingml/2006/table">
            <a:tbl>
              <a:tblPr firstRow="1" bandRow="1">
                <a:tableStyleId>{5C22544A-7EE6-4342-B048-85BDC9FD1C3A}</a:tableStyleId>
              </a:tblPr>
              <a:tblGrid>
                <a:gridCol w="642943"/>
                <a:gridCol w="2071702"/>
                <a:gridCol w="1785950"/>
                <a:gridCol w="1571636"/>
                <a:gridCol w="2286014"/>
              </a:tblGrid>
              <a:tr h="863552">
                <a:tc>
                  <a:txBody>
                    <a:bodyPr/>
                    <a:lstStyle/>
                    <a:p>
                      <a:pPr algn="ctr"/>
                      <a:r>
                        <a:rPr lang="el-GR" sz="1400" dirty="0" smtClean="0">
                          <a:solidFill>
                            <a:srgbClr val="002060"/>
                          </a:solidFill>
                        </a:rPr>
                        <a:t>Α/Α</a:t>
                      </a: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ΠΗΓΗ ΚΙΝΔΥΝΟΥ</a:t>
                      </a:r>
                      <a:endParaRPr lang="en-US" sz="1400" dirty="0" smtClean="0">
                        <a:solidFill>
                          <a:srgbClr val="002060"/>
                        </a:solidFill>
                        <a:latin typeface="Times New Roman"/>
                        <a:ea typeface="Times New Roman"/>
                        <a:cs typeface="Times New Roman"/>
                      </a:endParaRPr>
                    </a:p>
                    <a:p>
                      <a:pPr algn="ct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ΚΙΝΔΥΝΟΣ</a:t>
                      </a:r>
                      <a:endParaRPr lang="en-US" sz="1400" dirty="0" smtClean="0">
                        <a:solidFill>
                          <a:srgbClr val="002060"/>
                        </a:solidFill>
                        <a:latin typeface="Times New Roman"/>
                        <a:ea typeface="Times New Roman"/>
                        <a:cs typeface="Times New Roman"/>
                      </a:endParaRPr>
                    </a:p>
                    <a:p>
                      <a:pPr algn="ct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ΠΡΟΣΩΠΑ ΣΤΗΝ ΕΡΓΑΣΙΑ ΠΟΥ ΚΙΝΔΥΝΕΥΟΥΝ</a:t>
                      </a:r>
                      <a:endParaRPr lang="en-US" sz="1400" dirty="0">
                        <a:solidFill>
                          <a:srgbClr val="002060"/>
                        </a:solidFill>
                      </a:endParaRPr>
                    </a:p>
                  </a:txBody>
                  <a:tcPr/>
                </a:tc>
                <a:tc>
                  <a:txBody>
                    <a:bodyPr/>
                    <a:lstStyle/>
                    <a:p>
                      <a:pPr algn="ctr">
                        <a:spcBef>
                          <a:spcPts val="600"/>
                        </a:spcBef>
                        <a:spcAft>
                          <a:spcPts val="600"/>
                        </a:spcAft>
                      </a:pPr>
                      <a:r>
                        <a:rPr lang="el-GR" sz="1400" b="1" dirty="0" smtClean="0">
                          <a:solidFill>
                            <a:srgbClr val="002060"/>
                          </a:solidFill>
                          <a:latin typeface="Arial"/>
                          <a:ea typeface="Times New Roman"/>
                          <a:cs typeface="Times New Roman"/>
                        </a:rPr>
                        <a:t>ΜΕΤΡΑ</a:t>
                      </a:r>
                      <a:r>
                        <a:rPr lang="en-GB" sz="1400" b="1" dirty="0" smtClean="0">
                          <a:solidFill>
                            <a:srgbClr val="002060"/>
                          </a:solidFill>
                          <a:latin typeface="Arial"/>
                          <a:ea typeface="Times New Roman"/>
                          <a:cs typeface="Times New Roman"/>
                        </a:rPr>
                        <a:t> </a:t>
                      </a:r>
                      <a:r>
                        <a:rPr lang="el-GR" sz="1400" b="1" dirty="0" smtClean="0">
                          <a:solidFill>
                            <a:srgbClr val="002060"/>
                          </a:solidFill>
                          <a:latin typeface="Arial"/>
                          <a:ea typeface="Times New Roman"/>
                          <a:cs typeface="Times New Roman"/>
                        </a:rPr>
                        <a:t>ΠΡΟΣΤΑΣΙΑΣ ΚΑΙ ΠΡΟΛΗΨΗΣ</a:t>
                      </a:r>
                      <a:endParaRPr lang="en-US" sz="1400" dirty="0">
                        <a:solidFill>
                          <a:srgbClr val="002060"/>
                        </a:solidFill>
                      </a:endParaRPr>
                    </a:p>
                  </a:txBody>
                  <a:tcPr/>
                </a:tc>
              </a:tr>
              <a:tr h="2381733">
                <a:tc>
                  <a:txBody>
                    <a:bodyPr/>
                    <a:lstStyle/>
                    <a:p>
                      <a:pPr algn="ctr"/>
                      <a:r>
                        <a:rPr lang="en-GB" sz="1600" dirty="0" smtClean="0"/>
                        <a:t>1</a:t>
                      </a:r>
                      <a:r>
                        <a:rPr lang="el-GR" sz="1600" dirty="0" smtClean="0"/>
                        <a:t>.</a:t>
                      </a:r>
                      <a:endParaRPr lang="en-US" sz="1600" dirty="0"/>
                    </a:p>
                  </a:txBody>
                  <a:tcPr/>
                </a:tc>
                <a:tc>
                  <a:txBody>
                    <a:bodyPr/>
                    <a:lstStyle/>
                    <a:p>
                      <a:pPr algn="l"/>
                      <a:r>
                        <a:rPr lang="el-GR" sz="1500" kern="1200" dirty="0" smtClean="0">
                          <a:solidFill>
                            <a:schemeClr val="dk1"/>
                          </a:solidFill>
                          <a:latin typeface="+mn-lt"/>
                          <a:ea typeface="+mn-ea"/>
                          <a:cs typeface="+mn-cs"/>
                        </a:rPr>
                        <a:t>Εργασία σε ύψος</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smtClean="0">
                          <a:solidFill>
                            <a:schemeClr val="dk1"/>
                          </a:solidFill>
                          <a:latin typeface="+mn-lt"/>
                          <a:ea typeface="+mn-ea"/>
                          <a:cs typeface="+mn-cs"/>
                        </a:rPr>
                        <a:t>Πτώση προσώπων ή / και εξοπλισμού παραγωγής οπτικοακουστικού υλικού από ύψος</a:t>
                      </a:r>
                      <a:endParaRPr lang="en-US" sz="1500" kern="1200" dirty="0">
                        <a:solidFill>
                          <a:schemeClr val="dk1"/>
                        </a:solidFill>
                        <a:latin typeface="+mn-lt"/>
                        <a:ea typeface="+mn-ea"/>
                        <a:cs typeface="+mn-cs"/>
                      </a:endParaRPr>
                    </a:p>
                  </a:txBody>
                  <a:tcPr/>
                </a:tc>
                <a:tc>
                  <a:txBody>
                    <a:bodyPr/>
                    <a:lstStyle/>
                    <a:p>
                      <a:pPr algn="l"/>
                      <a:r>
                        <a:rPr lang="el-GR" sz="1500" kern="1200" dirty="0" smtClean="0">
                          <a:solidFill>
                            <a:schemeClr val="dk1"/>
                          </a:solidFill>
                          <a:latin typeface="+mn-lt"/>
                          <a:ea typeface="+mn-ea"/>
                          <a:cs typeface="+mn-cs"/>
                        </a:rPr>
                        <a:t>Νεαρά πρόσωπα, ηθοποιοί, εργαζόμενοι στην παραγωγή </a:t>
                      </a:r>
                      <a:r>
                        <a:rPr lang="el-GR" sz="1500" kern="1200" dirty="0" err="1" smtClean="0">
                          <a:solidFill>
                            <a:schemeClr val="dk1"/>
                          </a:solidFill>
                          <a:latin typeface="+mn-lt"/>
                          <a:ea typeface="+mn-ea"/>
                          <a:cs typeface="+mn-cs"/>
                        </a:rPr>
                        <a:t>οπτικοακουστι</a:t>
                      </a:r>
                      <a:r>
                        <a:rPr lang="el-GR" sz="1500" kern="1200" dirty="0" smtClean="0">
                          <a:solidFill>
                            <a:schemeClr val="dk1"/>
                          </a:solidFill>
                          <a:latin typeface="+mn-lt"/>
                          <a:ea typeface="+mn-ea"/>
                          <a:cs typeface="+mn-cs"/>
                        </a:rPr>
                        <a:t>-</a:t>
                      </a:r>
                      <a:r>
                        <a:rPr lang="el-GR" sz="1500" kern="1200" dirty="0" err="1" smtClean="0">
                          <a:solidFill>
                            <a:schemeClr val="dk1"/>
                          </a:solidFill>
                          <a:latin typeface="+mn-lt"/>
                          <a:ea typeface="+mn-ea"/>
                          <a:cs typeface="+mn-cs"/>
                        </a:rPr>
                        <a:t>κού</a:t>
                      </a:r>
                      <a:r>
                        <a:rPr lang="el-GR" sz="1500" kern="1200" dirty="0" smtClean="0">
                          <a:solidFill>
                            <a:schemeClr val="dk1"/>
                          </a:solidFill>
                          <a:latin typeface="+mn-lt"/>
                          <a:ea typeface="+mn-ea"/>
                          <a:cs typeface="+mn-cs"/>
                        </a:rPr>
                        <a:t> υλικού</a:t>
                      </a:r>
                      <a:endParaRPr lang="en-US" sz="1500" kern="1200" dirty="0">
                        <a:solidFill>
                          <a:schemeClr val="dk1"/>
                        </a:solidFill>
                        <a:latin typeface="+mn-lt"/>
                        <a:ea typeface="+mn-ea"/>
                        <a:cs typeface="+mn-cs"/>
                      </a:endParaRPr>
                    </a:p>
                  </a:txBody>
                  <a:tcPr/>
                </a:tc>
                <a:tc>
                  <a:txBody>
                    <a:bodyPr/>
                    <a:lstStyle/>
                    <a:p>
                      <a:pPr algn="l"/>
                      <a:r>
                        <a:rPr lang="el-GR" sz="1500" kern="1200" dirty="0" smtClean="0">
                          <a:solidFill>
                            <a:schemeClr val="dk1"/>
                          </a:solidFill>
                          <a:latin typeface="+mn-lt"/>
                          <a:ea typeface="+mn-ea"/>
                          <a:cs typeface="+mn-cs"/>
                        </a:rPr>
                        <a:t>Περίφραξη ύψους τουλάχιστον 1.10</a:t>
                      </a:r>
                      <a:r>
                        <a:rPr lang="en-GB" sz="1500" kern="1200" dirty="0" smtClean="0">
                          <a:solidFill>
                            <a:schemeClr val="dk1"/>
                          </a:solidFill>
                          <a:latin typeface="+mn-lt"/>
                          <a:ea typeface="+mn-ea"/>
                          <a:cs typeface="+mn-cs"/>
                        </a:rPr>
                        <a:t>m</a:t>
                      </a:r>
                      <a:r>
                        <a:rPr lang="el-GR" sz="1500" kern="1200" dirty="0" smtClean="0">
                          <a:solidFill>
                            <a:schemeClr val="dk1"/>
                          </a:solidFill>
                          <a:latin typeface="+mn-lt"/>
                          <a:ea typeface="+mn-ea"/>
                          <a:cs typeface="+mn-cs"/>
                        </a:rPr>
                        <a:t>, χρήση φορητών κλιμάκων βάσει του Κώδικα Πρακτικής για την Εκτέλεση Εργασιών σε Ύψος. Κατάλληλη στήριξη του εξοπλισμού σε ύψος και διαδικασίες ανύψωσης / κατάβασης του εξοπλισμού</a:t>
                      </a:r>
                      <a:endParaRPr lang="en-US" sz="1500" dirty="0"/>
                    </a:p>
                  </a:txBody>
                  <a:tcPr/>
                </a:tc>
              </a:tr>
              <a:tr h="1546037">
                <a:tc>
                  <a:txBody>
                    <a:bodyPr/>
                    <a:lstStyle/>
                    <a:p>
                      <a:pPr algn="ctr"/>
                      <a:r>
                        <a:rPr lang="el-GR" sz="1600" dirty="0" smtClean="0"/>
                        <a:t>2.</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smtClean="0">
                          <a:solidFill>
                            <a:schemeClr val="dk1"/>
                          </a:solidFill>
                          <a:latin typeface="+mn-lt"/>
                          <a:ea typeface="+mn-ea"/>
                          <a:cs typeface="+mn-cs"/>
                        </a:rPr>
                        <a:t>Προσωρινές Κατασκευές, Σκηνικά, Ικριώματα </a:t>
                      </a:r>
                      <a:endParaRPr lang="en-US" sz="15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smtClean="0">
                          <a:solidFill>
                            <a:schemeClr val="dk1"/>
                          </a:solidFill>
                          <a:latin typeface="+mn-lt"/>
                          <a:ea typeface="+mn-ea"/>
                          <a:cs typeface="+mn-cs"/>
                        </a:rPr>
                        <a:t>Κατάρρευση κατασκευών, ανεπαρκής στήριξη, πυρκαγιά, μη-ορθή τοποθέτηση /</a:t>
                      </a:r>
                      <a:endParaRPr lang="en-US" sz="1500" kern="1200" dirty="0">
                        <a:solidFill>
                          <a:schemeClr val="dk1"/>
                        </a:solidFill>
                        <a:latin typeface="+mn-lt"/>
                        <a:ea typeface="+mn-ea"/>
                        <a:cs typeface="+mn-cs"/>
                      </a:endParaRPr>
                    </a:p>
                  </a:txBody>
                  <a:tcPr/>
                </a:tc>
                <a:tc>
                  <a:txBody>
                    <a:bodyPr/>
                    <a:lstStyle/>
                    <a:p>
                      <a:pPr algn="l"/>
                      <a:r>
                        <a:rPr lang="el-GR" sz="1500" kern="1200" dirty="0" smtClean="0">
                          <a:solidFill>
                            <a:schemeClr val="dk1"/>
                          </a:solidFill>
                          <a:latin typeface="+mn-lt"/>
                          <a:ea typeface="+mn-ea"/>
                          <a:cs typeface="+mn-cs"/>
                        </a:rPr>
                        <a:t>Νεαρά πρόσωπα, ηθοποιοί, εργαζόμενοι στην παραγωγή </a:t>
                      </a:r>
                      <a:r>
                        <a:rPr lang="el-GR" sz="1500" kern="1200" dirty="0" err="1" smtClean="0">
                          <a:solidFill>
                            <a:schemeClr val="dk1"/>
                          </a:solidFill>
                          <a:latin typeface="+mn-lt"/>
                          <a:ea typeface="+mn-ea"/>
                          <a:cs typeface="+mn-cs"/>
                        </a:rPr>
                        <a:t>οπτικοακουστι</a:t>
                      </a:r>
                      <a:r>
                        <a:rPr lang="el-GR" sz="1500" kern="1200" dirty="0" smtClean="0">
                          <a:solidFill>
                            <a:schemeClr val="dk1"/>
                          </a:solidFill>
                          <a:latin typeface="+mn-lt"/>
                          <a:ea typeface="+mn-ea"/>
                          <a:cs typeface="+mn-cs"/>
                        </a:rPr>
                        <a:t>-</a:t>
                      </a:r>
                      <a:r>
                        <a:rPr lang="el-GR" sz="1500" kern="1200" dirty="0" err="1" smtClean="0">
                          <a:solidFill>
                            <a:schemeClr val="dk1"/>
                          </a:solidFill>
                          <a:latin typeface="+mn-lt"/>
                          <a:ea typeface="+mn-ea"/>
                          <a:cs typeface="+mn-cs"/>
                        </a:rPr>
                        <a:t>κού</a:t>
                      </a:r>
                      <a:r>
                        <a:rPr lang="el-GR" sz="1500" kern="1200" dirty="0" smtClean="0">
                          <a:solidFill>
                            <a:schemeClr val="dk1"/>
                          </a:solidFill>
                          <a:latin typeface="+mn-lt"/>
                          <a:ea typeface="+mn-ea"/>
                          <a:cs typeface="+mn-cs"/>
                        </a:rPr>
                        <a:t> υλικού</a:t>
                      </a:r>
                      <a:endParaRPr lang="en-US" sz="1500" kern="1200" dirty="0">
                        <a:solidFill>
                          <a:schemeClr val="dk1"/>
                        </a:solidFill>
                        <a:latin typeface="+mn-lt"/>
                        <a:ea typeface="+mn-ea"/>
                        <a:cs typeface="+mn-cs"/>
                      </a:endParaRPr>
                    </a:p>
                  </a:txBody>
                  <a:tcPr/>
                </a:tc>
                <a:tc>
                  <a:txBody>
                    <a:bodyPr/>
                    <a:lstStyle/>
                    <a:p>
                      <a:pPr algn="l"/>
                      <a:r>
                        <a:rPr lang="el-GR" sz="1500" kern="1200" dirty="0" smtClean="0">
                          <a:solidFill>
                            <a:schemeClr val="dk1"/>
                          </a:solidFill>
                          <a:latin typeface="+mn-lt"/>
                          <a:ea typeface="+mn-ea"/>
                          <a:cs typeface="+mn-cs"/>
                        </a:rPr>
                        <a:t>Ορθή στήριξη των κατασκευών και των σκηνικών, χρήση </a:t>
                      </a:r>
                      <a:r>
                        <a:rPr lang="el-GR" sz="1500" kern="1200" dirty="0" err="1" smtClean="0">
                          <a:solidFill>
                            <a:schemeClr val="dk1"/>
                          </a:solidFill>
                          <a:latin typeface="+mn-lt"/>
                          <a:ea typeface="+mn-ea"/>
                          <a:cs typeface="+mn-cs"/>
                        </a:rPr>
                        <a:t>πυράντοχων</a:t>
                      </a:r>
                      <a:r>
                        <a:rPr lang="el-GR" sz="1500" kern="1200" dirty="0" smtClean="0">
                          <a:solidFill>
                            <a:schemeClr val="dk1"/>
                          </a:solidFill>
                          <a:latin typeface="+mn-lt"/>
                          <a:ea typeface="+mn-ea"/>
                          <a:cs typeface="+mn-cs"/>
                        </a:rPr>
                        <a:t> υλικών. Επιθεώρηση κατασκευών, σκηνικών και ικριωμάτων.</a:t>
                      </a:r>
                      <a:endParaRPr lang="en-US" sz="1500" kern="1200" dirty="0">
                        <a:solidFill>
                          <a:schemeClr val="dk1"/>
                        </a:solidFill>
                        <a:latin typeface="+mn-lt"/>
                        <a:ea typeface="+mn-ea"/>
                        <a:cs typeface="+mn-cs"/>
                      </a:endParaRPr>
                    </a:p>
                  </a:txBody>
                  <a:tcPr/>
                </a:tc>
              </a:tr>
              <a:tr h="334278">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8229600" cy="719137"/>
          </a:xfrm>
        </p:spPr>
        <p:txBody>
          <a:bodyPr/>
          <a:lstStyle/>
          <a:p>
            <a:r>
              <a:rPr lang="el-GR" sz="4000" dirty="0" smtClean="0"/>
              <a:t>ΓΡΑΠΤΗ ΕΚΤΙΜΗΣΗ ΚΙΝΔΥΝΩΝ</a:t>
            </a:r>
            <a:endParaRPr lang="en-GB" sz="3200" dirty="0"/>
          </a:p>
        </p:txBody>
      </p:sp>
      <p:sp>
        <p:nvSpPr>
          <p:cNvPr id="5" name="TextBox 4"/>
          <p:cNvSpPr txBox="1"/>
          <p:nvPr/>
        </p:nvSpPr>
        <p:spPr>
          <a:xfrm>
            <a:off x="428596" y="642918"/>
            <a:ext cx="6643734" cy="369332"/>
          </a:xfrm>
          <a:prstGeom prst="rect">
            <a:avLst/>
          </a:prstGeom>
          <a:noFill/>
        </p:spPr>
        <p:txBody>
          <a:bodyPr wrap="square" rtlCol="0">
            <a:spAutoFit/>
          </a:bodyPr>
          <a:lstStyle/>
          <a:p>
            <a:r>
              <a:rPr lang="el-GR" dirty="0" smtClean="0"/>
              <a:t>Νεαρά Πρόσωπα στην Εργασία</a:t>
            </a:r>
            <a:endParaRPr lang="en-US" dirty="0"/>
          </a:p>
        </p:txBody>
      </p:sp>
      <p:graphicFrame>
        <p:nvGraphicFramePr>
          <p:cNvPr id="6" name="Table 5"/>
          <p:cNvGraphicFramePr>
            <a:graphicFrameLocks noGrp="1"/>
          </p:cNvGraphicFramePr>
          <p:nvPr/>
        </p:nvGraphicFramePr>
        <p:xfrm>
          <a:off x="357158" y="928670"/>
          <a:ext cx="8358245" cy="5242560"/>
        </p:xfrm>
        <a:graphic>
          <a:graphicData uri="http://schemas.openxmlformats.org/drawingml/2006/table">
            <a:tbl>
              <a:tblPr firstRow="1" bandRow="1">
                <a:tableStyleId>{5C22544A-7EE6-4342-B048-85BDC9FD1C3A}</a:tableStyleId>
              </a:tblPr>
              <a:tblGrid>
                <a:gridCol w="642943"/>
                <a:gridCol w="2071702"/>
                <a:gridCol w="1785950"/>
                <a:gridCol w="1571636"/>
                <a:gridCol w="2286014"/>
              </a:tblGrid>
              <a:tr h="785818">
                <a:tc>
                  <a:txBody>
                    <a:bodyPr/>
                    <a:lstStyle/>
                    <a:p>
                      <a:pPr algn="ctr"/>
                      <a:r>
                        <a:rPr lang="el-GR" sz="1400" dirty="0" smtClean="0">
                          <a:solidFill>
                            <a:srgbClr val="002060"/>
                          </a:solidFill>
                        </a:rPr>
                        <a:t>Α/Α</a:t>
                      </a: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ΠΗΓΗ ΚΙΝΔΥΝΟΥ</a:t>
                      </a:r>
                      <a:endParaRPr lang="en-US" sz="1400" dirty="0" smtClean="0">
                        <a:solidFill>
                          <a:srgbClr val="002060"/>
                        </a:solidFill>
                        <a:latin typeface="Times New Roman"/>
                        <a:ea typeface="Times New Roman"/>
                        <a:cs typeface="Times New Roman"/>
                      </a:endParaRPr>
                    </a:p>
                    <a:p>
                      <a:pPr algn="ct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ΚΙΝΔΥΝΟΣ</a:t>
                      </a:r>
                      <a:endParaRPr lang="en-US" sz="1400" dirty="0" smtClean="0">
                        <a:solidFill>
                          <a:srgbClr val="002060"/>
                        </a:solidFill>
                        <a:latin typeface="Times New Roman"/>
                        <a:ea typeface="Times New Roman"/>
                        <a:cs typeface="Times New Roman"/>
                      </a:endParaRPr>
                    </a:p>
                    <a:p>
                      <a:pPr algn="ct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ΠΡΟΣΩΠΑ ΣΤΗΝ ΕΡΓΑΣΙΑ ΠΟΥ ΚΙΝΔΥΝΕΥΟΥΝ</a:t>
                      </a:r>
                      <a:endParaRPr lang="en-US" sz="1400" dirty="0">
                        <a:solidFill>
                          <a:srgbClr val="002060"/>
                        </a:solidFill>
                      </a:endParaRPr>
                    </a:p>
                  </a:txBody>
                  <a:tcPr/>
                </a:tc>
                <a:tc>
                  <a:txBody>
                    <a:bodyPr/>
                    <a:lstStyle/>
                    <a:p>
                      <a:pPr algn="ctr">
                        <a:spcBef>
                          <a:spcPts val="600"/>
                        </a:spcBef>
                        <a:spcAft>
                          <a:spcPts val="600"/>
                        </a:spcAft>
                      </a:pPr>
                      <a:r>
                        <a:rPr lang="el-GR" sz="1400" b="1" dirty="0" smtClean="0">
                          <a:solidFill>
                            <a:srgbClr val="002060"/>
                          </a:solidFill>
                          <a:latin typeface="Arial"/>
                          <a:ea typeface="Times New Roman"/>
                          <a:cs typeface="Times New Roman"/>
                        </a:rPr>
                        <a:t>ΜΕΤΡΑ</a:t>
                      </a:r>
                      <a:r>
                        <a:rPr lang="en-GB" sz="1400" b="1" dirty="0" smtClean="0">
                          <a:solidFill>
                            <a:srgbClr val="002060"/>
                          </a:solidFill>
                          <a:latin typeface="Arial"/>
                          <a:ea typeface="Times New Roman"/>
                          <a:cs typeface="Times New Roman"/>
                        </a:rPr>
                        <a:t> </a:t>
                      </a:r>
                      <a:r>
                        <a:rPr lang="el-GR" sz="1400" b="1" dirty="0" smtClean="0">
                          <a:solidFill>
                            <a:srgbClr val="002060"/>
                          </a:solidFill>
                          <a:latin typeface="Arial"/>
                          <a:ea typeface="Times New Roman"/>
                          <a:cs typeface="Times New Roman"/>
                        </a:rPr>
                        <a:t>ΠΡΟΣΤΑΣΙΑΣ ΚΑΙ ΠΡΟΛΗΨΗΣ</a:t>
                      </a:r>
                      <a:endParaRPr lang="en-US" sz="1400" dirty="0">
                        <a:solidFill>
                          <a:srgbClr val="002060"/>
                        </a:solidFill>
                      </a:endParaRPr>
                    </a:p>
                  </a:txBody>
                  <a:tcPr/>
                </a:tc>
              </a:tr>
              <a:tr h="1038577">
                <a:tc>
                  <a:txBody>
                    <a:bodyPr/>
                    <a:lstStyle/>
                    <a:p>
                      <a:pPr algn="ctr"/>
                      <a:r>
                        <a:rPr lang="el-GR" sz="1600" dirty="0" smtClean="0"/>
                        <a:t>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smtClean="0">
                          <a:solidFill>
                            <a:schemeClr val="dk1"/>
                          </a:solidFill>
                          <a:latin typeface="+mn-lt"/>
                          <a:ea typeface="+mn-ea"/>
                          <a:cs typeface="+mn-cs"/>
                        </a:rPr>
                        <a:t>Ηλεκτρολογικές εγκαταστάσεις</a:t>
                      </a:r>
                      <a:endParaRPr lang="en-US" sz="1500" kern="1200" dirty="0">
                        <a:solidFill>
                          <a:schemeClr val="dk1"/>
                        </a:solidFill>
                        <a:latin typeface="+mn-lt"/>
                        <a:ea typeface="+mn-ea"/>
                        <a:cs typeface="+mn-cs"/>
                      </a:endParaRPr>
                    </a:p>
                  </a:txBody>
                  <a:tcPr/>
                </a:tc>
                <a:tc>
                  <a:txBody>
                    <a:bodyPr/>
                    <a:lstStyle/>
                    <a:p>
                      <a:pPr algn="l"/>
                      <a:r>
                        <a:rPr lang="el-GR" sz="1500" kern="1200" dirty="0" smtClean="0">
                          <a:solidFill>
                            <a:schemeClr val="dk1"/>
                          </a:solidFill>
                          <a:latin typeface="+mn-lt"/>
                          <a:ea typeface="+mn-ea"/>
                          <a:cs typeface="+mn-cs"/>
                        </a:rPr>
                        <a:t>Βραχυκύκλωμα,</a:t>
                      </a:r>
                    </a:p>
                    <a:p>
                      <a:pPr algn="l"/>
                      <a:r>
                        <a:rPr lang="el-GR" sz="1500" kern="1200" dirty="0" smtClean="0">
                          <a:solidFill>
                            <a:schemeClr val="dk1"/>
                          </a:solidFill>
                          <a:latin typeface="+mn-lt"/>
                          <a:ea typeface="+mn-ea"/>
                          <a:cs typeface="+mn-cs"/>
                        </a:rPr>
                        <a:t>Ηλεκτροπληξία, πρόκληση πυρκαγιάς</a:t>
                      </a:r>
                      <a:endParaRPr lang="en-US" sz="1500" kern="1200" dirty="0">
                        <a:solidFill>
                          <a:schemeClr val="dk1"/>
                        </a:solidFill>
                        <a:latin typeface="+mn-lt"/>
                        <a:ea typeface="+mn-ea"/>
                        <a:cs typeface="+mn-cs"/>
                      </a:endParaRPr>
                    </a:p>
                  </a:txBody>
                  <a:tcPr/>
                </a:tc>
                <a:tc>
                  <a:txBody>
                    <a:bodyPr/>
                    <a:lstStyle/>
                    <a:p>
                      <a:pPr algn="l"/>
                      <a:r>
                        <a:rPr lang="el-GR" sz="1500" kern="1200" dirty="0" smtClean="0">
                          <a:solidFill>
                            <a:schemeClr val="dk1"/>
                          </a:solidFill>
                          <a:latin typeface="+mn-lt"/>
                          <a:ea typeface="+mn-ea"/>
                          <a:cs typeface="+mn-cs"/>
                        </a:rPr>
                        <a:t>Νεαρά πρόσωπα, ηθοποιοί, εργαζόμενοι στην παραγωγή </a:t>
                      </a:r>
                      <a:r>
                        <a:rPr lang="el-GR" sz="1500" kern="1200" dirty="0" err="1" smtClean="0">
                          <a:solidFill>
                            <a:schemeClr val="dk1"/>
                          </a:solidFill>
                          <a:latin typeface="+mn-lt"/>
                          <a:ea typeface="+mn-ea"/>
                          <a:cs typeface="+mn-cs"/>
                        </a:rPr>
                        <a:t>οπτικοακουστι</a:t>
                      </a:r>
                      <a:r>
                        <a:rPr lang="el-GR" sz="1500" kern="1200" dirty="0" smtClean="0">
                          <a:solidFill>
                            <a:schemeClr val="dk1"/>
                          </a:solidFill>
                          <a:latin typeface="+mn-lt"/>
                          <a:ea typeface="+mn-ea"/>
                          <a:cs typeface="+mn-cs"/>
                        </a:rPr>
                        <a:t>-</a:t>
                      </a:r>
                      <a:r>
                        <a:rPr lang="el-GR" sz="1500" kern="1200" dirty="0" err="1" smtClean="0">
                          <a:solidFill>
                            <a:schemeClr val="dk1"/>
                          </a:solidFill>
                          <a:latin typeface="+mn-lt"/>
                          <a:ea typeface="+mn-ea"/>
                          <a:cs typeface="+mn-cs"/>
                        </a:rPr>
                        <a:t>κού</a:t>
                      </a:r>
                      <a:r>
                        <a:rPr lang="el-GR" sz="1500" kern="1200" dirty="0" smtClean="0">
                          <a:solidFill>
                            <a:schemeClr val="dk1"/>
                          </a:solidFill>
                          <a:latin typeface="+mn-lt"/>
                          <a:ea typeface="+mn-ea"/>
                          <a:cs typeface="+mn-cs"/>
                        </a:rPr>
                        <a:t> υλικού</a:t>
                      </a:r>
                      <a:endParaRPr lang="en-US" sz="1500" kern="1200" dirty="0">
                        <a:solidFill>
                          <a:schemeClr val="dk1"/>
                        </a:solidFill>
                        <a:latin typeface="+mn-lt"/>
                        <a:ea typeface="+mn-ea"/>
                        <a:cs typeface="+mn-cs"/>
                      </a:endParaRPr>
                    </a:p>
                  </a:txBody>
                  <a:tcPr/>
                </a:tc>
                <a:tc>
                  <a:txBody>
                    <a:bodyPr/>
                    <a:lstStyle/>
                    <a:p>
                      <a:pPr algn="l"/>
                      <a:r>
                        <a:rPr lang="el-GR" sz="1500" kern="1200" dirty="0" smtClean="0">
                          <a:solidFill>
                            <a:schemeClr val="dk1"/>
                          </a:solidFill>
                          <a:latin typeface="+mn-lt"/>
                          <a:ea typeface="+mn-ea"/>
                          <a:cs typeface="+mn-cs"/>
                        </a:rPr>
                        <a:t>Ηλεκτρικά κυκλώματα να εφοδιάζονται με αυτόματους διακόπτες διαρροής (</a:t>
                      </a:r>
                      <a:r>
                        <a:rPr lang="el-GR" sz="1500" kern="1200" dirty="0" err="1" smtClean="0">
                          <a:solidFill>
                            <a:schemeClr val="dk1"/>
                          </a:solidFill>
                          <a:latin typeface="+mn-lt"/>
                          <a:ea typeface="+mn-ea"/>
                          <a:cs typeface="+mn-cs"/>
                        </a:rPr>
                        <a:t>Residual</a:t>
                      </a:r>
                      <a:r>
                        <a:rPr lang="el-GR" sz="1500" kern="1200" dirty="0" smtClean="0">
                          <a:solidFill>
                            <a:schemeClr val="dk1"/>
                          </a:solidFill>
                          <a:latin typeface="+mn-lt"/>
                          <a:ea typeface="+mn-ea"/>
                          <a:cs typeface="+mn-cs"/>
                        </a:rPr>
                        <a:t> </a:t>
                      </a:r>
                      <a:r>
                        <a:rPr lang="el-GR" sz="1500" kern="1200" dirty="0" err="1" smtClean="0">
                          <a:solidFill>
                            <a:schemeClr val="dk1"/>
                          </a:solidFill>
                          <a:latin typeface="+mn-lt"/>
                          <a:ea typeface="+mn-ea"/>
                          <a:cs typeface="+mn-cs"/>
                        </a:rPr>
                        <a:t>Current</a:t>
                      </a:r>
                      <a:r>
                        <a:rPr lang="el-GR" sz="1500" kern="1200" dirty="0" smtClean="0">
                          <a:solidFill>
                            <a:schemeClr val="dk1"/>
                          </a:solidFill>
                          <a:latin typeface="+mn-lt"/>
                          <a:ea typeface="+mn-ea"/>
                          <a:cs typeface="+mn-cs"/>
                        </a:rPr>
                        <a:t> </a:t>
                      </a:r>
                      <a:r>
                        <a:rPr lang="el-GR" sz="1500" kern="1200" dirty="0" err="1" smtClean="0">
                          <a:solidFill>
                            <a:schemeClr val="dk1"/>
                          </a:solidFill>
                          <a:latin typeface="+mn-lt"/>
                          <a:ea typeface="+mn-ea"/>
                          <a:cs typeface="+mn-cs"/>
                        </a:rPr>
                        <a:t>Devices</a:t>
                      </a:r>
                      <a:r>
                        <a:rPr lang="el-GR" sz="1500" kern="1200" dirty="0" smtClean="0">
                          <a:solidFill>
                            <a:schemeClr val="dk1"/>
                          </a:solidFill>
                          <a:latin typeface="+mn-lt"/>
                          <a:ea typeface="+mn-ea"/>
                          <a:cs typeface="+mn-cs"/>
                        </a:rPr>
                        <a:t>, </a:t>
                      </a:r>
                      <a:r>
                        <a:rPr lang="el-GR" sz="1500" kern="1200" dirty="0" err="1" smtClean="0">
                          <a:solidFill>
                            <a:schemeClr val="dk1"/>
                          </a:solidFill>
                          <a:latin typeface="+mn-lt"/>
                          <a:ea typeface="+mn-ea"/>
                          <a:cs typeface="+mn-cs"/>
                        </a:rPr>
                        <a:t>RCDs</a:t>
                      </a:r>
                      <a:r>
                        <a:rPr lang="el-GR" sz="1500" kern="1200" dirty="0" smtClean="0">
                          <a:solidFill>
                            <a:schemeClr val="dk1"/>
                          </a:solidFill>
                          <a:latin typeface="+mn-lt"/>
                          <a:ea typeface="+mn-ea"/>
                          <a:cs typeface="+mn-cs"/>
                        </a:rPr>
                        <a:t>) </a:t>
                      </a:r>
                      <a:r>
                        <a:rPr lang="el-GR" sz="1500" kern="1200" dirty="0" err="1" smtClean="0">
                          <a:solidFill>
                            <a:schemeClr val="dk1"/>
                          </a:solidFill>
                          <a:latin typeface="+mn-lt"/>
                          <a:ea typeface="+mn-ea"/>
                          <a:cs typeface="+mn-cs"/>
                        </a:rPr>
                        <a:t>αμπερομετρικού</a:t>
                      </a:r>
                      <a:r>
                        <a:rPr lang="el-GR" sz="1500" kern="1200" dirty="0" smtClean="0">
                          <a:solidFill>
                            <a:schemeClr val="dk1"/>
                          </a:solidFill>
                          <a:latin typeface="+mn-lt"/>
                          <a:ea typeface="+mn-ea"/>
                          <a:cs typeface="+mn-cs"/>
                        </a:rPr>
                        <a:t> τύπου ψηλής ευαισθησίας, τουλάχιστο 30mA ή και μικρότερης ή με άλλες κατάλληλες συσκευές. </a:t>
                      </a:r>
                      <a:endParaRPr lang="en-US" sz="1500" kern="1200" dirty="0">
                        <a:solidFill>
                          <a:schemeClr val="dk1"/>
                        </a:solidFill>
                        <a:latin typeface="+mn-lt"/>
                        <a:ea typeface="+mn-ea"/>
                        <a:cs typeface="+mn-cs"/>
                      </a:endParaRPr>
                    </a:p>
                  </a:txBody>
                  <a:tcPr/>
                </a:tc>
              </a:tr>
              <a:tr h="886696">
                <a:tc>
                  <a:txBody>
                    <a:bodyPr/>
                    <a:lstStyle/>
                    <a:p>
                      <a:pPr algn="ctr"/>
                      <a:r>
                        <a:rPr lang="el-GR" sz="1600" dirty="0" smtClean="0"/>
                        <a:t>4.</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smtClean="0">
                          <a:solidFill>
                            <a:schemeClr val="dk1"/>
                          </a:solidFill>
                          <a:latin typeface="+mn-lt"/>
                          <a:ea typeface="+mn-ea"/>
                          <a:cs typeface="+mn-cs"/>
                        </a:rPr>
                        <a:t>Καλώδια εξοπλισμού (κάμερας, ήχου, ηλεκτρολογικού εξοπλισμού)</a:t>
                      </a:r>
                      <a:endParaRPr lang="en-US" sz="15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smtClean="0">
                          <a:solidFill>
                            <a:schemeClr val="dk1"/>
                          </a:solidFill>
                          <a:latin typeface="+mn-lt"/>
                          <a:ea typeface="+mn-ea"/>
                          <a:cs typeface="+mn-cs"/>
                        </a:rPr>
                        <a:t>Κίνδυνος </a:t>
                      </a:r>
                      <a:r>
                        <a:rPr lang="el-GR" sz="1500" kern="1200" dirty="0" err="1" smtClean="0">
                          <a:solidFill>
                            <a:schemeClr val="dk1"/>
                          </a:solidFill>
                          <a:latin typeface="+mn-lt"/>
                          <a:ea typeface="+mn-ea"/>
                          <a:cs typeface="+mn-cs"/>
                        </a:rPr>
                        <a:t>σκουντουφλήμα</a:t>
                      </a:r>
                      <a:r>
                        <a:rPr lang="el-GR" sz="1500" kern="1200" dirty="0" smtClean="0">
                          <a:solidFill>
                            <a:schemeClr val="dk1"/>
                          </a:solidFill>
                          <a:latin typeface="+mn-lt"/>
                          <a:ea typeface="+mn-ea"/>
                          <a:cs typeface="+mn-cs"/>
                        </a:rPr>
                        <a:t>-</a:t>
                      </a:r>
                      <a:r>
                        <a:rPr lang="el-GR" sz="1500" kern="1200" dirty="0" err="1" smtClean="0">
                          <a:solidFill>
                            <a:schemeClr val="dk1"/>
                          </a:solidFill>
                          <a:latin typeface="+mn-lt"/>
                          <a:ea typeface="+mn-ea"/>
                          <a:cs typeface="+mn-cs"/>
                        </a:rPr>
                        <a:t>τος</a:t>
                      </a:r>
                      <a:r>
                        <a:rPr lang="el-GR" sz="1500" kern="1200" dirty="0" smtClean="0">
                          <a:solidFill>
                            <a:schemeClr val="dk1"/>
                          </a:solidFill>
                          <a:latin typeface="+mn-lt"/>
                          <a:ea typeface="+mn-ea"/>
                          <a:cs typeface="+mn-cs"/>
                        </a:rPr>
                        <a:t>,</a:t>
                      </a:r>
                      <a:r>
                        <a:rPr lang="el-GR" sz="1500" kern="1200" baseline="0" dirty="0" smtClean="0">
                          <a:solidFill>
                            <a:schemeClr val="dk1"/>
                          </a:solidFill>
                          <a:latin typeface="+mn-lt"/>
                          <a:ea typeface="+mn-ea"/>
                          <a:cs typeface="+mn-cs"/>
                        </a:rPr>
                        <a:t> πτώσης</a:t>
                      </a:r>
                      <a:endParaRPr lang="en-US" sz="1500" kern="1200" dirty="0">
                        <a:solidFill>
                          <a:schemeClr val="dk1"/>
                        </a:solidFill>
                        <a:latin typeface="+mn-lt"/>
                        <a:ea typeface="+mn-ea"/>
                        <a:cs typeface="+mn-cs"/>
                      </a:endParaRPr>
                    </a:p>
                  </a:txBody>
                  <a:tcPr/>
                </a:tc>
                <a:tc>
                  <a:txBody>
                    <a:bodyPr/>
                    <a:lstStyle/>
                    <a:p>
                      <a:pPr algn="l"/>
                      <a:r>
                        <a:rPr lang="el-GR" sz="1500" kern="1200" dirty="0" smtClean="0">
                          <a:solidFill>
                            <a:schemeClr val="dk1"/>
                          </a:solidFill>
                          <a:latin typeface="+mn-lt"/>
                          <a:ea typeface="+mn-ea"/>
                          <a:cs typeface="+mn-cs"/>
                        </a:rPr>
                        <a:t>Νεαρά πρόσωπα, ηθοποιοί, εργαζόμενοι στην παραγωγή </a:t>
                      </a:r>
                      <a:r>
                        <a:rPr lang="el-GR" sz="1500" kern="1200" dirty="0" err="1" smtClean="0">
                          <a:solidFill>
                            <a:schemeClr val="dk1"/>
                          </a:solidFill>
                          <a:latin typeface="+mn-lt"/>
                          <a:ea typeface="+mn-ea"/>
                          <a:cs typeface="+mn-cs"/>
                        </a:rPr>
                        <a:t>οπτικοακουστι</a:t>
                      </a:r>
                      <a:r>
                        <a:rPr lang="el-GR" sz="1500" kern="1200" dirty="0" smtClean="0">
                          <a:solidFill>
                            <a:schemeClr val="dk1"/>
                          </a:solidFill>
                          <a:latin typeface="+mn-lt"/>
                          <a:ea typeface="+mn-ea"/>
                          <a:cs typeface="+mn-cs"/>
                        </a:rPr>
                        <a:t>-</a:t>
                      </a:r>
                      <a:r>
                        <a:rPr lang="el-GR" sz="1500" kern="1200" dirty="0" err="1" smtClean="0">
                          <a:solidFill>
                            <a:schemeClr val="dk1"/>
                          </a:solidFill>
                          <a:latin typeface="+mn-lt"/>
                          <a:ea typeface="+mn-ea"/>
                          <a:cs typeface="+mn-cs"/>
                        </a:rPr>
                        <a:t>κού</a:t>
                      </a:r>
                      <a:r>
                        <a:rPr lang="el-GR" sz="1500" kern="1200" dirty="0" smtClean="0">
                          <a:solidFill>
                            <a:schemeClr val="dk1"/>
                          </a:solidFill>
                          <a:latin typeface="+mn-lt"/>
                          <a:ea typeface="+mn-ea"/>
                          <a:cs typeface="+mn-cs"/>
                        </a:rPr>
                        <a:t> υλικού</a:t>
                      </a:r>
                      <a:endParaRPr lang="en-US" sz="1500" kern="1200" dirty="0">
                        <a:solidFill>
                          <a:schemeClr val="dk1"/>
                        </a:solidFill>
                        <a:latin typeface="+mn-lt"/>
                        <a:ea typeface="+mn-ea"/>
                        <a:cs typeface="+mn-cs"/>
                      </a:endParaRPr>
                    </a:p>
                  </a:txBody>
                  <a:tcPr/>
                </a:tc>
                <a:tc>
                  <a:txBody>
                    <a:bodyPr/>
                    <a:lstStyle/>
                    <a:p>
                      <a:pPr algn="l"/>
                      <a:r>
                        <a:rPr lang="el-GR" sz="1500" kern="1200" dirty="0" smtClean="0">
                          <a:solidFill>
                            <a:schemeClr val="dk1"/>
                          </a:solidFill>
                          <a:latin typeface="+mn-lt"/>
                          <a:ea typeface="+mn-ea"/>
                          <a:cs typeface="+mn-cs"/>
                        </a:rPr>
                        <a:t>Ορθή κάλυψη ή υπερύψωση των καλωδίων, έλεγχος για καλή κατάσταση και λειτουργία, μακριά από διαδρόμους κυκλοφορίας πεζών / οχημάτων.</a:t>
                      </a:r>
                      <a:endParaRPr lang="en-US" sz="15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8229600" cy="719137"/>
          </a:xfrm>
        </p:spPr>
        <p:txBody>
          <a:bodyPr/>
          <a:lstStyle/>
          <a:p>
            <a:r>
              <a:rPr lang="el-GR" sz="4000" dirty="0" smtClean="0"/>
              <a:t>ΓΡΑΠΤΗ ΕΚΤΙΜΗΣΗ ΚΙΝΔΥΝΩΝ</a:t>
            </a:r>
            <a:endParaRPr lang="en-GB" sz="3200" dirty="0"/>
          </a:p>
        </p:txBody>
      </p:sp>
      <p:sp>
        <p:nvSpPr>
          <p:cNvPr id="5" name="TextBox 4"/>
          <p:cNvSpPr txBox="1"/>
          <p:nvPr/>
        </p:nvSpPr>
        <p:spPr>
          <a:xfrm>
            <a:off x="428596" y="642918"/>
            <a:ext cx="6643734" cy="369332"/>
          </a:xfrm>
          <a:prstGeom prst="rect">
            <a:avLst/>
          </a:prstGeom>
          <a:noFill/>
        </p:spPr>
        <p:txBody>
          <a:bodyPr wrap="square" rtlCol="0">
            <a:spAutoFit/>
          </a:bodyPr>
          <a:lstStyle/>
          <a:p>
            <a:r>
              <a:rPr lang="el-GR" dirty="0" smtClean="0"/>
              <a:t>Νεαρά Πρόσωπα στην Εργασία</a:t>
            </a:r>
            <a:endParaRPr lang="en-US" dirty="0"/>
          </a:p>
        </p:txBody>
      </p:sp>
      <p:graphicFrame>
        <p:nvGraphicFramePr>
          <p:cNvPr id="6" name="Table 5"/>
          <p:cNvGraphicFramePr>
            <a:graphicFrameLocks noGrp="1"/>
          </p:cNvGraphicFramePr>
          <p:nvPr/>
        </p:nvGraphicFramePr>
        <p:xfrm>
          <a:off x="357158" y="928670"/>
          <a:ext cx="8358245" cy="5720045"/>
        </p:xfrm>
        <a:graphic>
          <a:graphicData uri="http://schemas.openxmlformats.org/drawingml/2006/table">
            <a:tbl>
              <a:tblPr firstRow="1" bandRow="1">
                <a:tableStyleId>{5C22544A-7EE6-4342-B048-85BDC9FD1C3A}</a:tableStyleId>
              </a:tblPr>
              <a:tblGrid>
                <a:gridCol w="642943"/>
                <a:gridCol w="2071702"/>
                <a:gridCol w="1785950"/>
                <a:gridCol w="1571636"/>
                <a:gridCol w="2286014"/>
              </a:tblGrid>
              <a:tr h="785818">
                <a:tc>
                  <a:txBody>
                    <a:bodyPr/>
                    <a:lstStyle/>
                    <a:p>
                      <a:pPr algn="ctr"/>
                      <a:r>
                        <a:rPr lang="el-GR" sz="1400" dirty="0" smtClean="0">
                          <a:solidFill>
                            <a:srgbClr val="002060"/>
                          </a:solidFill>
                        </a:rPr>
                        <a:t>Α/Α</a:t>
                      </a: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ΠΗΓΗ ΚΙΝΔΥΝΟΥ</a:t>
                      </a:r>
                      <a:endParaRPr lang="en-US" sz="1400" dirty="0" smtClean="0">
                        <a:solidFill>
                          <a:srgbClr val="002060"/>
                        </a:solidFill>
                        <a:latin typeface="Times New Roman"/>
                        <a:ea typeface="Times New Roman"/>
                        <a:cs typeface="Times New Roman"/>
                      </a:endParaRPr>
                    </a:p>
                    <a:p>
                      <a:pPr algn="ct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ΚΙΝΔΥΝΟΣ</a:t>
                      </a:r>
                      <a:endParaRPr lang="en-US" sz="1400" dirty="0" smtClean="0">
                        <a:solidFill>
                          <a:srgbClr val="002060"/>
                        </a:solidFill>
                        <a:latin typeface="Times New Roman"/>
                        <a:ea typeface="Times New Roman"/>
                        <a:cs typeface="Times New Roman"/>
                      </a:endParaRPr>
                    </a:p>
                    <a:p>
                      <a:pPr algn="ct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ΠΡΟΣΩΠΑ ΣΤΗΝ ΕΡΓΑΣΙΑ ΠΟΥ ΚΙΝΔΥΝΕΥΟΥΝ</a:t>
                      </a:r>
                      <a:endParaRPr lang="en-US" sz="1400" dirty="0">
                        <a:solidFill>
                          <a:srgbClr val="002060"/>
                        </a:solidFill>
                      </a:endParaRPr>
                    </a:p>
                  </a:txBody>
                  <a:tcPr/>
                </a:tc>
                <a:tc>
                  <a:txBody>
                    <a:bodyPr/>
                    <a:lstStyle/>
                    <a:p>
                      <a:pPr algn="ctr">
                        <a:spcBef>
                          <a:spcPts val="600"/>
                        </a:spcBef>
                        <a:spcAft>
                          <a:spcPts val="600"/>
                        </a:spcAft>
                      </a:pPr>
                      <a:r>
                        <a:rPr lang="el-GR" sz="1400" b="1" dirty="0" smtClean="0">
                          <a:solidFill>
                            <a:srgbClr val="002060"/>
                          </a:solidFill>
                          <a:latin typeface="Arial"/>
                          <a:ea typeface="Times New Roman"/>
                          <a:cs typeface="Times New Roman"/>
                        </a:rPr>
                        <a:t>ΜΕΤΡΑ</a:t>
                      </a:r>
                      <a:r>
                        <a:rPr lang="en-GB" sz="1400" b="1" dirty="0" smtClean="0">
                          <a:solidFill>
                            <a:srgbClr val="002060"/>
                          </a:solidFill>
                          <a:latin typeface="Arial"/>
                          <a:ea typeface="Times New Roman"/>
                          <a:cs typeface="Times New Roman"/>
                        </a:rPr>
                        <a:t> </a:t>
                      </a:r>
                      <a:r>
                        <a:rPr lang="el-GR" sz="1400" b="1" dirty="0" smtClean="0">
                          <a:solidFill>
                            <a:srgbClr val="002060"/>
                          </a:solidFill>
                          <a:latin typeface="Arial"/>
                          <a:ea typeface="Times New Roman"/>
                          <a:cs typeface="Times New Roman"/>
                        </a:rPr>
                        <a:t>ΠΡΟΣΤΑΣΙΑΣ ΚΑΙ ΠΡΟΛΗΨΗΣ</a:t>
                      </a:r>
                      <a:endParaRPr lang="en-US" sz="1400" dirty="0">
                        <a:solidFill>
                          <a:srgbClr val="002060"/>
                        </a:solidFill>
                      </a:endParaRPr>
                    </a:p>
                  </a:txBody>
                  <a:tcPr/>
                </a:tc>
              </a:tr>
              <a:tr h="886696">
                <a:tc>
                  <a:txBody>
                    <a:bodyPr/>
                    <a:lstStyle/>
                    <a:p>
                      <a:pPr algn="ctr"/>
                      <a:r>
                        <a:rPr lang="el-GR" sz="1600" dirty="0" smtClean="0"/>
                        <a:t>5.</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500" kern="1200" dirty="0" smtClean="0">
                          <a:solidFill>
                            <a:schemeClr val="dk1"/>
                          </a:solidFill>
                          <a:latin typeface="+mn-lt"/>
                          <a:ea typeface="+mn-ea"/>
                          <a:cs typeface="+mn-cs"/>
                        </a:rPr>
                        <a:t>Γυάλινες επιφάνειες</a:t>
                      </a:r>
                      <a:endParaRPr lang="en-US" sz="15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smtClean="0">
                          <a:solidFill>
                            <a:schemeClr val="dk1"/>
                          </a:solidFill>
                          <a:latin typeface="+mn-lt"/>
                          <a:ea typeface="+mn-ea"/>
                          <a:cs typeface="+mn-cs"/>
                        </a:rPr>
                        <a:t>Κίνδυνος πρόσκρουσης, θραύσης, απότομης επαφής με πρόσωπα στην εργασία</a:t>
                      </a:r>
                      <a:endParaRPr lang="en-US" sz="1500" kern="1200" dirty="0">
                        <a:solidFill>
                          <a:schemeClr val="dk1"/>
                        </a:solidFill>
                        <a:latin typeface="+mn-lt"/>
                        <a:ea typeface="+mn-ea"/>
                        <a:cs typeface="+mn-cs"/>
                      </a:endParaRPr>
                    </a:p>
                  </a:txBody>
                  <a:tcPr/>
                </a:tc>
                <a:tc>
                  <a:txBody>
                    <a:bodyPr/>
                    <a:lstStyle/>
                    <a:p>
                      <a:pPr algn="l"/>
                      <a:r>
                        <a:rPr lang="el-GR" sz="1500" kern="1200" dirty="0" smtClean="0">
                          <a:solidFill>
                            <a:schemeClr val="dk1"/>
                          </a:solidFill>
                          <a:latin typeface="+mn-lt"/>
                          <a:ea typeface="+mn-ea"/>
                          <a:cs typeface="+mn-cs"/>
                        </a:rPr>
                        <a:t>Νεαρά πρόσωπα, ηθοποιοί, εργαζόμενοι στην παραγωγή </a:t>
                      </a:r>
                      <a:r>
                        <a:rPr lang="el-GR" sz="1500" kern="1200" dirty="0" err="1" smtClean="0">
                          <a:solidFill>
                            <a:schemeClr val="dk1"/>
                          </a:solidFill>
                          <a:latin typeface="+mn-lt"/>
                          <a:ea typeface="+mn-ea"/>
                          <a:cs typeface="+mn-cs"/>
                        </a:rPr>
                        <a:t>οπτικοακουστι</a:t>
                      </a:r>
                      <a:r>
                        <a:rPr lang="el-GR" sz="1500" kern="1200" dirty="0" smtClean="0">
                          <a:solidFill>
                            <a:schemeClr val="dk1"/>
                          </a:solidFill>
                          <a:latin typeface="+mn-lt"/>
                          <a:ea typeface="+mn-ea"/>
                          <a:cs typeface="+mn-cs"/>
                        </a:rPr>
                        <a:t>-</a:t>
                      </a:r>
                      <a:r>
                        <a:rPr lang="el-GR" sz="1500" kern="1200" dirty="0" err="1" smtClean="0">
                          <a:solidFill>
                            <a:schemeClr val="dk1"/>
                          </a:solidFill>
                          <a:latin typeface="+mn-lt"/>
                          <a:ea typeface="+mn-ea"/>
                          <a:cs typeface="+mn-cs"/>
                        </a:rPr>
                        <a:t>κού</a:t>
                      </a:r>
                      <a:r>
                        <a:rPr lang="el-GR" sz="1500" kern="1200" dirty="0" smtClean="0">
                          <a:solidFill>
                            <a:schemeClr val="dk1"/>
                          </a:solidFill>
                          <a:latin typeface="+mn-lt"/>
                          <a:ea typeface="+mn-ea"/>
                          <a:cs typeface="+mn-cs"/>
                        </a:rPr>
                        <a:t> υλικού</a:t>
                      </a:r>
                      <a:endParaRPr lang="en-US" sz="1500" kern="1200" dirty="0">
                        <a:solidFill>
                          <a:schemeClr val="dk1"/>
                        </a:solidFill>
                        <a:latin typeface="+mn-lt"/>
                        <a:ea typeface="+mn-ea"/>
                        <a:cs typeface="+mn-cs"/>
                      </a:endParaRPr>
                    </a:p>
                  </a:txBody>
                  <a:tcPr/>
                </a:tc>
                <a:tc>
                  <a:txBody>
                    <a:bodyPr/>
                    <a:lstStyle/>
                    <a:p>
                      <a:pPr algn="l"/>
                      <a:r>
                        <a:rPr lang="el-GR" sz="1500" kern="1200" dirty="0" smtClean="0">
                          <a:solidFill>
                            <a:schemeClr val="dk1"/>
                          </a:solidFill>
                          <a:latin typeface="+mn-lt"/>
                          <a:ea typeface="+mn-ea"/>
                          <a:cs typeface="+mn-cs"/>
                        </a:rPr>
                        <a:t>Αξιολόγηση της αναγκαιότητας χρήσης γυάλινων επιφανειών (να χρησιμοποιούνται υποκατάστατα). Εάν επιβάλλεται η χρήση του, να μεταφέρεται με προστατευτικά. Κατά την τοποθέτηση, να γίνεται διαρρύθμιση ώστε να μην μπορεί να έρθει σε επαφή με τα νεαρά πρόσωπα.</a:t>
                      </a:r>
                      <a:endParaRPr lang="en-US" sz="1500" kern="1200" dirty="0">
                        <a:solidFill>
                          <a:schemeClr val="dk1"/>
                        </a:solidFill>
                        <a:latin typeface="+mn-lt"/>
                        <a:ea typeface="+mn-ea"/>
                        <a:cs typeface="+mn-cs"/>
                      </a:endParaRPr>
                    </a:p>
                  </a:txBody>
                  <a:tcPr/>
                </a:tc>
              </a:tr>
              <a:tr h="1711925">
                <a:tc>
                  <a:txBody>
                    <a:bodyPr/>
                    <a:lstStyle/>
                    <a:p>
                      <a:pPr algn="ctr"/>
                      <a:r>
                        <a:rPr lang="el-GR" sz="1600" dirty="0" smtClean="0"/>
                        <a:t>6.</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500" kern="1200" dirty="0" smtClean="0">
                          <a:solidFill>
                            <a:schemeClr val="dk1"/>
                          </a:solidFill>
                          <a:latin typeface="+mn-lt"/>
                          <a:ea typeface="+mn-ea"/>
                          <a:cs typeface="+mn-cs"/>
                        </a:rPr>
                        <a:t>Ειδικά Εφέ, Πυροτεχνικά, Λέιζερ</a:t>
                      </a:r>
                      <a:endParaRPr lang="en-US" sz="1500" kern="1200" dirty="0">
                        <a:solidFill>
                          <a:schemeClr val="dk1"/>
                        </a:solidFill>
                        <a:latin typeface="+mn-lt"/>
                        <a:ea typeface="+mn-ea"/>
                        <a:cs typeface="+mn-cs"/>
                      </a:endParaRPr>
                    </a:p>
                  </a:txBody>
                  <a:tcPr/>
                </a:tc>
                <a:tc>
                  <a:txBody>
                    <a:bodyPr/>
                    <a:lstStyle/>
                    <a:p>
                      <a:pPr algn="l"/>
                      <a:r>
                        <a:rPr lang="el-GR" sz="1500" kern="1200" dirty="0" smtClean="0">
                          <a:solidFill>
                            <a:schemeClr val="dk1"/>
                          </a:solidFill>
                          <a:latin typeface="+mn-lt"/>
                          <a:ea typeface="+mn-ea"/>
                          <a:cs typeface="+mn-cs"/>
                        </a:rPr>
                        <a:t>Κίνδυνοι πυρκαγιάς, πρόκλησης πανικού / σύγχυσης, βλάβη στους οφθαλμούς</a:t>
                      </a:r>
                      <a:endParaRPr lang="en-US" sz="15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smtClean="0">
                          <a:solidFill>
                            <a:schemeClr val="dk1"/>
                          </a:solidFill>
                          <a:latin typeface="+mn-lt"/>
                          <a:ea typeface="+mn-ea"/>
                          <a:cs typeface="+mn-cs"/>
                        </a:rPr>
                        <a:t>Νεαρά πρόσωπα, ηθοποιοί, εργαζόμενοι στην παραγωγή </a:t>
                      </a:r>
                      <a:r>
                        <a:rPr lang="el-GR" sz="1500" kern="1200" dirty="0" err="1" smtClean="0">
                          <a:solidFill>
                            <a:schemeClr val="dk1"/>
                          </a:solidFill>
                          <a:latin typeface="+mn-lt"/>
                          <a:ea typeface="+mn-ea"/>
                          <a:cs typeface="+mn-cs"/>
                        </a:rPr>
                        <a:t>οπτικοακουστι</a:t>
                      </a:r>
                      <a:r>
                        <a:rPr lang="el-GR" sz="1500" kern="1200" dirty="0" smtClean="0">
                          <a:solidFill>
                            <a:schemeClr val="dk1"/>
                          </a:solidFill>
                          <a:latin typeface="+mn-lt"/>
                          <a:ea typeface="+mn-ea"/>
                          <a:cs typeface="+mn-cs"/>
                        </a:rPr>
                        <a:t>-</a:t>
                      </a:r>
                      <a:r>
                        <a:rPr lang="el-GR" sz="1500" kern="1200" dirty="0" err="1" smtClean="0">
                          <a:solidFill>
                            <a:schemeClr val="dk1"/>
                          </a:solidFill>
                          <a:latin typeface="+mn-lt"/>
                          <a:ea typeface="+mn-ea"/>
                          <a:cs typeface="+mn-cs"/>
                        </a:rPr>
                        <a:t>κού</a:t>
                      </a:r>
                      <a:r>
                        <a:rPr lang="el-GR" sz="1500" kern="1200" dirty="0" smtClean="0">
                          <a:solidFill>
                            <a:schemeClr val="dk1"/>
                          </a:solidFill>
                          <a:latin typeface="+mn-lt"/>
                          <a:ea typeface="+mn-ea"/>
                          <a:cs typeface="+mn-cs"/>
                        </a:rPr>
                        <a:t> υλικού</a:t>
                      </a:r>
                      <a:endParaRPr lang="en-US" sz="1500" kern="1200" dirty="0">
                        <a:solidFill>
                          <a:schemeClr val="dk1"/>
                        </a:solidFill>
                        <a:latin typeface="+mn-lt"/>
                        <a:ea typeface="+mn-ea"/>
                        <a:cs typeface="+mn-cs"/>
                      </a:endParaRPr>
                    </a:p>
                  </a:txBody>
                  <a:tcPr/>
                </a:tc>
                <a:tc>
                  <a:txBody>
                    <a:bodyPr/>
                    <a:lstStyle/>
                    <a:p>
                      <a:pPr algn="l"/>
                      <a:r>
                        <a:rPr lang="el-GR" sz="1500" kern="1200" dirty="0" smtClean="0">
                          <a:solidFill>
                            <a:schemeClr val="dk1"/>
                          </a:solidFill>
                          <a:latin typeface="+mn-lt"/>
                          <a:ea typeface="+mn-ea"/>
                          <a:cs typeface="+mn-cs"/>
                        </a:rPr>
                        <a:t>Αξιολόγηση της αναγκαιότητας χρήσης, τήρηση μέτρων και αποστάσεων ασφαλείας ανάλογα με τις οδηγίες κατασκευαστή.</a:t>
                      </a:r>
                      <a:endParaRPr lang="en-US" sz="15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8229600" cy="719137"/>
          </a:xfrm>
        </p:spPr>
        <p:txBody>
          <a:bodyPr/>
          <a:lstStyle/>
          <a:p>
            <a:r>
              <a:rPr lang="el-GR" sz="4000" dirty="0" smtClean="0"/>
              <a:t>ΓΡΑΠΤΗ ΕΚΤΙΜΗΣΗ ΚΙΝΔΥΝΩΝ</a:t>
            </a:r>
            <a:endParaRPr lang="en-GB" sz="3200" dirty="0"/>
          </a:p>
        </p:txBody>
      </p:sp>
      <p:sp>
        <p:nvSpPr>
          <p:cNvPr id="5" name="TextBox 4"/>
          <p:cNvSpPr txBox="1"/>
          <p:nvPr/>
        </p:nvSpPr>
        <p:spPr>
          <a:xfrm>
            <a:off x="428596" y="642918"/>
            <a:ext cx="6643734" cy="369332"/>
          </a:xfrm>
          <a:prstGeom prst="rect">
            <a:avLst/>
          </a:prstGeom>
          <a:noFill/>
        </p:spPr>
        <p:txBody>
          <a:bodyPr wrap="square" rtlCol="0">
            <a:spAutoFit/>
          </a:bodyPr>
          <a:lstStyle/>
          <a:p>
            <a:r>
              <a:rPr lang="el-GR" dirty="0" smtClean="0"/>
              <a:t>Νεαρά Πρόσωπα στην Εργασία</a:t>
            </a:r>
            <a:endParaRPr lang="en-US" dirty="0"/>
          </a:p>
        </p:txBody>
      </p:sp>
      <p:graphicFrame>
        <p:nvGraphicFramePr>
          <p:cNvPr id="6" name="Table 5"/>
          <p:cNvGraphicFramePr>
            <a:graphicFrameLocks noGrp="1"/>
          </p:cNvGraphicFramePr>
          <p:nvPr/>
        </p:nvGraphicFramePr>
        <p:xfrm>
          <a:off x="357158" y="928670"/>
          <a:ext cx="8358245" cy="5516880"/>
        </p:xfrm>
        <a:graphic>
          <a:graphicData uri="http://schemas.openxmlformats.org/drawingml/2006/table">
            <a:tbl>
              <a:tblPr firstRow="1" bandRow="1">
                <a:tableStyleId>{5C22544A-7EE6-4342-B048-85BDC9FD1C3A}</a:tableStyleId>
              </a:tblPr>
              <a:tblGrid>
                <a:gridCol w="642943"/>
                <a:gridCol w="2071702"/>
                <a:gridCol w="1785950"/>
                <a:gridCol w="1571636"/>
                <a:gridCol w="2286014"/>
              </a:tblGrid>
              <a:tr h="785818">
                <a:tc>
                  <a:txBody>
                    <a:bodyPr/>
                    <a:lstStyle/>
                    <a:p>
                      <a:pPr algn="ctr"/>
                      <a:r>
                        <a:rPr lang="el-GR" sz="1400" dirty="0" smtClean="0">
                          <a:solidFill>
                            <a:srgbClr val="002060"/>
                          </a:solidFill>
                        </a:rPr>
                        <a:t>Α/Α</a:t>
                      </a: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ΠΗΓΗ ΚΙΝΔΥΝΟΥ</a:t>
                      </a:r>
                      <a:endParaRPr lang="en-US" sz="1400" dirty="0" smtClean="0">
                        <a:solidFill>
                          <a:srgbClr val="002060"/>
                        </a:solidFill>
                        <a:latin typeface="Times New Roman"/>
                        <a:ea typeface="Times New Roman"/>
                        <a:cs typeface="Times New Roman"/>
                      </a:endParaRPr>
                    </a:p>
                    <a:p>
                      <a:pPr algn="ct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ΚΙΝΔΥΝΟΣ</a:t>
                      </a:r>
                      <a:endParaRPr lang="en-US" sz="1400" dirty="0" smtClean="0">
                        <a:solidFill>
                          <a:srgbClr val="002060"/>
                        </a:solidFill>
                        <a:latin typeface="Times New Roman"/>
                        <a:ea typeface="Times New Roman"/>
                        <a:cs typeface="Times New Roman"/>
                      </a:endParaRPr>
                    </a:p>
                    <a:p>
                      <a:pPr algn="ct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ΠΡΟΣΩΠΑ ΣΤΗΝ ΕΡΓΑΣΙΑ ΠΟΥ ΚΙΝΔΥΝΕΥΟΥΝ</a:t>
                      </a:r>
                      <a:endParaRPr lang="en-US" sz="1400" dirty="0">
                        <a:solidFill>
                          <a:srgbClr val="002060"/>
                        </a:solidFill>
                      </a:endParaRPr>
                    </a:p>
                  </a:txBody>
                  <a:tcPr/>
                </a:tc>
                <a:tc>
                  <a:txBody>
                    <a:bodyPr/>
                    <a:lstStyle/>
                    <a:p>
                      <a:pPr algn="ctr">
                        <a:spcBef>
                          <a:spcPts val="600"/>
                        </a:spcBef>
                        <a:spcAft>
                          <a:spcPts val="600"/>
                        </a:spcAft>
                      </a:pPr>
                      <a:r>
                        <a:rPr lang="el-GR" sz="1400" b="1" dirty="0" smtClean="0">
                          <a:solidFill>
                            <a:srgbClr val="002060"/>
                          </a:solidFill>
                          <a:latin typeface="Arial"/>
                          <a:ea typeface="Times New Roman"/>
                          <a:cs typeface="Times New Roman"/>
                        </a:rPr>
                        <a:t>ΜΕΤΡΑ</a:t>
                      </a:r>
                      <a:r>
                        <a:rPr lang="en-GB" sz="1400" b="1" dirty="0" smtClean="0">
                          <a:solidFill>
                            <a:srgbClr val="002060"/>
                          </a:solidFill>
                          <a:latin typeface="Arial"/>
                          <a:ea typeface="Times New Roman"/>
                          <a:cs typeface="Times New Roman"/>
                        </a:rPr>
                        <a:t> </a:t>
                      </a:r>
                      <a:r>
                        <a:rPr lang="el-GR" sz="1400" b="1" dirty="0" smtClean="0">
                          <a:solidFill>
                            <a:srgbClr val="002060"/>
                          </a:solidFill>
                          <a:latin typeface="Arial"/>
                          <a:ea typeface="Times New Roman"/>
                          <a:cs typeface="Times New Roman"/>
                        </a:rPr>
                        <a:t>ΠΡΟΣΤΑΣΙΑΣ ΚΑΙ ΠΡΟΛΗΨΗΣ</a:t>
                      </a:r>
                      <a:endParaRPr lang="en-US" sz="1400" dirty="0">
                        <a:solidFill>
                          <a:srgbClr val="002060"/>
                        </a:solidFill>
                      </a:endParaRPr>
                    </a:p>
                  </a:txBody>
                  <a:tcPr/>
                </a:tc>
              </a:tr>
              <a:tr h="1198260">
                <a:tc>
                  <a:txBody>
                    <a:bodyPr/>
                    <a:lstStyle/>
                    <a:p>
                      <a:pPr algn="ctr"/>
                      <a:r>
                        <a:rPr lang="el-GR" sz="1600" dirty="0" smtClean="0"/>
                        <a:t>7.</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mn-lt"/>
                          <a:ea typeface="+mn-ea"/>
                          <a:cs typeface="+mn-cs"/>
                        </a:rPr>
                        <a:t>Θόρυβος</a:t>
                      </a:r>
                      <a:endParaRPr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mn-lt"/>
                          <a:ea typeface="+mn-ea"/>
                          <a:cs typeface="+mn-cs"/>
                        </a:rPr>
                        <a:t>Διατάραξη στην ακοή, κώφωση.</a:t>
                      </a:r>
                      <a:endParaRPr lang="en-US" sz="1600" kern="1200" dirty="0">
                        <a:solidFill>
                          <a:schemeClr val="dk1"/>
                        </a:solidFill>
                        <a:latin typeface="+mn-lt"/>
                        <a:ea typeface="+mn-ea"/>
                        <a:cs typeface="+mn-cs"/>
                      </a:endParaRPr>
                    </a:p>
                  </a:txBody>
                  <a:tcPr/>
                </a:tc>
                <a:tc>
                  <a:txBody>
                    <a:bodyPr/>
                    <a:lstStyle/>
                    <a:p>
                      <a:pPr algn="l"/>
                      <a:r>
                        <a:rPr lang="el-GR" sz="1600" kern="1200" dirty="0" smtClean="0">
                          <a:solidFill>
                            <a:schemeClr val="dk1"/>
                          </a:solidFill>
                          <a:latin typeface="+mn-lt"/>
                          <a:ea typeface="+mn-ea"/>
                          <a:cs typeface="+mn-cs"/>
                        </a:rPr>
                        <a:t>Νεαρά πρόσωπα, ηθοποιοί, εργαζόμενοι στην παραγωγή </a:t>
                      </a:r>
                      <a:r>
                        <a:rPr lang="el-GR" sz="1600" kern="1200" dirty="0" err="1" smtClean="0">
                          <a:solidFill>
                            <a:schemeClr val="dk1"/>
                          </a:solidFill>
                          <a:latin typeface="+mn-lt"/>
                          <a:ea typeface="+mn-ea"/>
                          <a:cs typeface="+mn-cs"/>
                        </a:rPr>
                        <a:t>οπτικοακουστι</a:t>
                      </a:r>
                      <a:r>
                        <a:rPr lang="el-GR" sz="1600" kern="1200" dirty="0" smtClean="0">
                          <a:solidFill>
                            <a:schemeClr val="dk1"/>
                          </a:solidFill>
                          <a:latin typeface="+mn-lt"/>
                          <a:ea typeface="+mn-ea"/>
                          <a:cs typeface="+mn-cs"/>
                        </a:rPr>
                        <a:t>-</a:t>
                      </a:r>
                      <a:r>
                        <a:rPr lang="el-GR" sz="1600" kern="1200" dirty="0" err="1" smtClean="0">
                          <a:solidFill>
                            <a:schemeClr val="dk1"/>
                          </a:solidFill>
                          <a:latin typeface="+mn-lt"/>
                          <a:ea typeface="+mn-ea"/>
                          <a:cs typeface="+mn-cs"/>
                        </a:rPr>
                        <a:t>κού</a:t>
                      </a:r>
                      <a:r>
                        <a:rPr lang="el-GR" sz="1600" kern="1200" dirty="0" smtClean="0">
                          <a:solidFill>
                            <a:schemeClr val="dk1"/>
                          </a:solidFill>
                          <a:latin typeface="+mn-lt"/>
                          <a:ea typeface="+mn-ea"/>
                          <a:cs typeface="+mn-cs"/>
                        </a:rPr>
                        <a:t> υλικού</a:t>
                      </a:r>
                      <a:endParaRPr lang="en-US" sz="1600" kern="1200" dirty="0">
                        <a:solidFill>
                          <a:schemeClr val="dk1"/>
                        </a:solidFill>
                        <a:latin typeface="+mn-lt"/>
                        <a:ea typeface="+mn-ea"/>
                        <a:cs typeface="+mn-cs"/>
                      </a:endParaRPr>
                    </a:p>
                  </a:txBody>
                  <a:tcPr/>
                </a:tc>
                <a:tc>
                  <a:txBody>
                    <a:bodyPr/>
                    <a:lstStyle/>
                    <a:p>
                      <a:pPr>
                        <a:spcBef>
                          <a:spcPts val="300"/>
                        </a:spcBef>
                        <a:spcAft>
                          <a:spcPts val="300"/>
                        </a:spcAft>
                      </a:pPr>
                      <a:r>
                        <a:rPr lang="el-GR" sz="1600" kern="1200" dirty="0" smtClean="0">
                          <a:solidFill>
                            <a:schemeClr val="dk1"/>
                          </a:solidFill>
                          <a:latin typeface="+mn-lt"/>
                          <a:ea typeface="+mn-ea"/>
                          <a:cs typeface="+mn-cs"/>
                        </a:rPr>
                        <a:t>Λήψη μέτρων για αποφυγή ή μείωση της έκθεσης στον θόρυβο.</a:t>
                      </a:r>
                      <a:endParaRPr lang="en-US" sz="1600" kern="1200" dirty="0" smtClean="0">
                        <a:solidFill>
                          <a:schemeClr val="dk1"/>
                        </a:solidFill>
                        <a:latin typeface="+mn-lt"/>
                        <a:ea typeface="+mn-ea"/>
                        <a:cs typeface="+mn-cs"/>
                      </a:endParaRPr>
                    </a:p>
                  </a:txBody>
                  <a:tcPr marL="68580" marR="68580" marT="0" marB="0"/>
                </a:tc>
              </a:tr>
              <a:tr h="1711925">
                <a:tc>
                  <a:txBody>
                    <a:bodyPr/>
                    <a:lstStyle/>
                    <a:p>
                      <a:pPr algn="ctr"/>
                      <a:r>
                        <a:rPr lang="el-GR" sz="1600" dirty="0" smtClean="0"/>
                        <a:t>8.</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mn-lt"/>
                          <a:ea typeface="+mn-ea"/>
                          <a:cs typeface="+mn-cs"/>
                        </a:rPr>
                        <a:t>Ωράριο</a:t>
                      </a:r>
                      <a:endParaRPr lang="en-US"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mn-lt"/>
                          <a:ea typeface="+mn-ea"/>
                          <a:cs typeface="+mn-cs"/>
                        </a:rPr>
                        <a:t>Υπέρβαση ωραρίου με κίνδυνο κόπωσης / εξουθένωσης των Νεαρών προσώπων</a:t>
                      </a:r>
                      <a:endParaRPr lang="en-US"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mn-lt"/>
                          <a:ea typeface="+mn-ea"/>
                          <a:cs typeface="+mn-cs"/>
                        </a:rPr>
                        <a:t>Νεαρά πρόσωπα</a:t>
                      </a:r>
                      <a:endParaRPr lang="en-US" sz="1600" kern="1200" dirty="0">
                        <a:solidFill>
                          <a:schemeClr val="dk1"/>
                        </a:solidFill>
                        <a:latin typeface="+mn-lt"/>
                        <a:ea typeface="+mn-ea"/>
                        <a:cs typeface="+mn-cs"/>
                      </a:endParaRPr>
                    </a:p>
                  </a:txBody>
                  <a:tcPr/>
                </a:tc>
                <a:tc>
                  <a:txBody>
                    <a:bodyPr/>
                    <a:lstStyle/>
                    <a:p>
                      <a:pPr algn="l"/>
                      <a:r>
                        <a:rPr lang="el-GR" sz="1600" kern="1200" dirty="0" smtClean="0">
                          <a:solidFill>
                            <a:schemeClr val="dk1"/>
                          </a:solidFill>
                          <a:latin typeface="+mn-lt"/>
                          <a:ea typeface="+mn-ea"/>
                          <a:cs typeface="+mn-cs"/>
                        </a:rPr>
                        <a:t>Να καθορίζεται ένας ενήλικας εργαζόμενος για συνεχή συνοδεία των Νεαρών προσώπων, έλεγχο του ωραρίου και επίλυση τυχόν έκτακτων </a:t>
                      </a:r>
                      <a:r>
                        <a:rPr lang="el-GR" sz="1600" kern="1200" dirty="0" err="1" smtClean="0">
                          <a:solidFill>
                            <a:schemeClr val="dk1"/>
                          </a:solidFill>
                          <a:latin typeface="+mn-lt"/>
                          <a:ea typeface="+mn-ea"/>
                          <a:cs typeface="+mn-cs"/>
                        </a:rPr>
                        <a:t>προβλημά</a:t>
                      </a:r>
                      <a:r>
                        <a:rPr lang="el-GR" sz="1600" kern="1200" dirty="0" smtClean="0">
                          <a:solidFill>
                            <a:schemeClr val="dk1"/>
                          </a:solidFill>
                          <a:latin typeface="+mn-lt"/>
                          <a:ea typeface="+mn-ea"/>
                          <a:cs typeface="+mn-cs"/>
                        </a:rPr>
                        <a:t>-των που αφορούν τα πρόσωπα αυτά.</a:t>
                      </a:r>
                      <a:endParaRPr lang="en-US" sz="16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8229600" cy="719137"/>
          </a:xfrm>
        </p:spPr>
        <p:txBody>
          <a:bodyPr/>
          <a:lstStyle/>
          <a:p>
            <a:r>
              <a:rPr lang="el-GR" sz="4000" dirty="0" smtClean="0"/>
              <a:t>ΓΡΑΠΤΗ ΕΚΤΙΜΗΣΗ ΚΙΝΔΥΝΩΝ</a:t>
            </a:r>
            <a:endParaRPr lang="en-GB" sz="3200" dirty="0"/>
          </a:p>
        </p:txBody>
      </p:sp>
      <p:sp>
        <p:nvSpPr>
          <p:cNvPr id="5" name="TextBox 4"/>
          <p:cNvSpPr txBox="1"/>
          <p:nvPr/>
        </p:nvSpPr>
        <p:spPr>
          <a:xfrm>
            <a:off x="428596" y="642918"/>
            <a:ext cx="6643734" cy="369332"/>
          </a:xfrm>
          <a:prstGeom prst="rect">
            <a:avLst/>
          </a:prstGeom>
          <a:noFill/>
        </p:spPr>
        <p:txBody>
          <a:bodyPr wrap="square" rtlCol="0">
            <a:spAutoFit/>
          </a:bodyPr>
          <a:lstStyle/>
          <a:p>
            <a:r>
              <a:rPr lang="el-GR" dirty="0" smtClean="0"/>
              <a:t>Εργαζόμενος ως Κινηματογραφιστής</a:t>
            </a:r>
            <a:r>
              <a:rPr lang="en-GB" dirty="0" smtClean="0"/>
              <a:t> </a:t>
            </a:r>
            <a:r>
              <a:rPr lang="el-GR" dirty="0" smtClean="0"/>
              <a:t>σε ικρίωμα (σκαλωσιά)</a:t>
            </a:r>
            <a:endParaRPr lang="en-US" dirty="0"/>
          </a:p>
        </p:txBody>
      </p:sp>
      <p:graphicFrame>
        <p:nvGraphicFramePr>
          <p:cNvPr id="6" name="Table 5"/>
          <p:cNvGraphicFramePr>
            <a:graphicFrameLocks noGrp="1"/>
          </p:cNvGraphicFramePr>
          <p:nvPr/>
        </p:nvGraphicFramePr>
        <p:xfrm>
          <a:off x="357158" y="928670"/>
          <a:ext cx="8358245" cy="6486251"/>
        </p:xfrm>
        <a:graphic>
          <a:graphicData uri="http://schemas.openxmlformats.org/drawingml/2006/table">
            <a:tbl>
              <a:tblPr firstRow="1" bandRow="1">
                <a:tableStyleId>{5C22544A-7EE6-4342-B048-85BDC9FD1C3A}</a:tableStyleId>
              </a:tblPr>
              <a:tblGrid>
                <a:gridCol w="642943"/>
                <a:gridCol w="2071702"/>
                <a:gridCol w="1785950"/>
                <a:gridCol w="1571636"/>
                <a:gridCol w="2286014"/>
              </a:tblGrid>
              <a:tr h="1071570">
                <a:tc>
                  <a:txBody>
                    <a:bodyPr/>
                    <a:lstStyle/>
                    <a:p>
                      <a:pPr algn="ctr"/>
                      <a:r>
                        <a:rPr lang="el-GR" sz="1400" dirty="0" smtClean="0">
                          <a:solidFill>
                            <a:srgbClr val="002060"/>
                          </a:solidFill>
                        </a:rPr>
                        <a:t>Α/Α</a:t>
                      </a: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ΠΗΓΗ ΚΙΝΔΥΝΟΥ</a:t>
                      </a:r>
                      <a:endParaRPr lang="en-US" sz="1400" dirty="0" smtClean="0">
                        <a:solidFill>
                          <a:srgbClr val="002060"/>
                        </a:solidFill>
                        <a:latin typeface="Times New Roman"/>
                        <a:ea typeface="Times New Roman"/>
                        <a:cs typeface="Times New Roman"/>
                      </a:endParaRPr>
                    </a:p>
                    <a:p>
                      <a:pPr algn="ct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ΚΙΝΔΥΝΟΣ</a:t>
                      </a:r>
                      <a:endParaRPr lang="en-US" sz="1400" dirty="0" smtClean="0">
                        <a:solidFill>
                          <a:srgbClr val="002060"/>
                        </a:solidFill>
                        <a:latin typeface="Times New Roman"/>
                        <a:ea typeface="Times New Roman"/>
                        <a:cs typeface="Times New Roman"/>
                      </a:endParaRPr>
                    </a:p>
                    <a:p>
                      <a:pPr algn="ctr"/>
                      <a:endParaRPr lang="en-US"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solidFill>
                            <a:srgbClr val="002060"/>
                          </a:solidFill>
                          <a:latin typeface="Arial"/>
                          <a:ea typeface="Times New Roman"/>
                          <a:cs typeface="Times New Roman"/>
                        </a:rPr>
                        <a:t>ΠΡΟΣΩΠΑ ΣΤΗΝ ΕΡΓΑΣΙΑ ΠΟΥ ΚΙΝΔΥΝΕΥΟΥΝ</a:t>
                      </a:r>
                      <a:endParaRPr lang="en-US" sz="1400" dirty="0" smtClean="0">
                        <a:solidFill>
                          <a:srgbClr val="002060"/>
                        </a:solidFill>
                        <a:latin typeface="Times New Roman"/>
                        <a:ea typeface="Times New Roman"/>
                        <a:cs typeface="Times New Roman"/>
                      </a:endParaRPr>
                    </a:p>
                    <a:p>
                      <a:pPr algn="ctr"/>
                      <a:endParaRPr lang="en-US" sz="1400" dirty="0">
                        <a:solidFill>
                          <a:srgbClr val="002060"/>
                        </a:solidFill>
                      </a:endParaRPr>
                    </a:p>
                  </a:txBody>
                  <a:tcPr/>
                </a:tc>
                <a:tc>
                  <a:txBody>
                    <a:bodyPr/>
                    <a:lstStyle/>
                    <a:p>
                      <a:pPr algn="ctr">
                        <a:spcBef>
                          <a:spcPts val="600"/>
                        </a:spcBef>
                        <a:spcAft>
                          <a:spcPts val="600"/>
                        </a:spcAft>
                      </a:pPr>
                      <a:r>
                        <a:rPr lang="el-GR" sz="1400" b="1" dirty="0" smtClean="0">
                          <a:solidFill>
                            <a:srgbClr val="002060"/>
                          </a:solidFill>
                          <a:latin typeface="Arial"/>
                          <a:ea typeface="Times New Roman"/>
                          <a:cs typeface="Times New Roman"/>
                        </a:rPr>
                        <a:t>ΜΕΤΡΑ</a:t>
                      </a:r>
                      <a:r>
                        <a:rPr lang="en-GB" sz="1400" b="1" dirty="0" smtClean="0">
                          <a:solidFill>
                            <a:srgbClr val="002060"/>
                          </a:solidFill>
                          <a:latin typeface="Arial"/>
                          <a:ea typeface="Times New Roman"/>
                          <a:cs typeface="Times New Roman"/>
                        </a:rPr>
                        <a:t> </a:t>
                      </a:r>
                      <a:r>
                        <a:rPr lang="el-GR" sz="1400" b="1" dirty="0" smtClean="0">
                          <a:solidFill>
                            <a:srgbClr val="002060"/>
                          </a:solidFill>
                          <a:latin typeface="Arial"/>
                          <a:ea typeface="Times New Roman"/>
                          <a:cs typeface="Times New Roman"/>
                        </a:rPr>
                        <a:t>ΠΡΟΣΤΑΣΙΑΣ ΚΑΙ ΠΡΟΛΗΨΗΣ</a:t>
                      </a:r>
                      <a:endParaRPr lang="en-US" sz="1400" dirty="0">
                        <a:solidFill>
                          <a:srgbClr val="002060"/>
                        </a:solidFill>
                      </a:endParaRPr>
                    </a:p>
                  </a:txBody>
                  <a:tcPr/>
                </a:tc>
              </a:tr>
              <a:tr h="663577">
                <a:tc>
                  <a:txBody>
                    <a:bodyPr/>
                    <a:lstStyle/>
                    <a:p>
                      <a:pPr algn="ctr"/>
                      <a:r>
                        <a:rPr lang="en-GB" sz="1600" dirty="0" smtClean="0"/>
                        <a:t>1</a:t>
                      </a:r>
                      <a:endParaRPr lang="en-US" sz="1600" dirty="0"/>
                    </a:p>
                  </a:txBody>
                  <a:tcPr/>
                </a:tc>
                <a:tc>
                  <a:txBody>
                    <a:bodyPr/>
                    <a:lstStyle/>
                    <a:p>
                      <a:pPr algn="ctr"/>
                      <a:r>
                        <a:rPr lang="el-GR" sz="1500" dirty="0" smtClean="0"/>
                        <a:t>Εργασία</a:t>
                      </a:r>
                      <a:r>
                        <a:rPr lang="el-GR" sz="1500" baseline="0" dirty="0" smtClean="0"/>
                        <a:t> σε ύψος</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500" dirty="0" smtClean="0"/>
                        <a:t>Πτώση από ύψος</a:t>
                      </a:r>
                      <a:endParaRPr lang="en-US" sz="1500" dirty="0" smtClean="0"/>
                    </a:p>
                    <a:p>
                      <a:pPr algn="ctr"/>
                      <a:endParaRPr lang="en-US" sz="1500" dirty="0"/>
                    </a:p>
                  </a:txBody>
                  <a:tcPr/>
                </a:tc>
                <a:tc>
                  <a:txBody>
                    <a:bodyPr/>
                    <a:lstStyle/>
                    <a:p>
                      <a:pPr algn="l"/>
                      <a:r>
                        <a:rPr lang="el-GR" sz="1500" dirty="0" err="1" smtClean="0"/>
                        <a:t>Κινηματογρα</a:t>
                      </a:r>
                      <a:r>
                        <a:rPr lang="el-GR" sz="1500" dirty="0" smtClean="0"/>
                        <a:t>-</a:t>
                      </a:r>
                      <a:r>
                        <a:rPr lang="el-GR" sz="1500" dirty="0" err="1" smtClean="0"/>
                        <a:t>φιστής</a:t>
                      </a:r>
                      <a:r>
                        <a:rPr lang="el-GR" sz="1500" dirty="0" smtClean="0"/>
                        <a:t>,</a:t>
                      </a:r>
                      <a:r>
                        <a:rPr lang="el-GR" sz="1500" baseline="0" dirty="0" smtClean="0"/>
                        <a:t> άλλοι εργαζόμενοι, τρίτα πρόσωπα</a:t>
                      </a:r>
                      <a:endParaRPr lang="en-US" sz="1500" dirty="0"/>
                    </a:p>
                  </a:txBody>
                  <a:tcPr/>
                </a:tc>
                <a:tc>
                  <a:txBody>
                    <a:bodyPr/>
                    <a:lstStyle/>
                    <a:p>
                      <a:pPr algn="l"/>
                      <a:r>
                        <a:rPr lang="el-GR" sz="1500" dirty="0" smtClean="0"/>
                        <a:t>Πρόσβαση</a:t>
                      </a:r>
                      <a:r>
                        <a:rPr lang="el-GR" sz="1500" baseline="0" dirty="0" smtClean="0"/>
                        <a:t> στην σκαλωσιά μόνο για κινηματογραφιστή, οδηγίες ορθής χρήσης, ικρίωμα κατασκευασμένο με </a:t>
                      </a:r>
                      <a:r>
                        <a:rPr lang="el-GR" sz="1500" baseline="0" dirty="0" err="1" smtClean="0"/>
                        <a:t>Ευρ</a:t>
                      </a:r>
                      <a:r>
                        <a:rPr lang="el-GR" sz="1500" baseline="0" dirty="0" smtClean="0"/>
                        <a:t>. Πρότυπά ή Μελέτη Αντοχής &amp; Ευστάθειας</a:t>
                      </a:r>
                      <a:endParaRPr lang="en-US" sz="1500" dirty="0"/>
                    </a:p>
                  </a:txBody>
                  <a:tcPr/>
                </a:tc>
              </a:tr>
              <a:tr h="663577">
                <a:tc>
                  <a:txBody>
                    <a:bodyPr/>
                    <a:lstStyle/>
                    <a:p>
                      <a:pPr algn="ctr"/>
                      <a:r>
                        <a:rPr lang="el-GR" sz="1600" dirty="0" smtClean="0"/>
                        <a:t>2</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500" dirty="0" smtClean="0"/>
                        <a:t>Εργασία</a:t>
                      </a:r>
                      <a:r>
                        <a:rPr lang="el-GR" sz="1500" baseline="0" dirty="0" smtClean="0"/>
                        <a:t> σε ύψος</a:t>
                      </a:r>
                      <a:endParaRPr lang="en-US" sz="1500" dirty="0" smtClean="0"/>
                    </a:p>
                    <a:p>
                      <a:pPr algn="ct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500" dirty="0" smtClean="0"/>
                        <a:t>Πτώση</a:t>
                      </a:r>
                      <a:r>
                        <a:rPr lang="el-GR" sz="1500" baseline="0" dirty="0" smtClean="0"/>
                        <a:t> αντικειμένων &amp; εξοπλισμού</a:t>
                      </a:r>
                      <a:endParaRPr lang="en-US" sz="1500" dirty="0" smtClean="0"/>
                    </a:p>
                    <a:p>
                      <a:pPr algn="ctr"/>
                      <a:endParaRPr lang="en-US" sz="1500" dirty="0"/>
                    </a:p>
                  </a:txBody>
                  <a:tcPr/>
                </a:tc>
                <a:tc>
                  <a:txBody>
                    <a:bodyPr/>
                    <a:lstStyle/>
                    <a:p>
                      <a:pPr algn="l"/>
                      <a:r>
                        <a:rPr lang="el-GR" sz="1500" baseline="0" dirty="0" smtClean="0"/>
                        <a:t>Άλλοι εργαζόμενοι, τρίτα πρόσωπα</a:t>
                      </a:r>
                      <a:endParaRPr lang="en-US" sz="1500" dirty="0"/>
                    </a:p>
                  </a:txBody>
                  <a:tcPr/>
                </a:tc>
                <a:tc>
                  <a:txBody>
                    <a:bodyPr/>
                    <a:lstStyle/>
                    <a:p>
                      <a:pPr algn="l"/>
                      <a:r>
                        <a:rPr lang="el-GR" sz="1500" dirty="0" smtClean="0"/>
                        <a:t>Εγκατάσταση</a:t>
                      </a:r>
                      <a:r>
                        <a:rPr lang="el-GR" sz="1500" baseline="0" dirty="0" smtClean="0"/>
                        <a:t> θωρακίου (παραπέτου) 15 </a:t>
                      </a:r>
                      <a:r>
                        <a:rPr lang="en-GB" sz="1500" baseline="0" dirty="0" smtClean="0"/>
                        <a:t>cm</a:t>
                      </a:r>
                      <a:r>
                        <a:rPr lang="el-GR" sz="1500" baseline="0" dirty="0" smtClean="0"/>
                        <a:t>. Πρόσδεση εξοπλισμού στο ικρίωμα. Απαγόρευση διακίνησης κάτω από το ικρίωμα.</a:t>
                      </a:r>
                      <a:endParaRPr lang="en-US" sz="1500" dirty="0"/>
                    </a:p>
                  </a:txBody>
                  <a:tcPr/>
                </a:tc>
              </a:tr>
              <a:tr h="1281154">
                <a:tc>
                  <a:txBody>
                    <a:bodyPr/>
                    <a:lstStyle/>
                    <a:p>
                      <a:pPr algn="ctr"/>
                      <a:r>
                        <a:rPr lang="el-GR" sz="1600" dirty="0" smtClean="0"/>
                        <a:t>3.</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500" dirty="0" smtClean="0"/>
                        <a:t>Εργασία</a:t>
                      </a:r>
                      <a:r>
                        <a:rPr lang="el-GR" sz="1500" baseline="0" dirty="0" smtClean="0"/>
                        <a:t> σε ύψος</a:t>
                      </a:r>
                      <a:endParaRPr lang="en-US" sz="1500" dirty="0" smtClean="0"/>
                    </a:p>
                    <a:p>
                      <a:pPr algn="ctr"/>
                      <a:endParaRPr lang="en-US" sz="1500" dirty="0"/>
                    </a:p>
                  </a:txBody>
                  <a:tcPr/>
                </a:tc>
                <a:tc>
                  <a:txBody>
                    <a:bodyPr/>
                    <a:lstStyle/>
                    <a:p>
                      <a:pPr algn="ctr"/>
                      <a:r>
                        <a:rPr lang="el-GR" sz="1500" dirty="0" smtClean="0"/>
                        <a:t>Ανατροπή</a:t>
                      </a:r>
                      <a:r>
                        <a:rPr lang="el-GR" sz="1500" baseline="0" dirty="0" smtClean="0"/>
                        <a:t> ικριώματος</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err="1" smtClean="0"/>
                        <a:t>Κινηματογρα</a:t>
                      </a:r>
                      <a:r>
                        <a:rPr lang="el-GR" sz="1500" dirty="0" smtClean="0"/>
                        <a:t>-</a:t>
                      </a:r>
                      <a:r>
                        <a:rPr lang="el-GR" sz="1500" dirty="0" err="1" smtClean="0"/>
                        <a:t>φιστής</a:t>
                      </a:r>
                      <a:r>
                        <a:rPr lang="el-GR" sz="1500" dirty="0" smtClean="0"/>
                        <a:t>,</a:t>
                      </a:r>
                      <a:r>
                        <a:rPr lang="el-GR" sz="1500" baseline="0" dirty="0" smtClean="0"/>
                        <a:t> άλλοι εργαζόμενοι, τρίτα πρόσωπα</a:t>
                      </a:r>
                      <a:endParaRPr lang="en-US" sz="1500" dirty="0"/>
                    </a:p>
                  </a:txBody>
                  <a:tcPr/>
                </a:tc>
                <a:tc>
                  <a:txBody>
                    <a:bodyPr/>
                    <a:lstStyle/>
                    <a:p>
                      <a:pPr algn="l"/>
                      <a:r>
                        <a:rPr lang="el-GR" sz="1500" dirty="0" smtClean="0"/>
                        <a:t>Στατική</a:t>
                      </a:r>
                      <a:r>
                        <a:rPr lang="el-GR" sz="1500" baseline="0" dirty="0" smtClean="0"/>
                        <a:t> επάρκεια ικριώματος με βάση οδηγίες κατασκευαστή  Απαγόρευση χρήσης σε συνθήκες κακοκαιρίας.</a:t>
                      </a:r>
                      <a:endParaRPr lang="en-US" sz="1500" dirty="0"/>
                    </a:p>
                  </a:txBody>
                  <a:tcPr/>
                </a:tc>
              </a:tr>
              <a:tr h="663577">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9138"/>
          </a:xfrm>
        </p:spPr>
        <p:txBody>
          <a:bodyPr>
            <a:noAutofit/>
          </a:bodyPr>
          <a:lstStyle/>
          <a:p>
            <a:pPr eaLnBrk="1" hangingPunct="1">
              <a:defRPr/>
            </a:pPr>
            <a:r>
              <a:rPr lang="el-GR" sz="2200" dirty="0" smtClean="0"/>
              <a:t>Εργατικά Ατυχήματα</a:t>
            </a:r>
            <a:endParaRPr lang="en-US" sz="2200" dirty="0"/>
          </a:p>
        </p:txBody>
      </p:sp>
      <p:sp>
        <p:nvSpPr>
          <p:cNvPr id="14339" name="Content Placeholder 2"/>
          <p:cNvSpPr>
            <a:spLocks noGrp="1"/>
          </p:cNvSpPr>
          <p:nvPr>
            <p:ph idx="1"/>
          </p:nvPr>
        </p:nvSpPr>
        <p:spPr>
          <a:xfrm>
            <a:off x="500034" y="1071546"/>
            <a:ext cx="8229600" cy="4929188"/>
          </a:xfrm>
        </p:spPr>
        <p:txBody>
          <a:bodyPr/>
          <a:lstStyle/>
          <a:p>
            <a:pPr marL="0" indent="0" eaLnBrk="1" hangingPunct="1">
              <a:buNone/>
            </a:pPr>
            <a:r>
              <a:rPr lang="en-GB" sz="2200" dirty="0" smtClean="0">
                <a:effectLst/>
                <a:latin typeface="Arial" pitchFamily="34" charset="0"/>
              </a:rPr>
              <a:t>E</a:t>
            </a:r>
            <a:r>
              <a:rPr lang="el-GR" sz="2200" dirty="0" smtClean="0">
                <a:effectLst/>
                <a:latin typeface="Arial" pitchFamily="34" charset="0"/>
              </a:rPr>
              <a:t>ίναι υποχρέωση του εργοδότη να γνωστοποιεί εργατικά ατυχήματα με βάση τους περί Α και Υ στην Εργασία (Γνωστοποίηση Ατυχημάτων &amp; Επικίνδυνων Συμβάντων) Κανονισμούς του 2007</a:t>
            </a:r>
            <a:r>
              <a:rPr lang="en-GB" sz="2200" dirty="0" smtClean="0">
                <a:effectLst/>
                <a:latin typeface="Arial" pitchFamily="34" charset="0"/>
              </a:rPr>
              <a:t>:</a:t>
            </a:r>
            <a:endParaRPr lang="el-GR" sz="2200" dirty="0" smtClean="0">
              <a:effectLst/>
              <a:latin typeface="Arial" pitchFamily="34" charset="0"/>
            </a:endParaRPr>
          </a:p>
          <a:p>
            <a:pPr marL="0" indent="0" eaLnBrk="1" hangingPunct="1">
              <a:buNone/>
            </a:pPr>
            <a:endParaRPr lang="en-US" sz="2200" dirty="0" smtClean="0">
              <a:effectLst/>
              <a:latin typeface="Arial" pitchFamily="34" charset="0"/>
            </a:endParaRPr>
          </a:p>
          <a:p>
            <a:pPr eaLnBrk="1" hangingPunct="1"/>
            <a:endParaRPr lang="en-US" dirty="0" smtClean="0">
              <a:effectLst/>
              <a:latin typeface="Arial" pitchFamily="34" charset="0"/>
            </a:endParaRPr>
          </a:p>
          <a:p>
            <a:pPr eaLnBrk="1" hangingPunct="1"/>
            <a:endParaRPr lang="en-US" dirty="0" smtClean="0">
              <a:effectLst/>
              <a:latin typeface="Arial" pitchFamily="34" charset="0"/>
            </a:endParaRPr>
          </a:p>
        </p:txBody>
      </p:sp>
      <p:sp>
        <p:nvSpPr>
          <p:cNvPr id="4" name="Date Placeholder 3"/>
          <p:cNvSpPr>
            <a:spLocks noGrp="1"/>
          </p:cNvSpPr>
          <p:nvPr>
            <p:ph type="dt" sz="quarter" idx="10"/>
          </p:nvPr>
        </p:nvSpPr>
        <p:spPr/>
        <p:txBody>
          <a:bodyPr/>
          <a:lstStyle/>
          <a:p>
            <a:pPr>
              <a:defRPr/>
            </a:pPr>
            <a:fld id="{F8CE4A49-2D0D-4A10-8221-B4BEC7C2278D}" type="datetime1">
              <a:rPr lang="en-GB"/>
              <a:pPr>
                <a:defRPr/>
              </a:pPr>
              <a:t>02/08/2018</a:t>
            </a:fld>
            <a:endParaRPr lang="fr-BE"/>
          </a:p>
        </p:txBody>
      </p:sp>
      <p:sp>
        <p:nvSpPr>
          <p:cNvPr id="14341" name="Slide Number Placeholder 4"/>
          <p:cNvSpPr>
            <a:spLocks noGrp="1"/>
          </p:cNvSpPr>
          <p:nvPr>
            <p:ph type="sldNum" sz="quarter" idx="12"/>
          </p:nvPr>
        </p:nvSpPr>
        <p:spPr>
          <a:noFill/>
        </p:spPr>
        <p:txBody>
          <a:bodyPr/>
          <a:lstStyle/>
          <a:p>
            <a:pPr fontAlgn="base">
              <a:spcBef>
                <a:spcPct val="0"/>
              </a:spcBef>
              <a:spcAft>
                <a:spcPct val="0"/>
              </a:spcAft>
            </a:pPr>
            <a:fld id="{6B1CAFD4-0B4A-4C78-A105-CB68A9335300}" type="slidenum">
              <a:rPr lang="fr-BE" smtClean="0">
                <a:latin typeface="Arial" pitchFamily="34" charset="0"/>
              </a:rPr>
              <a:pPr fontAlgn="base">
                <a:spcBef>
                  <a:spcPct val="0"/>
                </a:spcBef>
                <a:spcAft>
                  <a:spcPct val="0"/>
                </a:spcAft>
              </a:pPr>
              <a:t>55</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
        <p:nvSpPr>
          <p:cNvPr id="7" name="Rectangle 4"/>
          <p:cNvSpPr txBox="1">
            <a:spLocks noRot="1" noChangeArrowheads="1"/>
          </p:cNvSpPr>
          <p:nvPr/>
        </p:nvSpPr>
        <p:spPr bwMode="auto">
          <a:xfrm>
            <a:off x="285720" y="2500306"/>
            <a:ext cx="84963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60400" marR="0" lvl="0" indent="-660400" algn="l" defTabSz="914400" rtl="0" eaLnBrk="0" fontAlgn="base" latinLnBrk="0" hangingPunct="0">
              <a:lnSpc>
                <a:spcPct val="100000"/>
              </a:lnSpc>
              <a:spcBef>
                <a:spcPct val="20000"/>
              </a:spcBef>
              <a:spcAft>
                <a:spcPct val="0"/>
              </a:spcAft>
              <a:buClrTx/>
              <a:buSzTx/>
              <a:buFontTx/>
              <a:buNone/>
              <a:tabLst/>
              <a:defRPr/>
            </a:pP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a:t>
            </a:r>
            <a:r>
              <a:rPr kumimoji="0" lang="en-GB" sz="20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charset="0"/>
                <a:ea typeface="+mn-ea"/>
                <a:cs typeface="+mn-cs"/>
              </a:rPr>
              <a:t>ATYXHMA:</a:t>
            </a:r>
            <a:r>
              <a:rPr kumimoji="0" lang="en-GB" sz="2000" b="1" i="0" u="none" strike="noStrike" kern="0" cap="none" spc="0" normalizeH="0" noProof="0" dirty="0" smtClean="0">
                <a:ln>
                  <a:noFill/>
                </a:ln>
                <a:solidFill>
                  <a:srgbClr val="FF0000"/>
                </a:solidFill>
                <a:effectLst>
                  <a:outerShdw blurRad="38100" dist="38100" dir="2700000" algn="tl">
                    <a:srgbClr val="C0C0C0"/>
                  </a:outerShdw>
                </a:effectLst>
                <a:uLnTx/>
                <a:uFillTx/>
                <a:latin typeface="Arial" charset="0"/>
                <a:ea typeface="+mn-ea"/>
                <a:cs typeface="+mn-cs"/>
              </a:rPr>
              <a:t> </a:t>
            </a: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κάθε </a:t>
            </a:r>
            <a:r>
              <a:rPr kumimoji="0" lang="el-GR" sz="2000" b="1" i="0" u="sng"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ασυνεχές</a:t>
            </a: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συμβάν, </a:t>
            </a:r>
            <a:r>
              <a:rPr kumimoji="0" lang="en-US"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a:t>
            </a: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το οποίο προκαλεί σωματική ή διανοητική βλάβη ή απώλεια ζωής σε:</a:t>
            </a:r>
          </a:p>
          <a:p>
            <a:pPr marL="660400" marR="0" lvl="0" indent="-660400" algn="l" defTabSz="914400" rtl="0" eaLnBrk="0" fontAlgn="base" latinLnBrk="0" hangingPunct="0">
              <a:lnSpc>
                <a:spcPct val="100000"/>
              </a:lnSpc>
              <a:spcBef>
                <a:spcPct val="20000"/>
              </a:spcBef>
              <a:spcAft>
                <a:spcPct val="0"/>
              </a:spcAft>
              <a:buClrTx/>
              <a:buSzTx/>
              <a:buFontTx/>
              <a:buNone/>
              <a:tabLst/>
              <a:defRPr/>
            </a:pP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(α)     </a:t>
            </a:r>
            <a:r>
              <a:rPr kumimoji="0" lang="el-GR" sz="2000" b="1" i="0" u="none" strike="noStrike" kern="0" cap="none" spc="0" normalizeH="0" baseline="0" noProof="0" dirty="0" err="1" smtClean="0">
                <a:ln>
                  <a:noFill/>
                </a:ln>
                <a:solidFill>
                  <a:schemeClr val="accent2"/>
                </a:solidFill>
                <a:effectLst>
                  <a:outerShdw blurRad="38100" dist="38100" dir="2700000" algn="tl">
                    <a:srgbClr val="C0C0C0"/>
                  </a:outerShdw>
                </a:effectLst>
                <a:uLnTx/>
                <a:uFillTx/>
                <a:latin typeface="Arial" charset="0"/>
                <a:ea typeface="+mn-ea"/>
                <a:cs typeface="+mn-cs"/>
              </a:rPr>
              <a:t>Εργοδοτούμενο</a:t>
            </a: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ή </a:t>
            </a:r>
            <a:r>
              <a:rPr kumimoji="0" lang="el-GR" sz="2000" b="1" i="0" u="sng" strike="noStrike" kern="0" cap="none" spc="0" normalizeH="0" baseline="0" noProof="0" dirty="0" err="1" smtClean="0">
                <a:ln>
                  <a:noFill/>
                </a:ln>
                <a:solidFill>
                  <a:schemeClr val="accent2"/>
                </a:solidFill>
                <a:effectLst>
                  <a:outerShdw blurRad="38100" dist="38100" dir="2700000" algn="tl">
                    <a:srgbClr val="C0C0C0"/>
                  </a:outerShdw>
                </a:effectLst>
                <a:uLnTx/>
                <a:uFillTx/>
                <a:latin typeface="Arial" charset="0"/>
                <a:ea typeface="+mn-ea"/>
                <a:cs typeface="+mn-cs"/>
              </a:rPr>
              <a:t>αυτοεργοδοτούμενο</a:t>
            </a:r>
            <a:r>
              <a:rPr kumimoji="0" lang="el-GR" sz="2000" b="1" i="0" u="sng"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a:t>
            </a:r>
            <a:r>
              <a:rPr kumimoji="0" lang="el-GR" sz="2000" b="0"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Πρόσωπο </a:t>
            </a:r>
          </a:p>
          <a:p>
            <a:pPr marL="1035050" marR="0" lvl="1" indent="-577850" algn="l" defTabSz="914400" rtl="0" eaLnBrk="0" fontAlgn="base" latinLnBrk="0" hangingPunct="0">
              <a:lnSpc>
                <a:spcPct val="100000"/>
              </a:lnSpc>
              <a:spcBef>
                <a:spcPct val="20000"/>
              </a:spcBef>
              <a:spcAft>
                <a:spcPct val="0"/>
              </a:spcAft>
              <a:buClrTx/>
              <a:buSzTx/>
              <a:buFontTx/>
              <a:buNone/>
              <a:tabLst/>
              <a:defRPr/>
            </a:pPr>
            <a:r>
              <a:rPr kumimoji="0" lang="el-GR" sz="1800" b="0"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	</a:t>
            </a:r>
            <a:r>
              <a:rPr kumimoji="0" lang="el-GR" sz="1800" b="1" i="0" u="sng"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κατά τη διάρκεια της εργασίας του</a:t>
            </a:r>
            <a:r>
              <a:rPr kumimoji="0" lang="el-GR" sz="1800" b="0"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 (δεν περιλαμβάνονται εσκεμμένοι αυτοτραυματισμοί, ατυχήματα που έχουν παθολογικά αίτια, ή επαγγελματικές ασθένειες), ή</a:t>
            </a:r>
            <a:r>
              <a:rPr kumimoji="0" lang="el-GR" sz="1800"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 </a:t>
            </a:r>
          </a:p>
          <a:p>
            <a:pPr marL="1035050" marR="0" lvl="1" indent="-577850" algn="l" defTabSz="914400" rtl="0" eaLnBrk="0" fontAlgn="base" latinLnBrk="0" hangingPunct="0">
              <a:lnSpc>
                <a:spcPct val="100000"/>
              </a:lnSpc>
              <a:spcBef>
                <a:spcPct val="20000"/>
              </a:spcBef>
              <a:spcAft>
                <a:spcPct val="0"/>
              </a:spcAft>
              <a:buClrTx/>
              <a:buSzTx/>
              <a:buFontTx/>
              <a:buNone/>
              <a:tabLst/>
              <a:defRPr/>
            </a:pPr>
            <a:r>
              <a:rPr kumimoji="0" lang="el-GR" sz="1800"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	</a:t>
            </a:r>
            <a:r>
              <a:rPr kumimoji="0" lang="el-GR" sz="1800" b="1" i="0" u="sng"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κατά τη διάρκεια της</a:t>
            </a:r>
            <a:r>
              <a:rPr kumimoji="0" lang="en-US" sz="1800" b="1" i="0" u="sng"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 </a:t>
            </a:r>
            <a:r>
              <a:rPr kumimoji="0" lang="el-GR" sz="1800" b="1" i="0" u="sng"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συνήθους διαδρομής</a:t>
            </a:r>
            <a:r>
              <a:rPr kumimoji="0" lang="el-GR" sz="1800"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 </a:t>
            </a:r>
            <a:r>
              <a:rPr kumimoji="0" lang="el-GR" sz="1800" b="0"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μεταξύ της οικίας και του τόπου εργασίας του.</a:t>
            </a:r>
          </a:p>
          <a:p>
            <a:pPr marL="660400" marR="0" lvl="0" indent="-660400" algn="l" defTabSz="914400" rtl="0" eaLnBrk="0" fontAlgn="base" latinLnBrk="0" hangingPunct="0">
              <a:lnSpc>
                <a:spcPct val="100000"/>
              </a:lnSpc>
              <a:spcBef>
                <a:spcPct val="20000"/>
              </a:spcBef>
              <a:spcAft>
                <a:spcPct val="0"/>
              </a:spcAft>
              <a:buClrTx/>
              <a:buSzTx/>
              <a:buFontTx/>
              <a:buNone/>
              <a:tabLst/>
              <a:defRPr/>
            </a:pP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(β)     </a:t>
            </a:r>
            <a:r>
              <a:rPr kumimoji="0" lang="el-GR" sz="2000" b="1" i="0" u="sng"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άλλο πρόσωπο</a:t>
            </a: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(τρίτο πρόσωπο) </a:t>
            </a:r>
            <a:r>
              <a:rPr kumimoji="0" lang="el-GR" sz="2000" b="0"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που βρίσκεται εκτός εργασίας και το οποίο προέκυψε από τη διεξαγωγή δραστηριοτήτων σε εργασία.</a:t>
            </a:r>
            <a:endParaRPr kumimoji="0" lang="el-GR" sz="2000" b="0"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9138"/>
          </a:xfrm>
        </p:spPr>
        <p:txBody>
          <a:bodyPr>
            <a:noAutofit/>
          </a:bodyPr>
          <a:lstStyle/>
          <a:p>
            <a:pPr eaLnBrk="1" hangingPunct="1">
              <a:defRPr/>
            </a:pPr>
            <a:r>
              <a:rPr lang="el-GR" sz="2200" dirty="0" smtClean="0"/>
              <a:t>Εργατικά Ατυχήματα</a:t>
            </a:r>
            <a:r>
              <a:rPr lang="en-GB" sz="2200" dirty="0" smtClean="0"/>
              <a:t> (</a:t>
            </a:r>
            <a:r>
              <a:rPr lang="el-GR" sz="2200" dirty="0" smtClean="0"/>
              <a:t>συνέχεια)</a:t>
            </a:r>
            <a:endParaRPr lang="en-US" sz="2200" dirty="0"/>
          </a:p>
        </p:txBody>
      </p:sp>
      <p:sp>
        <p:nvSpPr>
          <p:cNvPr id="14339" name="Content Placeholder 2"/>
          <p:cNvSpPr>
            <a:spLocks noGrp="1"/>
          </p:cNvSpPr>
          <p:nvPr>
            <p:ph idx="1"/>
          </p:nvPr>
        </p:nvSpPr>
        <p:spPr>
          <a:xfrm>
            <a:off x="214282" y="1071546"/>
            <a:ext cx="8229600" cy="4929188"/>
          </a:xfrm>
        </p:spPr>
        <p:txBody>
          <a:bodyPr/>
          <a:lstStyle/>
          <a:p>
            <a:pPr marL="0" indent="0" eaLnBrk="1" hangingPunct="1">
              <a:buNone/>
            </a:pPr>
            <a:endParaRPr lang="en-US" sz="2200" dirty="0" smtClean="0">
              <a:effectLst/>
              <a:latin typeface="Arial" pitchFamily="34" charset="0"/>
            </a:endParaRPr>
          </a:p>
          <a:p>
            <a:pPr eaLnBrk="1" hangingPunct="1"/>
            <a:endParaRPr lang="en-US" dirty="0" smtClean="0">
              <a:effectLst/>
              <a:latin typeface="Arial" pitchFamily="34" charset="0"/>
            </a:endParaRPr>
          </a:p>
          <a:p>
            <a:pPr eaLnBrk="1" hangingPunct="1"/>
            <a:endParaRPr lang="en-US" dirty="0" smtClean="0">
              <a:effectLst/>
              <a:latin typeface="Arial" pitchFamily="34" charset="0"/>
            </a:endParaRPr>
          </a:p>
        </p:txBody>
      </p:sp>
      <p:sp>
        <p:nvSpPr>
          <p:cNvPr id="4" name="Date Placeholder 3"/>
          <p:cNvSpPr>
            <a:spLocks noGrp="1"/>
          </p:cNvSpPr>
          <p:nvPr>
            <p:ph type="dt" sz="quarter" idx="10"/>
          </p:nvPr>
        </p:nvSpPr>
        <p:spPr/>
        <p:txBody>
          <a:bodyPr/>
          <a:lstStyle/>
          <a:p>
            <a:pPr>
              <a:defRPr/>
            </a:pPr>
            <a:fld id="{F8CE4A49-2D0D-4A10-8221-B4BEC7C2278D}" type="datetime1">
              <a:rPr lang="en-GB"/>
              <a:pPr>
                <a:defRPr/>
              </a:pPr>
              <a:t>02/08/2018</a:t>
            </a:fld>
            <a:endParaRPr lang="fr-BE"/>
          </a:p>
        </p:txBody>
      </p:sp>
      <p:sp>
        <p:nvSpPr>
          <p:cNvPr id="14341" name="Slide Number Placeholder 4"/>
          <p:cNvSpPr>
            <a:spLocks noGrp="1"/>
          </p:cNvSpPr>
          <p:nvPr>
            <p:ph type="sldNum" sz="quarter" idx="12"/>
          </p:nvPr>
        </p:nvSpPr>
        <p:spPr>
          <a:noFill/>
        </p:spPr>
        <p:txBody>
          <a:bodyPr/>
          <a:lstStyle/>
          <a:p>
            <a:pPr fontAlgn="base">
              <a:spcBef>
                <a:spcPct val="0"/>
              </a:spcBef>
              <a:spcAft>
                <a:spcPct val="0"/>
              </a:spcAft>
            </a:pPr>
            <a:fld id="{6B1CAFD4-0B4A-4C78-A105-CB68A9335300}" type="slidenum">
              <a:rPr lang="fr-BE" smtClean="0">
                <a:latin typeface="Arial" pitchFamily="34" charset="0"/>
              </a:rPr>
              <a:pPr fontAlgn="base">
                <a:spcBef>
                  <a:spcPct val="0"/>
                </a:spcBef>
                <a:spcAft>
                  <a:spcPct val="0"/>
                </a:spcAft>
              </a:pPr>
              <a:t>56</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
        <p:nvSpPr>
          <p:cNvPr id="8" name="Rectangle 3"/>
          <p:cNvSpPr txBox="1">
            <a:spLocks noChangeArrowheads="1"/>
          </p:cNvSpPr>
          <p:nvPr/>
        </p:nvSpPr>
        <p:spPr bwMode="auto">
          <a:xfrm>
            <a:off x="285720" y="1071546"/>
            <a:ext cx="84963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buFont typeface="Arial" pitchFamily="34" charset="0"/>
              <a:buChar char="•"/>
            </a:pPr>
            <a:r>
              <a:rPr lang="el-GR" sz="2000" dirty="0" smtClean="0">
                <a:solidFill>
                  <a:srgbClr val="FF0000"/>
                </a:solidFill>
              </a:rPr>
              <a:t> </a:t>
            </a:r>
            <a:r>
              <a:rPr lang="el-GR" sz="2000" b="1" dirty="0" smtClean="0">
                <a:solidFill>
                  <a:srgbClr val="FF0000"/>
                </a:solidFill>
              </a:rPr>
              <a:t>Επικίνδυνο Συμβάν</a:t>
            </a:r>
          </a:p>
          <a:p>
            <a:pPr>
              <a:buFontTx/>
              <a:buNone/>
            </a:pPr>
            <a:r>
              <a:rPr lang="el-GR" sz="2000" dirty="0" smtClean="0"/>
              <a:t>Οποιοδήποτε συμβάν το οποίο συμβαίνει σε χώρο εργασίας και περιλαμβάνεται στους Κανονισμών, ανεξάρτητα αν υπήρξε τραυματισμός προσώπων, ή όχι.</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l-GR" sz="22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n-ea"/>
              <a:cs typeface="+mn-cs"/>
            </a:endParaRPr>
          </a:p>
        </p:txBody>
      </p:sp>
      <p:sp>
        <p:nvSpPr>
          <p:cNvPr id="10" name="Rectangle 3"/>
          <p:cNvSpPr txBox="1">
            <a:spLocks noChangeArrowheads="1"/>
          </p:cNvSpPr>
          <p:nvPr/>
        </p:nvSpPr>
        <p:spPr bwMode="auto">
          <a:xfrm>
            <a:off x="357158" y="2357430"/>
            <a:ext cx="84963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Κατάρρευση ή ανατροπή ανυψωτικού &amp; άλλου είδους εξοπλισμού</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Κατάρρευση ικριώματος (σκαλωσιάς)</a:t>
            </a:r>
          </a:p>
          <a:p>
            <a:pPr marL="742950" lvl="1" indent="-285750" eaLnBrk="0" hangingPunct="0">
              <a:spcBef>
                <a:spcPct val="20000"/>
              </a:spcBef>
              <a:buFontTx/>
              <a:buChar char="–"/>
            </a:pPr>
            <a:r>
              <a:rPr lang="el-GR" b="1" kern="0" dirty="0" smtClean="0">
                <a:solidFill>
                  <a:srgbClr val="0000CC"/>
                </a:solidFill>
                <a:effectLst>
                  <a:outerShdw blurRad="38100" dist="38100" dir="2700000" algn="tl">
                    <a:srgbClr val="C0C0C0"/>
                  </a:outerShdw>
                </a:effectLst>
                <a:latin typeface="Arial" charset="0"/>
              </a:rPr>
              <a:t>Κατάρρευση </a:t>
            </a:r>
            <a:r>
              <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κτιρίου ή κατασκευής</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Υποχώρηση εδάφους</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Έκρηξη ή διάρρηξη δοχείου υπό πίεση</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Ηλεκτρικό βραχυκύκλωμα</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Έκρηξη ή πυρκαγιά</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Επαφή με εναέριες ηλεκτρικές γραμμές</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rPr>
              <a:t>Διαρροή εύφλεκτων</a:t>
            </a:r>
            <a:r>
              <a:rPr kumimoji="0" lang="el-GR" b="1" i="0" u="none" strike="noStrike" kern="0" cap="none" spc="0" normalizeH="0" noProof="0" dirty="0" smtClean="0">
                <a:ln>
                  <a:noFill/>
                </a:ln>
                <a:solidFill>
                  <a:srgbClr val="0000CC"/>
                </a:solidFill>
                <a:effectLst>
                  <a:outerShdw blurRad="38100" dist="38100" dir="2700000" algn="tl">
                    <a:srgbClr val="C0C0C0"/>
                  </a:outerShdw>
                </a:effectLst>
                <a:uLnTx/>
                <a:uFillTx/>
                <a:latin typeface="Arial" charset="0"/>
              </a:rPr>
              <a:t> ουσιών ή παρασκευασμάτων</a:t>
            </a:r>
            <a:endPar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endParaRPr>
          </a:p>
          <a:p>
            <a:pPr marL="742950" lvl="1" indent="-285750" eaLnBrk="0" hangingPunct="0">
              <a:spcBef>
                <a:spcPct val="20000"/>
              </a:spcBef>
              <a:buFontTx/>
              <a:buChar char="–"/>
            </a:pPr>
            <a:r>
              <a:rPr lang="el-GR" b="1" kern="0" dirty="0" smtClean="0">
                <a:solidFill>
                  <a:srgbClr val="0000CC"/>
                </a:solidFill>
                <a:effectLst>
                  <a:outerShdw blurRad="38100" dist="38100" dir="2700000" algn="tl">
                    <a:srgbClr val="C0C0C0"/>
                  </a:outerShdw>
                </a:effectLst>
                <a:latin typeface="Arial" charset="0"/>
              </a:rPr>
              <a:t>Διαρροή ουσιών ικανών να προκαλέσουν θάνατο, τραυματισμό, βλάβη στην ανθρώπινη υγεία</a:t>
            </a:r>
          </a:p>
          <a:p>
            <a:pPr marL="742950" lvl="1" indent="-285750" eaLnBrk="0" hangingPunct="0">
              <a:spcBef>
                <a:spcPct val="20000"/>
              </a:spcBef>
              <a:buFontTx/>
              <a:buChar char="–"/>
            </a:pPr>
            <a:r>
              <a:rPr lang="el-GR" b="1" kern="0" dirty="0" smtClean="0">
                <a:solidFill>
                  <a:srgbClr val="0000CC"/>
                </a:solidFill>
                <a:effectLst>
                  <a:outerShdw blurRad="38100" dist="38100" dir="2700000" algn="tl">
                    <a:srgbClr val="C0C0C0"/>
                  </a:outerShdw>
                </a:effectLst>
                <a:latin typeface="Arial" charset="0"/>
              </a:rPr>
              <a:t>Απελευθέρωση βιολογικών παραγόντων</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sz="2400" b="1" i="0" u="none" strike="noStrike" kern="0" cap="none" spc="0" normalizeH="0" baseline="0" noProof="0" dirty="0">
              <a:ln>
                <a:noFill/>
              </a:ln>
              <a:solidFill>
                <a:srgbClr val="0000CC"/>
              </a:solidFill>
              <a:effectLst>
                <a:outerShdw blurRad="38100" dist="38100" dir="2700000" algn="tl">
                  <a:srgbClr val="C0C0C0"/>
                </a:outerShdw>
              </a:effectLst>
              <a:uLnTx/>
              <a:uFillTx/>
              <a:latin typeface="Arial" charset="0"/>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9138"/>
          </a:xfrm>
        </p:spPr>
        <p:txBody>
          <a:bodyPr>
            <a:noAutofit/>
          </a:bodyPr>
          <a:lstStyle/>
          <a:p>
            <a:pPr eaLnBrk="1" hangingPunct="1">
              <a:defRPr/>
            </a:pPr>
            <a:r>
              <a:rPr lang="el-GR" sz="2200" dirty="0" smtClean="0"/>
              <a:t>Εργατικά Ατυχήματα</a:t>
            </a:r>
            <a:r>
              <a:rPr lang="en-GB" sz="2200" dirty="0" smtClean="0"/>
              <a:t> (</a:t>
            </a:r>
            <a:r>
              <a:rPr lang="el-GR" sz="2200" dirty="0" smtClean="0"/>
              <a:t>συνέχεια)</a:t>
            </a:r>
            <a:endParaRPr lang="en-US" sz="2200" dirty="0"/>
          </a:p>
        </p:txBody>
      </p:sp>
      <p:sp>
        <p:nvSpPr>
          <p:cNvPr id="14339" name="Content Placeholder 2"/>
          <p:cNvSpPr>
            <a:spLocks noGrp="1"/>
          </p:cNvSpPr>
          <p:nvPr>
            <p:ph idx="1"/>
          </p:nvPr>
        </p:nvSpPr>
        <p:spPr>
          <a:xfrm>
            <a:off x="214282" y="1071546"/>
            <a:ext cx="8229600" cy="4929188"/>
          </a:xfrm>
        </p:spPr>
        <p:txBody>
          <a:bodyPr/>
          <a:lstStyle/>
          <a:p>
            <a:pPr>
              <a:buNone/>
            </a:pPr>
            <a:r>
              <a:rPr lang="el-GR" sz="2000" dirty="0" smtClean="0">
                <a:solidFill>
                  <a:srgbClr val="FF0000"/>
                </a:solidFill>
              </a:rPr>
              <a:t>ΠΟΙΑ Ατυχήματα πρέπει να γνωστοποιούνται</a:t>
            </a:r>
            <a:r>
              <a:rPr lang="en-GB" sz="2000" dirty="0" smtClean="0">
                <a:solidFill>
                  <a:srgbClr val="FF0000"/>
                </a:solidFill>
              </a:rPr>
              <a:t>;</a:t>
            </a:r>
            <a:endParaRPr lang="el-GR" sz="2000" dirty="0" smtClean="0">
              <a:solidFill>
                <a:srgbClr val="FF0000"/>
              </a:solidFill>
            </a:endParaRPr>
          </a:p>
          <a:p>
            <a:pPr lvl="1"/>
            <a:r>
              <a:rPr lang="el-GR" sz="2000" dirty="0" smtClean="0">
                <a:solidFill>
                  <a:srgbClr val="FF0000"/>
                </a:solidFill>
              </a:rPr>
              <a:t>Θανατηφόρα</a:t>
            </a:r>
            <a:r>
              <a:rPr lang="el-GR" sz="2000" dirty="0" smtClean="0"/>
              <a:t> ατυχήματα ή ατυχήματα με απουσία από την εργασία </a:t>
            </a:r>
            <a:r>
              <a:rPr lang="el-GR" sz="2000" dirty="0" smtClean="0">
                <a:solidFill>
                  <a:srgbClr val="FF0000"/>
                </a:solidFill>
              </a:rPr>
              <a:t>πέραν των τριών ημερολογιακών ημερών</a:t>
            </a:r>
            <a:r>
              <a:rPr lang="el-GR" sz="2000" dirty="0" smtClean="0"/>
              <a:t>, εξαιρουμένης της ημέρας του ατυχήματος, όταν αφορούν </a:t>
            </a:r>
            <a:r>
              <a:rPr lang="el-GR" sz="2000" dirty="0" err="1" smtClean="0"/>
              <a:t>εργοδοτούμενα</a:t>
            </a:r>
            <a:r>
              <a:rPr lang="el-GR" sz="2000" dirty="0" smtClean="0"/>
              <a:t>, ή </a:t>
            </a:r>
            <a:r>
              <a:rPr lang="el-GR" sz="2000" dirty="0" err="1" smtClean="0"/>
              <a:t>αυτοεργοδοτούμενα</a:t>
            </a:r>
            <a:r>
              <a:rPr lang="el-GR" sz="2000" dirty="0" smtClean="0"/>
              <a:t> πρόσωπα.</a:t>
            </a:r>
          </a:p>
          <a:p>
            <a:pPr lvl="1"/>
            <a:endParaRPr lang="el-GR" sz="2000" dirty="0" smtClean="0"/>
          </a:p>
          <a:p>
            <a:pPr lvl="1"/>
            <a:r>
              <a:rPr lang="el-GR" sz="2000" dirty="0" smtClean="0"/>
              <a:t>Ατυχήματα που αφορούν </a:t>
            </a:r>
            <a:r>
              <a:rPr lang="el-GR" sz="2000" u="sng" dirty="0" smtClean="0">
                <a:solidFill>
                  <a:srgbClr val="F21504"/>
                </a:solidFill>
              </a:rPr>
              <a:t>τρίτα</a:t>
            </a:r>
            <a:r>
              <a:rPr lang="el-GR" sz="2000" dirty="0" smtClean="0">
                <a:solidFill>
                  <a:srgbClr val="F21504"/>
                </a:solidFill>
              </a:rPr>
              <a:t> </a:t>
            </a:r>
            <a:r>
              <a:rPr lang="el-GR" sz="2000" dirty="0" smtClean="0"/>
              <a:t>πρόσωπα, τα οποία προκαλούν </a:t>
            </a:r>
            <a:r>
              <a:rPr lang="el-GR" sz="2000" dirty="0" smtClean="0">
                <a:solidFill>
                  <a:srgbClr val="FF0000"/>
                </a:solidFill>
              </a:rPr>
              <a:t>απώλεια ζωής,</a:t>
            </a:r>
            <a:r>
              <a:rPr lang="el-GR" sz="2000" dirty="0" smtClean="0"/>
              <a:t> ή βλάβη η οποία συνεπάγεται </a:t>
            </a:r>
            <a:r>
              <a:rPr lang="el-GR" sz="2000" dirty="0" smtClean="0">
                <a:solidFill>
                  <a:srgbClr val="FF0000"/>
                </a:solidFill>
              </a:rPr>
              <a:t>περίθαλψη </a:t>
            </a:r>
            <a:r>
              <a:rPr lang="el-GR" sz="2000" dirty="0" smtClean="0"/>
              <a:t>των προσώπων από ιατρό, ή περίθαλψη τους σε δημόσιο η ιδιωτικό Νοσοκομείο, ή κλινική.</a:t>
            </a:r>
          </a:p>
          <a:p>
            <a:pPr eaLnBrk="1" hangingPunct="1"/>
            <a:endParaRPr lang="en-US" dirty="0" smtClean="0">
              <a:effectLst/>
              <a:latin typeface="Arial" pitchFamily="34" charset="0"/>
            </a:endParaRPr>
          </a:p>
        </p:txBody>
      </p:sp>
      <p:sp>
        <p:nvSpPr>
          <p:cNvPr id="4" name="Date Placeholder 3"/>
          <p:cNvSpPr>
            <a:spLocks noGrp="1"/>
          </p:cNvSpPr>
          <p:nvPr>
            <p:ph type="dt" sz="quarter" idx="10"/>
          </p:nvPr>
        </p:nvSpPr>
        <p:spPr/>
        <p:txBody>
          <a:bodyPr/>
          <a:lstStyle/>
          <a:p>
            <a:pPr>
              <a:defRPr/>
            </a:pPr>
            <a:fld id="{F8CE4A49-2D0D-4A10-8221-B4BEC7C2278D}" type="datetime1">
              <a:rPr lang="en-GB"/>
              <a:pPr>
                <a:defRPr/>
              </a:pPr>
              <a:t>02/08/2018</a:t>
            </a:fld>
            <a:endParaRPr lang="fr-BE"/>
          </a:p>
        </p:txBody>
      </p:sp>
      <p:sp>
        <p:nvSpPr>
          <p:cNvPr id="14341" name="Slide Number Placeholder 4"/>
          <p:cNvSpPr>
            <a:spLocks noGrp="1"/>
          </p:cNvSpPr>
          <p:nvPr>
            <p:ph type="sldNum" sz="quarter" idx="12"/>
          </p:nvPr>
        </p:nvSpPr>
        <p:spPr>
          <a:noFill/>
        </p:spPr>
        <p:txBody>
          <a:bodyPr/>
          <a:lstStyle/>
          <a:p>
            <a:pPr fontAlgn="base">
              <a:spcBef>
                <a:spcPct val="0"/>
              </a:spcBef>
              <a:spcAft>
                <a:spcPct val="0"/>
              </a:spcAft>
            </a:pPr>
            <a:fld id="{6B1CAFD4-0B4A-4C78-A105-CB68A9335300}" type="slidenum">
              <a:rPr lang="fr-BE" smtClean="0">
                <a:latin typeface="Arial" pitchFamily="34" charset="0"/>
              </a:rPr>
              <a:pPr fontAlgn="base">
                <a:spcBef>
                  <a:spcPct val="0"/>
                </a:spcBef>
                <a:spcAft>
                  <a:spcPct val="0"/>
                </a:spcAft>
              </a:pPr>
              <a:t>57</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
        <p:nvSpPr>
          <p:cNvPr id="8" name="Rectangle 3"/>
          <p:cNvSpPr txBox="1">
            <a:spLocks noChangeArrowheads="1"/>
          </p:cNvSpPr>
          <p:nvPr/>
        </p:nvSpPr>
        <p:spPr bwMode="auto">
          <a:xfrm>
            <a:off x="285720" y="1071546"/>
            <a:ext cx="84963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l-GR" sz="22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n-ea"/>
              <a:cs typeface="+mn-cs"/>
            </a:endParaRPr>
          </a:p>
        </p:txBody>
      </p:sp>
      <p:sp>
        <p:nvSpPr>
          <p:cNvPr id="10" name="Rectangle 3"/>
          <p:cNvSpPr txBox="1">
            <a:spLocks noChangeArrowheads="1"/>
          </p:cNvSpPr>
          <p:nvPr/>
        </p:nvSpPr>
        <p:spPr bwMode="auto">
          <a:xfrm>
            <a:off x="357158" y="2357430"/>
            <a:ext cx="84963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l-GR" b="1" i="0" u="none" strike="noStrike" kern="0" cap="none" spc="0" normalizeH="0" baseline="0" noProof="0" dirty="0" err="1" smtClean="0">
                <a:ln>
                  <a:noFill/>
                </a:ln>
                <a:solidFill>
                  <a:srgbClr val="0000CC"/>
                </a:solidFill>
                <a:effectLst>
                  <a:outerShdw blurRad="38100" dist="38100" dir="2700000" algn="tl">
                    <a:srgbClr val="C0C0C0"/>
                  </a:outerShdw>
                </a:effectLst>
                <a:uLnTx/>
                <a:uFillTx/>
                <a:latin typeface="Arial" charset="0"/>
              </a:rPr>
              <a:t>δδδ</a:t>
            </a:r>
            <a:endParaRPr lang="el-GR" b="1" kern="0" dirty="0" smtClean="0">
              <a:solidFill>
                <a:srgbClr val="0000CC"/>
              </a:solidFill>
              <a:effectLst>
                <a:outerShdw blurRad="38100" dist="38100" dir="2700000" algn="tl">
                  <a:srgbClr val="C0C0C0"/>
                </a:outerShdw>
              </a:effectLst>
              <a:latin typeface="Arial"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sz="2400" b="1" i="0" u="none" strike="noStrike" kern="0" cap="none" spc="0" normalizeH="0" baseline="0" noProof="0" dirty="0">
              <a:ln>
                <a:noFill/>
              </a:ln>
              <a:solidFill>
                <a:srgbClr val="0000CC"/>
              </a:solidFill>
              <a:effectLst>
                <a:outerShdw blurRad="38100" dist="38100" dir="2700000" algn="tl">
                  <a:srgbClr val="C0C0C0"/>
                </a:outerShdw>
              </a:effectLst>
              <a:uLnTx/>
              <a:uFillTx/>
              <a:latin typeface="Arial" charset="0"/>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9138"/>
          </a:xfrm>
        </p:spPr>
        <p:txBody>
          <a:bodyPr>
            <a:noAutofit/>
          </a:bodyPr>
          <a:lstStyle/>
          <a:p>
            <a:pPr eaLnBrk="1" hangingPunct="1">
              <a:defRPr/>
            </a:pPr>
            <a:r>
              <a:rPr lang="el-GR" sz="2200" dirty="0" smtClean="0"/>
              <a:t>Εργατικά Ατυχήματα</a:t>
            </a:r>
            <a:r>
              <a:rPr lang="en-GB" sz="2200" dirty="0" smtClean="0"/>
              <a:t> (</a:t>
            </a:r>
            <a:r>
              <a:rPr lang="el-GR" sz="2200" dirty="0" smtClean="0"/>
              <a:t>συνέχεια)</a:t>
            </a:r>
            <a:endParaRPr lang="en-US" sz="2200" dirty="0"/>
          </a:p>
        </p:txBody>
      </p:sp>
      <p:sp>
        <p:nvSpPr>
          <p:cNvPr id="4" name="Date Placeholder 3"/>
          <p:cNvSpPr>
            <a:spLocks noGrp="1"/>
          </p:cNvSpPr>
          <p:nvPr>
            <p:ph type="dt" sz="quarter" idx="10"/>
          </p:nvPr>
        </p:nvSpPr>
        <p:spPr/>
        <p:txBody>
          <a:bodyPr/>
          <a:lstStyle/>
          <a:p>
            <a:pPr>
              <a:defRPr/>
            </a:pPr>
            <a:fld id="{F8CE4A49-2D0D-4A10-8221-B4BEC7C2278D}" type="datetime1">
              <a:rPr lang="en-GB"/>
              <a:pPr>
                <a:defRPr/>
              </a:pPr>
              <a:t>02/08/2018</a:t>
            </a:fld>
            <a:endParaRPr lang="fr-BE"/>
          </a:p>
        </p:txBody>
      </p:sp>
      <p:sp>
        <p:nvSpPr>
          <p:cNvPr id="14341" name="Slide Number Placeholder 4"/>
          <p:cNvSpPr>
            <a:spLocks noGrp="1"/>
          </p:cNvSpPr>
          <p:nvPr>
            <p:ph type="sldNum" sz="quarter" idx="12"/>
          </p:nvPr>
        </p:nvSpPr>
        <p:spPr>
          <a:noFill/>
        </p:spPr>
        <p:txBody>
          <a:bodyPr/>
          <a:lstStyle/>
          <a:p>
            <a:pPr fontAlgn="base">
              <a:spcBef>
                <a:spcPct val="0"/>
              </a:spcBef>
              <a:spcAft>
                <a:spcPct val="0"/>
              </a:spcAft>
            </a:pPr>
            <a:fld id="{6B1CAFD4-0B4A-4C78-A105-CB68A9335300}" type="slidenum">
              <a:rPr lang="fr-BE" smtClean="0">
                <a:latin typeface="Arial" pitchFamily="34" charset="0"/>
              </a:rPr>
              <a:pPr fontAlgn="base">
                <a:spcBef>
                  <a:spcPct val="0"/>
                </a:spcBef>
                <a:spcAft>
                  <a:spcPct val="0"/>
                </a:spcAft>
              </a:pPr>
              <a:t>58</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
        <p:nvSpPr>
          <p:cNvPr id="8" name="Rectangle 3"/>
          <p:cNvSpPr txBox="1">
            <a:spLocks noChangeArrowheads="1"/>
          </p:cNvSpPr>
          <p:nvPr/>
        </p:nvSpPr>
        <p:spPr bwMode="auto">
          <a:xfrm>
            <a:off x="285720" y="1071546"/>
            <a:ext cx="84963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l-GR" sz="22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n-ea"/>
              <a:cs typeface="+mn-cs"/>
            </a:endParaRPr>
          </a:p>
        </p:txBody>
      </p:sp>
      <p:sp>
        <p:nvSpPr>
          <p:cNvPr id="10" name="Rectangle 3"/>
          <p:cNvSpPr txBox="1">
            <a:spLocks noChangeArrowheads="1"/>
          </p:cNvSpPr>
          <p:nvPr/>
        </p:nvSpPr>
        <p:spPr bwMode="auto">
          <a:xfrm>
            <a:off x="357158" y="2357430"/>
            <a:ext cx="84963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sz="2400" b="1" i="0" u="none" strike="noStrike" kern="0" cap="none" spc="0" normalizeH="0" baseline="0" noProof="0" dirty="0">
              <a:ln>
                <a:noFill/>
              </a:ln>
              <a:solidFill>
                <a:srgbClr val="0000CC"/>
              </a:solidFill>
              <a:effectLst>
                <a:outerShdw blurRad="38100" dist="38100" dir="2700000" algn="tl">
                  <a:srgbClr val="C0C0C0"/>
                </a:outerShdw>
              </a:effectLst>
              <a:uLnTx/>
              <a:uFillTx/>
              <a:latin typeface="Arial" charset="0"/>
            </a:endParaRPr>
          </a:p>
        </p:txBody>
      </p:sp>
      <p:sp>
        <p:nvSpPr>
          <p:cNvPr id="9" name="Rectangle 3"/>
          <p:cNvSpPr txBox="1">
            <a:spLocks noChangeArrowheads="1"/>
          </p:cNvSpPr>
          <p:nvPr/>
        </p:nvSpPr>
        <p:spPr bwMode="auto">
          <a:xfrm>
            <a:off x="285720" y="1071546"/>
            <a:ext cx="8496300" cy="5040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l-GR" sz="28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a typeface="+mn-ea"/>
                <a:cs typeface="+mn-cs"/>
              </a:rPr>
              <a:t>	</a:t>
            </a:r>
            <a:r>
              <a:rPr kumimoji="0" lang="el-GR" sz="22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charset="0"/>
                <a:ea typeface="+mn-ea"/>
                <a:cs typeface="+mn-cs"/>
              </a:rPr>
              <a:t>Που, πότε και πως </a:t>
            </a:r>
            <a:r>
              <a:rPr kumimoji="0" lang="el-GR" sz="22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a typeface="+mn-ea"/>
                <a:cs typeface="+mn-cs"/>
              </a:rPr>
              <a:t>γνωστοποιούνται τα ατυχήματα και τα επικίνδυνα συμβάντα;</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a:t>
            </a: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Υποχρέωση υπεύθυνου προσώπου: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(α) να πληροφορήσει </a:t>
            </a:r>
            <a:r>
              <a:rPr kumimoji="0" lang="el-GR" sz="20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charset="0"/>
                <a:ea typeface="+mn-ea"/>
                <a:cs typeface="+mn-cs"/>
              </a:rPr>
              <a:t>αμέσως</a:t>
            </a: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το αρμόδιο Επαρχιακό Γραφείο Επιθεώρησης Εργασίας της Επαρχίας όπου συνέβηκε το ατύχημα, ή το συμβάν, και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(β) </a:t>
            </a:r>
            <a:r>
              <a:rPr kumimoji="0" lang="el-GR" sz="2000" b="1" i="0" u="none" strike="noStrike" kern="0" cap="none" spc="0" normalizeH="0" baseline="0" noProof="0" dirty="0" smtClean="0">
                <a:ln>
                  <a:noFill/>
                </a:ln>
                <a:solidFill>
                  <a:srgbClr val="F21504"/>
                </a:solidFill>
                <a:effectLst>
                  <a:outerShdw blurRad="38100" dist="38100" dir="2700000" algn="tl">
                    <a:srgbClr val="C0C0C0"/>
                  </a:outerShdw>
                </a:effectLst>
                <a:uLnTx/>
                <a:uFillTx/>
                <a:latin typeface="Arial" charset="0"/>
                <a:ea typeface="+mn-ea"/>
                <a:cs typeface="+mn-cs"/>
              </a:rPr>
              <a:t>εντός 15 ημερών</a:t>
            </a: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από την ημερομηνία του ατυχήματος ή του συμβάντος, να αποστείλει στο ίδιο Γραφείο γραπτή γνωστοποίηση, υποβάλλοντας το σχετικό εγκεκριμένο έντυπο γνωστοποίησης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a:t>
            </a:r>
            <a:r>
              <a:rPr kumimoji="0" lang="el-GR" sz="2000" b="0"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(Απλό έντυπο -  Ηλεκτρονικό έντυπο στην </a:t>
            </a:r>
            <a:r>
              <a:rPr kumimoji="0" lang="el-GR" sz="2000" b="0"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hlinkClick r:id="rId2"/>
              </a:rPr>
              <a:t>ιστοσελίδα του ΤΕΕ </a:t>
            </a:r>
            <a:r>
              <a:rPr kumimoji="0" lang="el-GR" sz="2000" b="0"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Κοινό έντυπο με ΥΚΑ (μόνο για ατυχήματα))</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l-GR" sz="2400" b="0"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9138"/>
          </a:xfrm>
        </p:spPr>
        <p:txBody>
          <a:bodyPr>
            <a:noAutofit/>
          </a:bodyPr>
          <a:lstStyle/>
          <a:p>
            <a:pPr eaLnBrk="1" hangingPunct="1">
              <a:defRPr/>
            </a:pPr>
            <a:r>
              <a:rPr lang="el-GR" sz="2200" dirty="0" smtClean="0"/>
              <a:t>Εργατικά Ατυχήματα</a:t>
            </a:r>
            <a:r>
              <a:rPr lang="en-GB" sz="2200" dirty="0" smtClean="0"/>
              <a:t> (</a:t>
            </a:r>
            <a:r>
              <a:rPr lang="el-GR" sz="2200" dirty="0" smtClean="0"/>
              <a:t>συνέχεια)</a:t>
            </a:r>
            <a:endParaRPr lang="en-US" sz="2200" dirty="0"/>
          </a:p>
        </p:txBody>
      </p:sp>
      <p:sp>
        <p:nvSpPr>
          <p:cNvPr id="4" name="Date Placeholder 3"/>
          <p:cNvSpPr>
            <a:spLocks noGrp="1"/>
          </p:cNvSpPr>
          <p:nvPr>
            <p:ph type="dt" sz="quarter" idx="10"/>
          </p:nvPr>
        </p:nvSpPr>
        <p:spPr/>
        <p:txBody>
          <a:bodyPr/>
          <a:lstStyle/>
          <a:p>
            <a:pPr>
              <a:defRPr/>
            </a:pPr>
            <a:fld id="{F8CE4A49-2D0D-4A10-8221-B4BEC7C2278D}" type="datetime1">
              <a:rPr lang="en-GB"/>
              <a:pPr>
                <a:defRPr/>
              </a:pPr>
              <a:t>02/08/2018</a:t>
            </a:fld>
            <a:endParaRPr lang="fr-BE"/>
          </a:p>
        </p:txBody>
      </p:sp>
      <p:sp>
        <p:nvSpPr>
          <p:cNvPr id="14341" name="Slide Number Placeholder 4"/>
          <p:cNvSpPr>
            <a:spLocks noGrp="1"/>
          </p:cNvSpPr>
          <p:nvPr>
            <p:ph type="sldNum" sz="quarter" idx="12"/>
          </p:nvPr>
        </p:nvSpPr>
        <p:spPr>
          <a:noFill/>
        </p:spPr>
        <p:txBody>
          <a:bodyPr/>
          <a:lstStyle/>
          <a:p>
            <a:pPr fontAlgn="base">
              <a:spcBef>
                <a:spcPct val="0"/>
              </a:spcBef>
              <a:spcAft>
                <a:spcPct val="0"/>
              </a:spcAft>
            </a:pPr>
            <a:fld id="{6B1CAFD4-0B4A-4C78-A105-CB68A9335300}" type="slidenum">
              <a:rPr lang="fr-BE" smtClean="0">
                <a:latin typeface="Arial" pitchFamily="34" charset="0"/>
              </a:rPr>
              <a:pPr fontAlgn="base">
                <a:spcBef>
                  <a:spcPct val="0"/>
                </a:spcBef>
                <a:spcAft>
                  <a:spcPct val="0"/>
                </a:spcAft>
              </a:pPr>
              <a:t>59</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
        <p:nvSpPr>
          <p:cNvPr id="8" name="Rectangle 3"/>
          <p:cNvSpPr txBox="1">
            <a:spLocks noChangeArrowheads="1"/>
          </p:cNvSpPr>
          <p:nvPr/>
        </p:nvSpPr>
        <p:spPr bwMode="auto">
          <a:xfrm>
            <a:off x="285720" y="1071546"/>
            <a:ext cx="84963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l-GR" sz="22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n-ea"/>
              <a:cs typeface="+mn-cs"/>
            </a:endParaRPr>
          </a:p>
        </p:txBody>
      </p:sp>
      <p:sp>
        <p:nvSpPr>
          <p:cNvPr id="10" name="Rectangle 3"/>
          <p:cNvSpPr txBox="1">
            <a:spLocks noChangeArrowheads="1"/>
          </p:cNvSpPr>
          <p:nvPr/>
        </p:nvSpPr>
        <p:spPr bwMode="auto">
          <a:xfrm>
            <a:off x="357158" y="2357430"/>
            <a:ext cx="84963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sz="2400" b="1" i="0" u="none" strike="noStrike" kern="0" cap="none" spc="0" normalizeH="0" baseline="0" noProof="0" dirty="0">
              <a:ln>
                <a:noFill/>
              </a:ln>
              <a:solidFill>
                <a:srgbClr val="0000CC"/>
              </a:solidFill>
              <a:effectLst>
                <a:outerShdw blurRad="38100" dist="38100" dir="2700000" algn="tl">
                  <a:srgbClr val="C0C0C0"/>
                </a:outerShdw>
              </a:effectLst>
              <a:uLnTx/>
              <a:uFillTx/>
              <a:latin typeface="Arial" charset="0"/>
            </a:endParaRPr>
          </a:p>
        </p:txBody>
      </p:sp>
      <p:sp>
        <p:nvSpPr>
          <p:cNvPr id="9" name="Rectangle 3"/>
          <p:cNvSpPr txBox="1">
            <a:spLocks noChangeArrowheads="1"/>
          </p:cNvSpPr>
          <p:nvPr/>
        </p:nvSpPr>
        <p:spPr bwMode="auto">
          <a:xfrm>
            <a:off x="285720" y="1071546"/>
            <a:ext cx="8496300" cy="5040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l-GR" sz="28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a typeface="+mn-ea"/>
                <a:cs typeface="+mn-cs"/>
              </a:rPr>
              <a:t>	</a:t>
            </a:r>
            <a:endParaRPr kumimoji="0" lang="el-GR" sz="2400" b="0"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n-ea"/>
              <a:cs typeface="+mn-cs"/>
            </a:endParaRPr>
          </a:p>
        </p:txBody>
      </p:sp>
      <p:sp>
        <p:nvSpPr>
          <p:cNvPr id="11" name="Rectangle 3"/>
          <p:cNvSpPr txBox="1">
            <a:spLocks noChangeArrowheads="1"/>
          </p:cNvSpPr>
          <p:nvPr/>
        </p:nvSpPr>
        <p:spPr bwMode="auto">
          <a:xfrm>
            <a:off x="285720" y="1142984"/>
            <a:ext cx="8496300" cy="482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kumimoji="0" lang="el-GR" sz="2200" b="1" i="0" u="none" strike="noStrike" kern="0" cap="none" spc="0" normalizeH="0" baseline="0" noProof="0" dirty="0" smtClean="0">
                <a:ln>
                  <a:noFill/>
                </a:ln>
                <a:solidFill>
                  <a:srgbClr val="F21504"/>
                </a:solidFill>
                <a:effectLst>
                  <a:outerShdw blurRad="38100" dist="38100" dir="2700000" algn="tl">
                    <a:srgbClr val="C0C0C0"/>
                  </a:outerShdw>
                </a:effectLst>
                <a:uLnTx/>
                <a:uFillTx/>
                <a:latin typeface="Arial" charset="0"/>
                <a:ea typeface="+mn-ea"/>
                <a:cs typeface="+mn-cs"/>
              </a:rPr>
              <a:t>Υπεύθυνο Πρόσωπο </a:t>
            </a:r>
            <a:r>
              <a:rPr lang="el-GR" sz="2200" b="1" kern="0" dirty="0" smtClean="0">
                <a:solidFill>
                  <a:schemeClr val="accent2"/>
                </a:solidFill>
                <a:effectLst>
                  <a:outerShdw blurRad="38100" dist="38100" dir="2700000" algn="tl">
                    <a:srgbClr val="C0C0C0"/>
                  </a:outerShdw>
                </a:effectLst>
                <a:latin typeface="Arial" charset="0"/>
              </a:rPr>
              <a:t>για γνωστοποίηση ατυχήματος που αφορά: </a:t>
            </a:r>
            <a:r>
              <a:rPr kumimoji="0" lang="el-GR" sz="24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rPr>
              <a:t>	</a:t>
            </a:r>
            <a:endPar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a typeface="+mn-ea"/>
                <a:cs typeface="+mn-cs"/>
              </a:rPr>
              <a:t>	 (α) </a:t>
            </a:r>
            <a:r>
              <a:rPr kumimoji="0" lang="el-GR" sz="2000" b="1" i="0" u="none" strike="noStrike" kern="0" cap="none" spc="0" normalizeH="0" baseline="0" noProof="0" dirty="0" err="1" smtClean="0">
                <a:ln>
                  <a:noFill/>
                </a:ln>
                <a:solidFill>
                  <a:srgbClr val="000099"/>
                </a:solidFill>
                <a:effectLst>
                  <a:outerShdw blurRad="38100" dist="38100" dir="2700000" algn="tl">
                    <a:srgbClr val="C0C0C0"/>
                  </a:outerShdw>
                </a:effectLst>
                <a:uLnTx/>
                <a:uFillTx/>
                <a:latin typeface="Arial" charset="0"/>
                <a:ea typeface="+mn-ea"/>
                <a:cs typeface="+mn-cs"/>
              </a:rPr>
              <a:t>εργοδοτούμενο</a:t>
            </a:r>
            <a:r>
              <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a typeface="+mn-ea"/>
                <a:cs typeface="+mn-cs"/>
              </a:rPr>
              <a:t> πρόσωπο, </a:t>
            </a:r>
            <a:r>
              <a:rPr kumimoji="0" lang="el-GR" sz="20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charset="0"/>
                <a:ea typeface="+mn-ea"/>
                <a:cs typeface="+mn-cs"/>
              </a:rPr>
              <a:t>ο εργοδότης του</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l-GR" sz="20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a typeface="+mn-ea"/>
                <a:cs typeface="+mn-cs"/>
              </a:rPr>
              <a:t>	 (β) </a:t>
            </a:r>
            <a:r>
              <a:rPr kumimoji="0" lang="el-GR" sz="2000" b="1" i="0" u="none" strike="noStrike" kern="0" cap="none" spc="0" normalizeH="0" baseline="0" noProof="0" dirty="0" err="1" smtClean="0">
                <a:ln>
                  <a:noFill/>
                </a:ln>
                <a:solidFill>
                  <a:srgbClr val="000099"/>
                </a:solidFill>
                <a:effectLst>
                  <a:outerShdw blurRad="38100" dist="38100" dir="2700000" algn="tl">
                    <a:srgbClr val="C0C0C0"/>
                  </a:outerShdw>
                </a:effectLst>
                <a:uLnTx/>
                <a:uFillTx/>
                <a:latin typeface="Arial" charset="0"/>
                <a:ea typeface="+mn-ea"/>
                <a:cs typeface="+mn-cs"/>
              </a:rPr>
              <a:t>αυτοεργοδοτούμενο</a:t>
            </a:r>
            <a:r>
              <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a typeface="+mn-ea"/>
                <a:cs typeface="+mn-cs"/>
              </a:rPr>
              <a:t> πρόσωπο:  </a:t>
            </a:r>
            <a:endParaRPr kumimoji="0" lang="en-US"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a typeface="+mn-ea"/>
              <a:cs typeface="+mn-cs"/>
            </a:endParaRPr>
          </a:p>
          <a:p>
            <a:pPr marL="1200150" lvl="2" indent="-285750" eaLnBrk="0" hangingPunct="0">
              <a:spcBef>
                <a:spcPct val="20000"/>
              </a:spcBef>
            </a:pPr>
            <a:r>
              <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rPr>
              <a:t> </a:t>
            </a:r>
            <a:r>
              <a:rPr kumimoji="0" lang="en-US" sz="2000" b="1" i="0" u="none" strike="noStrike" kern="0" cap="none" spc="0" normalizeH="0" baseline="0" noProof="0" dirty="0" err="1" smtClean="0">
                <a:ln>
                  <a:noFill/>
                </a:ln>
                <a:solidFill>
                  <a:srgbClr val="000099"/>
                </a:solidFill>
                <a:effectLst>
                  <a:outerShdw blurRad="38100" dist="38100" dir="2700000" algn="tl">
                    <a:srgbClr val="C0C0C0"/>
                  </a:outerShdw>
                </a:effectLst>
                <a:uLnTx/>
                <a:uFillTx/>
                <a:latin typeface="Arial" charset="0"/>
              </a:rPr>
              <a:t>i</a:t>
            </a:r>
            <a:r>
              <a:rPr kumimoji="0" lang="en-US"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rPr>
              <a:t>. </a:t>
            </a:r>
            <a:r>
              <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rPr>
              <a:t>στην περίπτωση μη θανατηφόρου ατυχήματος, </a:t>
            </a:r>
            <a:r>
              <a:rPr kumimoji="0" lang="el-GR" sz="20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charset="0"/>
              </a:rPr>
              <a:t>το ίδιο το </a:t>
            </a:r>
            <a:r>
              <a:rPr kumimoji="0" lang="el-GR" sz="2000" b="1" i="0" u="none" strike="noStrike" kern="0" cap="none" spc="0" normalizeH="0" baseline="0" noProof="0" dirty="0" err="1" smtClean="0">
                <a:ln>
                  <a:noFill/>
                </a:ln>
                <a:solidFill>
                  <a:srgbClr val="FF0000"/>
                </a:solidFill>
                <a:effectLst>
                  <a:outerShdw blurRad="38100" dist="38100" dir="2700000" algn="tl">
                    <a:srgbClr val="C0C0C0"/>
                  </a:outerShdw>
                </a:effectLst>
                <a:uLnTx/>
                <a:uFillTx/>
                <a:latin typeface="Arial" charset="0"/>
              </a:rPr>
              <a:t>αυτοεργοδοτούμενο</a:t>
            </a:r>
            <a:r>
              <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rPr>
              <a:t> πρόσωπο, ή </a:t>
            </a:r>
            <a:endParaRPr kumimoji="0" lang="en-US"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ndParaRPr>
          </a:p>
          <a:p>
            <a:pPr marL="1200150" lvl="2" indent="-285750" eaLnBrk="0" hangingPunct="0">
              <a:spcBef>
                <a:spcPct val="20000"/>
              </a:spcBef>
            </a:pPr>
            <a:r>
              <a:rPr kumimoji="0" lang="en-US"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rPr>
              <a:t>ii.</a:t>
            </a:r>
            <a:r>
              <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rPr>
              <a:t> στην περίπτωση θανατηφόρου ατυχήματος, ο </a:t>
            </a:r>
            <a:r>
              <a:rPr kumimoji="0" lang="el-GR" sz="20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charset="0"/>
              </a:rPr>
              <a:t>πλησιέστερος συγγενής</a:t>
            </a:r>
            <a:r>
              <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rPr>
              <a:t> του </a:t>
            </a:r>
          </a:p>
          <a:p>
            <a:pPr marL="1200150" lvl="2" indent="-285750" eaLnBrk="0" hangingPunct="0">
              <a:spcBef>
                <a:spcPct val="20000"/>
              </a:spcBef>
            </a:pPr>
            <a:endPar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ndParaRPr>
          </a:p>
          <a:p>
            <a:pPr marL="742950" marR="0" lvl="1" indent="-285750" algn="l" defTabSz="914400" rtl="0" eaLnBrk="0" fontAlgn="base" latinLnBrk="0" hangingPunct="0">
              <a:lnSpc>
                <a:spcPct val="100000"/>
              </a:lnSpc>
              <a:spcBef>
                <a:spcPct val="20000"/>
              </a:spcBef>
              <a:spcAft>
                <a:spcPct val="0"/>
              </a:spcAft>
              <a:buClrTx/>
              <a:buSzTx/>
              <a:buFontTx/>
              <a:buNone/>
              <a:tabLst/>
              <a:defRPr/>
            </a:pPr>
            <a:r>
              <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rPr>
              <a:t>(γ) άλλο πρόσωπο που βρίσκεται εκτός εργασίας, </a:t>
            </a:r>
            <a:r>
              <a:rPr kumimoji="0" lang="el-GR" sz="20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charset="0"/>
              </a:rPr>
              <a:t>το πρόσωπο που έχει τον έλεγχο στο χώρο εργασίας</a:t>
            </a:r>
            <a:r>
              <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rPr>
              <a:t> όπου συνέβηκε το ατύχημα ή </a:t>
            </a:r>
            <a:r>
              <a:rPr kumimoji="0" lang="el-GR" sz="20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charset="0"/>
              </a:rPr>
              <a:t>το πρόσωπο που διευθύνει, ή διεξάγει τις δραστηριότητες στο χώρο αυτό</a:t>
            </a:r>
            <a:r>
              <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rPr>
              <a:t>. </a:t>
            </a: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l-GR" sz="2400" b="1" i="0" u="none" strike="noStrike" kern="0" cap="none" spc="0" normalizeH="0" baseline="0" noProof="0" dirty="0">
              <a:ln>
                <a:noFill/>
              </a:ln>
              <a:solidFill>
                <a:srgbClr val="000099"/>
              </a:solidFill>
              <a:effectLst>
                <a:outerShdw blurRad="38100" dist="38100" dir="2700000" algn="tl">
                  <a:srgbClr val="C0C0C0"/>
                </a:outerShdw>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smtClean="0">
                <a:effectLst/>
                <a:latin typeface="Arial" pitchFamily="34" charset="0"/>
              </a:rPr>
              <a:t>Οι περί Ασφάλειας και Υγείας στην Εργασία Νόμοι του 1996 έως 2011  προνοούν όπως κάθε εργοδότης</a:t>
            </a:r>
            <a:r>
              <a:rPr lang="en-GB" sz="2200" dirty="0" smtClean="0">
                <a:effectLst/>
                <a:latin typeface="Arial" pitchFamily="34" charset="0"/>
              </a:rPr>
              <a:t>:</a:t>
            </a:r>
            <a:endParaRPr lang="el-GR" sz="2200" dirty="0" smtClean="0">
              <a:effectLst/>
              <a:latin typeface="Arial" pitchFamily="34" charset="0"/>
            </a:endParaRPr>
          </a:p>
          <a:p>
            <a:pPr marL="0" indent="0" eaLnBrk="1" hangingPunct="1">
              <a:buNone/>
            </a:pPr>
            <a:endParaRPr lang="en-GB" sz="900" dirty="0" smtClean="0"/>
          </a:p>
          <a:p>
            <a:pPr>
              <a:lnSpc>
                <a:spcPct val="90000"/>
              </a:lnSpc>
              <a:buFont typeface="Wingdings" pitchFamily="2" charset="2"/>
              <a:buChar char="Ø"/>
            </a:pPr>
            <a:r>
              <a:rPr lang="el-GR" sz="2200" dirty="0" smtClean="0"/>
              <a:t>Διατηρεί περιβάλλον εργασίας το οποίο να είναι ασφαλές &amp; χωρίς κινδύνους για την υγεία &amp; επαρκές όσον αφορά διευθετήσεις για την ευημερία</a:t>
            </a:r>
          </a:p>
          <a:p>
            <a:pPr>
              <a:lnSpc>
                <a:spcPct val="90000"/>
              </a:lnSpc>
              <a:buFont typeface="Wingdings" pitchFamily="2" charset="2"/>
              <a:buChar char="Ø"/>
            </a:pPr>
            <a:r>
              <a:rPr lang="el-GR" sz="2200" dirty="0" smtClean="0"/>
              <a:t>Επιβλέπει την ορθή εφαρμογή των μέτρων Α </a:t>
            </a:r>
            <a:r>
              <a:rPr lang="en-US" sz="2200" dirty="0" smtClean="0"/>
              <a:t>&amp;</a:t>
            </a:r>
            <a:r>
              <a:rPr lang="el-GR" sz="2200" dirty="0" smtClean="0"/>
              <a:t> Υ</a:t>
            </a:r>
          </a:p>
          <a:p>
            <a:pPr>
              <a:lnSpc>
                <a:spcPct val="90000"/>
              </a:lnSpc>
              <a:buFont typeface="Wingdings" pitchFamily="2" charset="2"/>
              <a:buChar char="Ø"/>
            </a:pPr>
            <a:r>
              <a:rPr lang="el-GR" sz="2200" dirty="0" smtClean="0"/>
              <a:t>Παρέχει στους </a:t>
            </a:r>
            <a:r>
              <a:rPr lang="el-GR" sz="2200" u="sng" dirty="0" smtClean="0"/>
              <a:t>Αντιπροσώπους Ασφάλειας</a:t>
            </a:r>
            <a:r>
              <a:rPr lang="el-GR" sz="2200" dirty="0" smtClean="0"/>
              <a:t> επαρκή χρόνο από την εργασία (χωρίς μισθολογική απώλεια) καθώς &amp; των αναγκαίων μέσων για εκπλήρωση των καθηκόντων τους</a:t>
            </a:r>
          </a:p>
          <a:p>
            <a:pPr>
              <a:lnSpc>
                <a:spcPct val="80000"/>
              </a:lnSpc>
              <a:buFont typeface="Wingdings" pitchFamily="2" charset="2"/>
              <a:buChar char="Ø"/>
            </a:pPr>
            <a:r>
              <a:rPr lang="el-GR" sz="2200" dirty="0" smtClean="0"/>
              <a:t>Διαβουλεύεται με τους </a:t>
            </a:r>
            <a:r>
              <a:rPr lang="el-GR" sz="2200" dirty="0" err="1" smtClean="0"/>
              <a:t>εργοδοτούμενους</a:t>
            </a:r>
            <a:r>
              <a:rPr lang="el-GR" sz="2200" dirty="0" smtClean="0"/>
              <a:t> &amp; τους εκπροσώπους τους</a:t>
            </a:r>
          </a:p>
          <a:p>
            <a:pPr>
              <a:lnSpc>
                <a:spcPct val="80000"/>
              </a:lnSpc>
              <a:buFont typeface="Wingdings" pitchFamily="2" charset="2"/>
              <a:buChar char="Ø"/>
            </a:pPr>
            <a:r>
              <a:rPr lang="el-GR" sz="2200" dirty="0" smtClean="0"/>
              <a:t>Αναθέτει εργασία αφού βεβαιωθεί ότι ο </a:t>
            </a:r>
            <a:r>
              <a:rPr lang="el-GR" sz="2200" dirty="0" err="1" smtClean="0"/>
              <a:t>εργοδοτούμενος</a:t>
            </a:r>
            <a:r>
              <a:rPr lang="el-GR" sz="2200" dirty="0" smtClean="0"/>
              <a:t> έχει επαρκείς γνώσεις &amp; πείρα σε σχέση με την προς εκτέλεση εργασία &amp; μπορεί να την εκτελέσει χωρίς κίνδυνο για τον ίδιο ή άλλα πρόσωπα</a:t>
            </a:r>
          </a:p>
          <a:p>
            <a:pPr marL="0" lvl="1" indent="0" eaLnBrk="1" hangingPunct="1">
              <a:buFontTx/>
              <a:buChar char="•"/>
            </a:pPr>
            <a:endParaRPr lang="el-GR" dirty="0" smtClean="0">
              <a:solidFill>
                <a:schemeClr val="accent2"/>
              </a:solidFill>
            </a:endParaRPr>
          </a:p>
          <a:p>
            <a:pPr marL="0" indent="0" eaLnBrk="1" hangingPunct="1"/>
            <a:endParaRPr lang="el-GR" sz="2000" dirty="0" smtClean="0"/>
          </a:p>
          <a:p>
            <a:pPr marL="0" indent="0" eaLnBrk="1" hangingPunct="1"/>
            <a:endParaRPr lang="en-GB" sz="2000" dirty="0" smtClean="0">
              <a:effectLst/>
              <a:latin typeface="Arial" pitchFamily="34" charset="0"/>
            </a:endParaRPr>
          </a:p>
          <a:p>
            <a:pPr marL="0" indent="0" eaLnBrk="1" hangingPunct="1">
              <a:buNone/>
            </a:pPr>
            <a:endParaRPr lang="el-GR" dirty="0" smtClean="0">
              <a:effectLst/>
              <a:latin typeface="Arial" pitchFamily="34" charset="0"/>
            </a:endParaRPr>
          </a:p>
          <a:p>
            <a:pPr eaLnBrk="1" hangingPunct="1">
              <a:buNone/>
            </a:pPr>
            <a:endParaRPr lang="el-GR" dirty="0" smtClean="0">
              <a:effectLst/>
              <a:latin typeface="Arial" pitchFamily="34" charset="0"/>
            </a:endParaRPr>
          </a:p>
          <a:p>
            <a:pPr eaLnBrk="1" hangingPunct="1">
              <a:buNone/>
            </a:pPr>
            <a:endParaRPr lang="en-US" dirty="0" smtClean="0">
              <a:effectLst/>
              <a:latin typeface="Arial" pitchFamily="34" charset="0"/>
            </a:endParaRPr>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6</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 Νόμοι (συνέχεια)</a:t>
            </a:r>
            <a:endParaRPr lang="en-US" sz="2400" dirty="0"/>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9138"/>
          </a:xfrm>
        </p:spPr>
        <p:txBody>
          <a:bodyPr>
            <a:noAutofit/>
          </a:bodyPr>
          <a:lstStyle/>
          <a:p>
            <a:pPr eaLnBrk="1" hangingPunct="1">
              <a:defRPr/>
            </a:pPr>
            <a:r>
              <a:rPr lang="el-GR" sz="2200" dirty="0" smtClean="0"/>
              <a:t>Εργατικά Ατυχήματα</a:t>
            </a:r>
            <a:r>
              <a:rPr lang="en-GB" sz="2200" dirty="0" smtClean="0"/>
              <a:t> (</a:t>
            </a:r>
            <a:r>
              <a:rPr lang="el-GR" sz="2200" dirty="0" smtClean="0"/>
              <a:t>συνέχεια)</a:t>
            </a:r>
            <a:endParaRPr lang="en-US" sz="2200" dirty="0"/>
          </a:p>
        </p:txBody>
      </p:sp>
      <p:sp>
        <p:nvSpPr>
          <p:cNvPr id="4" name="Date Placeholder 3"/>
          <p:cNvSpPr>
            <a:spLocks noGrp="1"/>
          </p:cNvSpPr>
          <p:nvPr>
            <p:ph type="dt" sz="quarter" idx="10"/>
          </p:nvPr>
        </p:nvSpPr>
        <p:spPr/>
        <p:txBody>
          <a:bodyPr/>
          <a:lstStyle/>
          <a:p>
            <a:pPr>
              <a:defRPr/>
            </a:pPr>
            <a:fld id="{F8CE4A49-2D0D-4A10-8221-B4BEC7C2278D}" type="datetime1">
              <a:rPr lang="en-GB"/>
              <a:pPr>
                <a:defRPr/>
              </a:pPr>
              <a:t>02/08/2018</a:t>
            </a:fld>
            <a:endParaRPr lang="fr-BE"/>
          </a:p>
        </p:txBody>
      </p:sp>
      <p:sp>
        <p:nvSpPr>
          <p:cNvPr id="14341" name="Slide Number Placeholder 4"/>
          <p:cNvSpPr>
            <a:spLocks noGrp="1"/>
          </p:cNvSpPr>
          <p:nvPr>
            <p:ph type="sldNum" sz="quarter" idx="12"/>
          </p:nvPr>
        </p:nvSpPr>
        <p:spPr>
          <a:noFill/>
        </p:spPr>
        <p:txBody>
          <a:bodyPr/>
          <a:lstStyle/>
          <a:p>
            <a:pPr fontAlgn="base">
              <a:spcBef>
                <a:spcPct val="0"/>
              </a:spcBef>
              <a:spcAft>
                <a:spcPct val="0"/>
              </a:spcAft>
            </a:pPr>
            <a:fld id="{6B1CAFD4-0B4A-4C78-A105-CB68A9335300}" type="slidenum">
              <a:rPr lang="fr-BE" smtClean="0">
                <a:latin typeface="Arial" pitchFamily="34" charset="0"/>
              </a:rPr>
              <a:pPr fontAlgn="base">
                <a:spcBef>
                  <a:spcPct val="0"/>
                </a:spcBef>
                <a:spcAft>
                  <a:spcPct val="0"/>
                </a:spcAft>
              </a:pPr>
              <a:t>60</a:t>
            </a:fld>
            <a:endParaRPr lang="fr-BE" smtClean="0">
              <a:latin typeface="Arial" pitchFamily="34" charset="0"/>
            </a:endParaRPr>
          </a:p>
        </p:txBody>
      </p:sp>
      <p:sp>
        <p:nvSpPr>
          <p:cNvPr id="6" name="Footer Placeholder 5"/>
          <p:cNvSpPr>
            <a:spLocks noGrp="1"/>
          </p:cNvSpPr>
          <p:nvPr>
            <p:ph type="ftr" sz="quarter" idx="11"/>
          </p:nvPr>
        </p:nvSpPr>
        <p:spPr/>
        <p:txBody>
          <a:bodyPr/>
          <a:lstStyle/>
          <a:p>
            <a:pPr>
              <a:defRPr/>
            </a:pPr>
            <a:r>
              <a:rPr lang="fr-BE"/>
              <a:t>www.mlsi.gov.cy/dli </a:t>
            </a:r>
          </a:p>
        </p:txBody>
      </p:sp>
      <p:sp>
        <p:nvSpPr>
          <p:cNvPr id="8" name="Rectangle 3"/>
          <p:cNvSpPr txBox="1">
            <a:spLocks noChangeArrowheads="1"/>
          </p:cNvSpPr>
          <p:nvPr/>
        </p:nvSpPr>
        <p:spPr bwMode="auto">
          <a:xfrm>
            <a:off x="285720" y="1071546"/>
            <a:ext cx="84963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l-GR" sz="2200" b="1"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n-ea"/>
              <a:cs typeface="+mn-cs"/>
            </a:endParaRPr>
          </a:p>
        </p:txBody>
      </p:sp>
      <p:sp>
        <p:nvSpPr>
          <p:cNvPr id="10" name="Rectangle 3"/>
          <p:cNvSpPr txBox="1">
            <a:spLocks noChangeArrowheads="1"/>
          </p:cNvSpPr>
          <p:nvPr/>
        </p:nvSpPr>
        <p:spPr bwMode="auto">
          <a:xfrm>
            <a:off x="357158" y="2357430"/>
            <a:ext cx="84963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Arial"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l-GR" sz="2400" b="1" i="0" u="none" strike="noStrike" kern="0" cap="none" spc="0" normalizeH="0" baseline="0" noProof="0" dirty="0">
              <a:ln>
                <a:noFill/>
              </a:ln>
              <a:solidFill>
                <a:srgbClr val="0000CC"/>
              </a:solidFill>
              <a:effectLst>
                <a:outerShdw blurRad="38100" dist="38100" dir="2700000" algn="tl">
                  <a:srgbClr val="C0C0C0"/>
                </a:outerShdw>
              </a:effectLst>
              <a:uLnTx/>
              <a:uFillTx/>
              <a:latin typeface="Arial" charset="0"/>
            </a:endParaRPr>
          </a:p>
        </p:txBody>
      </p:sp>
      <p:sp>
        <p:nvSpPr>
          <p:cNvPr id="9" name="Rectangle 3"/>
          <p:cNvSpPr txBox="1">
            <a:spLocks noChangeArrowheads="1"/>
          </p:cNvSpPr>
          <p:nvPr/>
        </p:nvSpPr>
        <p:spPr bwMode="auto">
          <a:xfrm>
            <a:off x="285720" y="1071546"/>
            <a:ext cx="8496300" cy="5040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l-GR" sz="28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a typeface="+mn-ea"/>
                <a:cs typeface="+mn-cs"/>
              </a:rPr>
              <a:t>	</a:t>
            </a:r>
            <a:endParaRPr kumimoji="0" lang="el-GR" sz="2400" b="0" i="0" u="none" strike="noStrike" kern="0" cap="none" spc="0" normalizeH="0" baseline="0" noProof="0" dirty="0">
              <a:ln>
                <a:noFill/>
              </a:ln>
              <a:solidFill>
                <a:schemeClr val="accent2"/>
              </a:solidFill>
              <a:effectLst>
                <a:outerShdw blurRad="38100" dist="38100" dir="2700000" algn="tl">
                  <a:srgbClr val="C0C0C0"/>
                </a:outerShdw>
              </a:effectLst>
              <a:uLnTx/>
              <a:uFillTx/>
              <a:latin typeface="Arial" charset="0"/>
              <a:ea typeface="+mn-ea"/>
              <a:cs typeface="+mn-cs"/>
            </a:endParaRPr>
          </a:p>
        </p:txBody>
      </p:sp>
      <p:sp>
        <p:nvSpPr>
          <p:cNvPr id="11" name="Rectangle 3"/>
          <p:cNvSpPr txBox="1">
            <a:spLocks noChangeArrowheads="1"/>
          </p:cNvSpPr>
          <p:nvPr/>
        </p:nvSpPr>
        <p:spPr bwMode="auto">
          <a:xfrm>
            <a:off x="285720" y="1142984"/>
            <a:ext cx="8496300" cy="482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l-GR" sz="2200" b="1" kern="0" dirty="0" smtClean="0">
                <a:solidFill>
                  <a:srgbClr val="F21504"/>
                </a:solidFill>
                <a:effectLst>
                  <a:outerShdw blurRad="38100" dist="38100" dir="2700000" algn="tl">
                    <a:srgbClr val="C0C0C0"/>
                  </a:outerShdw>
                </a:effectLst>
                <a:latin typeface="Arial" charset="0"/>
              </a:rPr>
              <a:t>Ατυχήματα που συνέβηκαν στον Τομέα </a:t>
            </a:r>
            <a:endParaRPr kumimoji="0" lang="el-GR" sz="2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l-GR" sz="20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charset="0"/>
              <a:ea typeface="+mn-ea"/>
              <a:cs typeface="+mn-cs"/>
            </a:endParaRPr>
          </a:p>
          <a:p>
            <a:pPr marL="342900" lvl="0" indent="-342900" eaLnBrk="0" hangingPunct="0">
              <a:spcBef>
                <a:spcPct val="20000"/>
              </a:spcBef>
            </a:pPr>
            <a:r>
              <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a typeface="+mn-ea"/>
                <a:cs typeface="+mn-cs"/>
              </a:rPr>
              <a:t>	(α</a:t>
            </a:r>
            <a:r>
              <a:rPr lang="el-GR" sz="2000" b="1" kern="0" dirty="0" smtClean="0">
                <a:solidFill>
                  <a:srgbClr val="000099"/>
                </a:solidFill>
                <a:effectLst>
                  <a:outerShdw blurRad="38100" dist="38100" dir="2700000" algn="tl">
                    <a:srgbClr val="C0C0C0"/>
                  </a:outerShdw>
                </a:effectLst>
                <a:latin typeface="Arial" charset="0"/>
              </a:rPr>
              <a:t>) 2007 – Ατύχημα σε κινηματογραφιστή </a:t>
            </a:r>
            <a:r>
              <a:rPr lang="el-GR" sz="2000" dirty="0" smtClean="0"/>
              <a:t>σε </a:t>
            </a:r>
            <a:r>
              <a:rPr lang="el-GR" sz="2000" smtClean="0"/>
              <a:t>αγώνα στο Στάδιο </a:t>
            </a:r>
            <a:r>
              <a:rPr lang="el-GR" sz="2000" dirty="0" smtClean="0"/>
              <a:t>Αντώνης Παπαδόπουλος λόγω πτώσης σε ημιτελή  πισίνα που δεν έφερε περίφραξη &amp; λόγω ελλιπούς φωτισμού του χώρου.</a:t>
            </a:r>
          </a:p>
          <a:p>
            <a:pPr marL="342900" lvl="0" indent="-342900" eaLnBrk="0" hangingPunct="0">
              <a:spcBef>
                <a:spcPct val="20000"/>
              </a:spcBef>
            </a:pPr>
            <a:endParaRPr lang="el-GR" sz="2000" b="1" kern="0" dirty="0" smtClean="0">
              <a:solidFill>
                <a:srgbClr val="000099"/>
              </a:solidFill>
              <a:effectLst>
                <a:outerShdw blurRad="38100" dist="38100" dir="2700000" algn="tl">
                  <a:srgbClr val="C0C0C0"/>
                </a:outerShdw>
              </a:effectLst>
              <a:latin typeface="Arial" charset="0"/>
            </a:endParaRPr>
          </a:p>
          <a:p>
            <a:pPr marL="342900" lvl="0" indent="-342900" eaLnBrk="0" hangingPunct="0">
              <a:spcBef>
                <a:spcPct val="20000"/>
              </a:spcBef>
            </a:pPr>
            <a:r>
              <a:rPr lang="el-GR" sz="2000" b="1" kern="0" dirty="0" smtClean="0">
                <a:solidFill>
                  <a:srgbClr val="000099"/>
                </a:solidFill>
                <a:effectLst>
                  <a:outerShdw blurRad="38100" dist="38100" dir="2700000" algn="tl">
                    <a:srgbClr val="C0C0C0"/>
                  </a:outerShdw>
                </a:effectLst>
                <a:latin typeface="Arial" charset="0"/>
              </a:rPr>
              <a:t>     (β) 2009 – Θανατηφόρο ατύχημα σε τρίτο πρόσωπο </a:t>
            </a:r>
            <a:r>
              <a:rPr lang="el-GR" sz="2000" dirty="0" smtClean="0"/>
              <a:t>στο ΓΣΠ σε συναυλία, λόγω πτώσης από φορητό εναέριο διάδρομο που δεν έφερε προστατευτικά κιγκλιδώματα ώστε να αποτρέπεται ο κίνδυνος πτώσης από ύψος.</a:t>
            </a:r>
            <a:endParaRPr lang="el-GR" sz="2000" b="1" kern="0" dirty="0" smtClean="0">
              <a:solidFill>
                <a:srgbClr val="FF0000"/>
              </a:solidFill>
              <a:effectLst>
                <a:outerShdw blurRad="38100" dist="38100" dir="2700000" algn="tl">
                  <a:srgbClr val="C0C0C0"/>
                </a:outerShdw>
              </a:effectLst>
              <a:latin typeface="Arial" charset="0"/>
            </a:endParaRPr>
          </a:p>
          <a:p>
            <a:pPr marL="1200150" lvl="2" indent="-285750" eaLnBrk="0" hangingPunct="0">
              <a:spcBef>
                <a:spcPct val="20000"/>
              </a:spcBef>
            </a:pPr>
            <a:endPar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ndParaRPr>
          </a:p>
          <a:p>
            <a:pPr marL="355600" lvl="1" eaLnBrk="0" hangingPunct="0">
              <a:spcBef>
                <a:spcPct val="20000"/>
              </a:spcBef>
            </a:pPr>
            <a:r>
              <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rPr>
              <a:t>(γ) 2006-2013 </a:t>
            </a:r>
            <a:r>
              <a:rPr lang="el-GR" sz="2000" b="1" kern="0" dirty="0" smtClean="0">
                <a:solidFill>
                  <a:srgbClr val="000099"/>
                </a:solidFill>
                <a:effectLst>
                  <a:outerShdw blurRad="38100" dist="38100" dir="2700000" algn="tl">
                    <a:srgbClr val="C0C0C0"/>
                  </a:outerShdw>
                </a:effectLst>
                <a:latin typeface="Arial" charset="0"/>
              </a:rPr>
              <a:t>– Πολλά Ατυχήματα </a:t>
            </a:r>
            <a:r>
              <a:rPr lang="el-GR" sz="2000" b="1" kern="0" dirty="0" err="1" smtClean="0">
                <a:solidFill>
                  <a:srgbClr val="000099"/>
                </a:solidFill>
                <a:effectLst>
                  <a:outerShdw blurRad="38100" dist="38100" dir="2700000" algn="tl">
                    <a:srgbClr val="C0C0C0"/>
                  </a:outerShdw>
                </a:effectLst>
                <a:latin typeface="Arial" charset="0"/>
              </a:rPr>
              <a:t>εργοδοτουμένων</a:t>
            </a:r>
            <a:r>
              <a:rPr lang="el-GR" sz="2000" b="1" kern="0" dirty="0" smtClean="0">
                <a:solidFill>
                  <a:srgbClr val="000099"/>
                </a:solidFill>
                <a:effectLst>
                  <a:outerShdw blurRad="38100" dist="38100" dir="2700000" algn="tl">
                    <a:srgbClr val="C0C0C0"/>
                  </a:outerShdw>
                </a:effectLst>
                <a:latin typeface="Arial" charset="0"/>
              </a:rPr>
              <a:t> </a:t>
            </a:r>
            <a:r>
              <a:rPr lang="el-GR" sz="2000" dirty="0" smtClean="0"/>
              <a:t>που αφορούν γλιστρήματα, παραπατήματα &amp; πτώσεις στο ίδιο επίπεδο.</a:t>
            </a: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l-GR"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Arial"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l-GR" sz="2400" b="1" i="0" u="none" strike="noStrike" kern="0" cap="none" spc="0" normalizeH="0" baseline="0" noProof="0" dirty="0">
              <a:ln>
                <a:noFill/>
              </a:ln>
              <a:solidFill>
                <a:srgbClr val="000099"/>
              </a:solidFill>
              <a:effectLst>
                <a:outerShdw blurRad="38100" dist="38100" dir="2700000" algn="tl">
                  <a:srgbClr val="C0C0C0"/>
                </a:outerShdw>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ctr"/>
            <a:r>
              <a:rPr lang="el-GR" sz="4000" dirty="0" smtClean="0"/>
              <a:t>Ερωτήσεις / Απορίες </a:t>
            </a:r>
            <a:r>
              <a:rPr lang="en-GB" sz="4000" dirty="0" smtClean="0"/>
              <a:t>;</a:t>
            </a:r>
            <a:endParaRPr lang="en-GB" sz="3200" dirty="0"/>
          </a:p>
        </p:txBody>
      </p:sp>
      <p:graphicFrame>
        <p:nvGraphicFramePr>
          <p:cNvPr id="105476" name="Object 4"/>
          <p:cNvGraphicFramePr>
            <a:graphicFrameLocks noChangeAspect="1"/>
          </p:cNvGraphicFramePr>
          <p:nvPr/>
        </p:nvGraphicFramePr>
        <p:xfrm>
          <a:off x="3000364" y="2143116"/>
          <a:ext cx="3505200" cy="2762250"/>
        </p:xfrm>
        <a:graphic>
          <a:graphicData uri="http://schemas.openxmlformats.org/presentationml/2006/ole">
            <mc:AlternateContent xmlns:mc="http://schemas.openxmlformats.org/markup-compatibility/2006">
              <mc:Choice xmlns:v="urn:schemas-microsoft-com:vml" Requires="v">
                <p:oleObj spid="_x0000_s117763" name="Photo Editor Photo" r:id="rId3" imgW="4285714" imgH="2762636" progId="">
                  <p:embed/>
                </p:oleObj>
              </mc:Choice>
              <mc:Fallback>
                <p:oleObj name="Photo Editor Photo" r:id="rId3" imgW="4285714" imgH="276263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64" y="2143116"/>
                        <a:ext cx="35052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smtClean="0">
                <a:effectLst/>
                <a:latin typeface="Arial" pitchFamily="34" charset="0"/>
              </a:rPr>
              <a:t>Οι περί Ασφάλειας και Υγείας στην Εργασία Νόμοι του 1996 έως 2011  προνοούν όπως κάθε εργοδότης</a:t>
            </a:r>
            <a:r>
              <a:rPr lang="en-GB" sz="2200" dirty="0" smtClean="0">
                <a:effectLst/>
                <a:latin typeface="Arial" pitchFamily="34" charset="0"/>
              </a:rPr>
              <a:t>:</a:t>
            </a:r>
            <a:endParaRPr lang="el-GR" sz="2200" dirty="0" smtClean="0">
              <a:effectLst/>
              <a:latin typeface="Arial" pitchFamily="34" charset="0"/>
            </a:endParaRPr>
          </a:p>
          <a:p>
            <a:pPr marL="0" indent="0" eaLnBrk="1" hangingPunct="1">
              <a:buNone/>
            </a:pPr>
            <a:endParaRPr lang="en-GB" sz="900" dirty="0" smtClean="0"/>
          </a:p>
          <a:p>
            <a:pPr>
              <a:lnSpc>
                <a:spcPct val="80000"/>
              </a:lnSpc>
              <a:buFont typeface="Wingdings" pitchFamily="2" charset="2"/>
              <a:buChar char="Ø"/>
            </a:pPr>
            <a:r>
              <a:rPr lang="el-GR" sz="2200" dirty="0" smtClean="0"/>
              <a:t>Διευθύνει την επιχείρηση &amp; παρέχει πληροφορίες για προστασία τρίτων προσώπων που μπορεί να επηρεαστούν από τις δραστηριότητες της επιχείρησης</a:t>
            </a:r>
          </a:p>
          <a:p>
            <a:pPr>
              <a:lnSpc>
                <a:spcPct val="90000"/>
              </a:lnSpc>
              <a:buFont typeface="Wingdings" pitchFamily="2" charset="2"/>
              <a:buChar char="Ø"/>
            </a:pPr>
            <a:r>
              <a:rPr lang="el-GR" sz="2200" dirty="0" smtClean="0"/>
              <a:t>Εφαρμόζει όλα τα πιο πάνω ακολουθώντας τις Γενικές Αρχές Πρόληψης-</a:t>
            </a:r>
          </a:p>
          <a:p>
            <a:pPr>
              <a:lnSpc>
                <a:spcPct val="90000"/>
              </a:lnSpc>
              <a:buFont typeface="Wingdings" pitchFamily="2" charset="2"/>
              <a:buChar char="Ø"/>
            </a:pPr>
            <a:endParaRPr lang="el-GR" sz="2200" dirty="0" smtClean="0"/>
          </a:p>
          <a:p>
            <a:pPr lvl="1">
              <a:lnSpc>
                <a:spcPct val="80000"/>
              </a:lnSpc>
            </a:pPr>
            <a:r>
              <a:rPr lang="el-GR" sz="2000" dirty="0" smtClean="0"/>
              <a:t>Αποφυγή των Κινδύνων</a:t>
            </a:r>
          </a:p>
          <a:p>
            <a:pPr lvl="1">
              <a:lnSpc>
                <a:spcPct val="80000"/>
              </a:lnSpc>
            </a:pPr>
            <a:r>
              <a:rPr lang="el-GR" sz="2000" u="sng" dirty="0" smtClean="0"/>
              <a:t>Εκτίμηση των Κινδύνων</a:t>
            </a:r>
            <a:r>
              <a:rPr lang="el-GR" sz="2000" dirty="0" smtClean="0"/>
              <a:t> που δεν μπορούν να αποφευχθούν</a:t>
            </a:r>
            <a:endParaRPr lang="el-GR" sz="1800" dirty="0" smtClean="0"/>
          </a:p>
          <a:p>
            <a:pPr lvl="1">
              <a:lnSpc>
                <a:spcPct val="80000"/>
              </a:lnSpc>
            </a:pPr>
            <a:r>
              <a:rPr lang="el-GR" sz="2000" dirty="0" smtClean="0">
                <a:solidFill>
                  <a:srgbClr val="0000CC"/>
                </a:solidFill>
              </a:rPr>
              <a:t>Καταπολέμηση των Κινδύνων στην πηγή τους</a:t>
            </a:r>
          </a:p>
          <a:p>
            <a:pPr lvl="1">
              <a:lnSpc>
                <a:spcPct val="80000"/>
              </a:lnSpc>
            </a:pPr>
            <a:r>
              <a:rPr lang="el-GR" sz="2000" dirty="0" smtClean="0">
                <a:solidFill>
                  <a:srgbClr val="0000CC"/>
                </a:solidFill>
              </a:rPr>
              <a:t>Προσαρμογή εργασίας στον άνθρωπο (Διαμόρφωση θέσεων &amp; επιλογή εξοπλισμών &amp; μεθόδων εργασίας &amp;παραγωγής ώστε να μετριαστεί η μονότονη &amp; επαναλαμβανόμενη εργασία &amp; οι επιπτώσεις της στην υγεία)</a:t>
            </a:r>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7</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 Νόμοι (συνέχεια)</a:t>
            </a:r>
            <a:endParaRPr lang="en-US" sz="2400"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smtClean="0">
                <a:effectLst/>
                <a:latin typeface="Arial" pitchFamily="34" charset="0"/>
              </a:rPr>
              <a:t>Οι περί Ασφάλειας και Υγείας στην Εργασία Νόμοι του 1996 έως 2011  προνοούν όπως κάθε εργοδότης</a:t>
            </a:r>
            <a:r>
              <a:rPr lang="en-GB" sz="2200" dirty="0" smtClean="0">
                <a:effectLst/>
                <a:latin typeface="Arial" pitchFamily="34" charset="0"/>
              </a:rPr>
              <a:t>:</a:t>
            </a:r>
            <a:endParaRPr lang="el-GR" sz="2200" dirty="0" smtClean="0">
              <a:effectLst/>
              <a:latin typeface="Arial" pitchFamily="34" charset="0"/>
            </a:endParaRPr>
          </a:p>
          <a:p>
            <a:pPr marL="0" indent="0" eaLnBrk="1" hangingPunct="1">
              <a:buNone/>
            </a:pPr>
            <a:endParaRPr lang="en-GB" sz="900" dirty="0" smtClean="0"/>
          </a:p>
          <a:p>
            <a:pPr>
              <a:lnSpc>
                <a:spcPct val="90000"/>
              </a:lnSpc>
              <a:buFont typeface="Wingdings" pitchFamily="2" charset="2"/>
              <a:buChar char="Ø"/>
            </a:pPr>
            <a:r>
              <a:rPr lang="el-GR" sz="2200" dirty="0" smtClean="0"/>
              <a:t>Εφαρμόζει όλα τα πιο πάνω ακολουθώντας τις Γενικές Αρχές Πρόληψης-</a:t>
            </a:r>
          </a:p>
          <a:p>
            <a:pPr>
              <a:lnSpc>
                <a:spcPct val="90000"/>
              </a:lnSpc>
              <a:buFont typeface="Wingdings" pitchFamily="2" charset="2"/>
              <a:buChar char="Ø"/>
            </a:pPr>
            <a:endParaRPr lang="el-GR" sz="2200" dirty="0" smtClean="0"/>
          </a:p>
          <a:p>
            <a:pPr lvl="1">
              <a:lnSpc>
                <a:spcPct val="80000"/>
              </a:lnSpc>
            </a:pPr>
            <a:r>
              <a:rPr lang="el-GR" sz="2000" dirty="0" smtClean="0"/>
              <a:t>Παρακολούθηση της εξέλιξης της τεχνολογίας</a:t>
            </a:r>
          </a:p>
          <a:p>
            <a:pPr lvl="1"/>
            <a:r>
              <a:rPr lang="el-GR" sz="2000" dirty="0" smtClean="0">
                <a:solidFill>
                  <a:srgbClr val="0000CC"/>
                </a:solidFill>
              </a:rPr>
              <a:t>Αντικατάσταση του επικίνδυνου από το μη επικίνδυνο ή το λιγότερο επικίνδυνο</a:t>
            </a:r>
          </a:p>
          <a:p>
            <a:pPr lvl="1"/>
            <a:r>
              <a:rPr lang="el-GR" sz="2000" dirty="0" smtClean="0">
                <a:solidFill>
                  <a:srgbClr val="0000CC"/>
                </a:solidFill>
              </a:rPr>
              <a:t>Ανάπτυξη Πολιτικής Πρόληψης</a:t>
            </a:r>
          </a:p>
          <a:p>
            <a:pPr lvl="1"/>
            <a:r>
              <a:rPr lang="el-GR" sz="2000" dirty="0" smtClean="0">
                <a:solidFill>
                  <a:srgbClr val="0000CC"/>
                </a:solidFill>
              </a:rPr>
              <a:t>Προτεραιότητα στα μέτρα ομαδικής προστασίας έναντι των μέτρων ατομικής προστασίας</a:t>
            </a:r>
          </a:p>
          <a:p>
            <a:pPr lvl="1"/>
            <a:r>
              <a:rPr lang="el-GR" sz="2000" dirty="0" smtClean="0">
                <a:solidFill>
                  <a:srgbClr val="0000CC"/>
                </a:solidFill>
              </a:rPr>
              <a:t>Παροχή κατάλληλων οδηγιών</a:t>
            </a:r>
            <a:r>
              <a:rPr lang="en-GB" sz="2000" dirty="0" smtClean="0">
                <a:solidFill>
                  <a:srgbClr val="0000CC"/>
                </a:solidFill>
              </a:rPr>
              <a:t> </a:t>
            </a:r>
            <a:r>
              <a:rPr lang="el-GR" sz="2000" dirty="0" smtClean="0">
                <a:solidFill>
                  <a:srgbClr val="0000CC"/>
                </a:solidFill>
              </a:rPr>
              <a:t>στα πρόσωπα στην εργασία</a:t>
            </a:r>
          </a:p>
          <a:p>
            <a:pPr lvl="2">
              <a:lnSpc>
                <a:spcPct val="80000"/>
              </a:lnSpc>
              <a:buNone/>
            </a:pPr>
            <a:endParaRPr lang="en-US" sz="20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8</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 Νόμοι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28596" y="1000108"/>
            <a:ext cx="8229600" cy="5429288"/>
          </a:xfrm>
        </p:spPr>
        <p:txBody>
          <a:bodyPr/>
          <a:lstStyle/>
          <a:p>
            <a:pPr marL="0" indent="0" eaLnBrk="1" hangingPunct="1">
              <a:buNone/>
            </a:pPr>
            <a:r>
              <a:rPr lang="el-GR" sz="2200" dirty="0" err="1" smtClean="0">
                <a:solidFill>
                  <a:srgbClr val="FF0000"/>
                </a:solidFill>
                <a:effectLst/>
                <a:latin typeface="Arial" pitchFamily="34" charset="0"/>
              </a:rPr>
              <a:t>Διαβούλευση</a:t>
            </a:r>
            <a:r>
              <a:rPr lang="el-GR" sz="2200" dirty="0" smtClean="0">
                <a:solidFill>
                  <a:srgbClr val="FF0000"/>
                </a:solidFill>
                <a:effectLst/>
                <a:latin typeface="Arial" pitchFamily="34" charset="0"/>
              </a:rPr>
              <a:t> &amp; Συμμετοχή </a:t>
            </a:r>
            <a:r>
              <a:rPr lang="el-GR" sz="2200" dirty="0" err="1" smtClean="0">
                <a:solidFill>
                  <a:srgbClr val="FF0000"/>
                </a:solidFill>
                <a:effectLst/>
                <a:latin typeface="Arial" pitchFamily="34" charset="0"/>
              </a:rPr>
              <a:t>Εργοδοτουμένων</a:t>
            </a:r>
            <a:endParaRPr lang="el-GR" sz="2200" dirty="0" smtClean="0">
              <a:solidFill>
                <a:srgbClr val="FF0000"/>
              </a:solidFill>
              <a:effectLst/>
              <a:latin typeface="Arial" pitchFamily="34" charset="0"/>
            </a:endParaRPr>
          </a:p>
          <a:p>
            <a:pPr marL="522288" lvl="1" indent="0">
              <a:lnSpc>
                <a:spcPct val="90000"/>
              </a:lnSpc>
              <a:buClr>
                <a:srgbClr val="000099"/>
              </a:buClr>
              <a:buFont typeface="Wingdings" pitchFamily="2" charset="2"/>
              <a:buNone/>
            </a:pPr>
            <a:r>
              <a:rPr lang="el-GR" sz="2200" dirty="0" smtClean="0">
                <a:solidFill>
                  <a:schemeClr val="accent2"/>
                </a:solidFill>
              </a:rPr>
              <a:t>Οι εργοδότες ζητούν τη γνώμη των </a:t>
            </a:r>
            <a:r>
              <a:rPr lang="el-GR" sz="2200" dirty="0" err="1" smtClean="0">
                <a:solidFill>
                  <a:schemeClr val="accent2"/>
                </a:solidFill>
              </a:rPr>
              <a:t>εργοδοτουμένων</a:t>
            </a:r>
            <a:r>
              <a:rPr lang="el-GR" sz="2200" dirty="0" smtClean="0">
                <a:solidFill>
                  <a:schemeClr val="accent2"/>
                </a:solidFill>
              </a:rPr>
              <a:t> τους ή/και των εκπροσώπων τους και επιτρέπουν τη συμμετοχή τους </a:t>
            </a:r>
            <a:r>
              <a:rPr lang="el-GR" sz="2200" u="sng" dirty="0" smtClean="0">
                <a:solidFill>
                  <a:schemeClr val="accent2"/>
                </a:solidFill>
              </a:rPr>
              <a:t>σε όλα τα θέματα που άπτονται της ασφάλειας και υγείας στην εργασία</a:t>
            </a:r>
            <a:r>
              <a:rPr lang="el-GR" sz="2200" dirty="0" smtClean="0">
                <a:solidFill>
                  <a:schemeClr val="accent2"/>
                </a:solidFill>
              </a:rPr>
              <a:t>.  </a:t>
            </a:r>
            <a:endParaRPr lang="en-US" sz="2200" dirty="0" smtClean="0">
              <a:solidFill>
                <a:schemeClr val="accent2"/>
              </a:solidFill>
            </a:endParaRPr>
          </a:p>
          <a:p>
            <a:pPr marL="522288" lvl="1" indent="0">
              <a:lnSpc>
                <a:spcPct val="90000"/>
              </a:lnSpc>
              <a:buClr>
                <a:srgbClr val="000099"/>
              </a:buClr>
              <a:buFont typeface="Wingdings" pitchFamily="2" charset="2"/>
              <a:buNone/>
            </a:pPr>
            <a:r>
              <a:rPr lang="el-GR" sz="2200" dirty="0" smtClean="0">
                <a:solidFill>
                  <a:schemeClr val="accent2"/>
                </a:solidFill>
              </a:rPr>
              <a:t>Αυτό συνεπάγεται:</a:t>
            </a:r>
          </a:p>
          <a:p>
            <a:pPr marL="522288" lvl="1" indent="0">
              <a:lnSpc>
                <a:spcPct val="90000"/>
              </a:lnSpc>
              <a:buClr>
                <a:srgbClr val="000099"/>
              </a:buClr>
              <a:buFont typeface="Wingdings" pitchFamily="2" charset="2"/>
              <a:buNone/>
            </a:pPr>
            <a:endParaRPr lang="el-GR" sz="2200" dirty="0" smtClean="0">
              <a:solidFill>
                <a:schemeClr val="accent2"/>
              </a:solidFill>
            </a:endParaRPr>
          </a:p>
          <a:p>
            <a:pPr marL="1150938" lvl="2">
              <a:lnSpc>
                <a:spcPct val="90000"/>
              </a:lnSpc>
              <a:buClr>
                <a:srgbClr val="000099"/>
              </a:buClr>
            </a:pPr>
            <a:r>
              <a:rPr lang="el-GR" sz="2200" dirty="0" err="1" smtClean="0">
                <a:solidFill>
                  <a:schemeClr val="accent2"/>
                </a:solidFill>
              </a:rPr>
              <a:t>Διαβούλευση</a:t>
            </a:r>
            <a:r>
              <a:rPr lang="el-GR" sz="2200" dirty="0" smtClean="0">
                <a:solidFill>
                  <a:schemeClr val="accent2"/>
                </a:solidFill>
              </a:rPr>
              <a:t> με τους </a:t>
            </a:r>
            <a:r>
              <a:rPr lang="el-GR" sz="2200" dirty="0" err="1" smtClean="0">
                <a:solidFill>
                  <a:schemeClr val="accent2"/>
                </a:solidFill>
              </a:rPr>
              <a:t>εργοδοτούμενους</a:t>
            </a:r>
            <a:endParaRPr lang="el-GR" sz="2200" dirty="0" smtClean="0">
              <a:solidFill>
                <a:schemeClr val="accent2"/>
              </a:solidFill>
            </a:endParaRPr>
          </a:p>
          <a:p>
            <a:pPr marL="1150938" lvl="2">
              <a:lnSpc>
                <a:spcPct val="90000"/>
              </a:lnSpc>
              <a:buClr>
                <a:srgbClr val="000099"/>
              </a:buClr>
              <a:buFontTx/>
              <a:buNone/>
            </a:pPr>
            <a:endParaRPr lang="el-GR" sz="2200" dirty="0" smtClean="0">
              <a:solidFill>
                <a:schemeClr val="accent2"/>
              </a:solidFill>
            </a:endParaRPr>
          </a:p>
          <a:p>
            <a:pPr marL="1150938" lvl="2">
              <a:lnSpc>
                <a:spcPct val="90000"/>
              </a:lnSpc>
              <a:buClr>
                <a:srgbClr val="000099"/>
              </a:buClr>
            </a:pPr>
            <a:r>
              <a:rPr lang="el-GR" sz="2200" dirty="0" smtClean="0">
                <a:solidFill>
                  <a:schemeClr val="accent2"/>
                </a:solidFill>
              </a:rPr>
              <a:t>Δικαίωμα των </a:t>
            </a:r>
            <a:r>
              <a:rPr lang="el-GR" sz="2200" dirty="0" err="1" smtClean="0">
                <a:solidFill>
                  <a:schemeClr val="accent2"/>
                </a:solidFill>
              </a:rPr>
              <a:t>εργοδοτουμένων</a:t>
            </a:r>
            <a:r>
              <a:rPr lang="el-GR" sz="2200" dirty="0" smtClean="0">
                <a:solidFill>
                  <a:schemeClr val="accent2"/>
                </a:solidFill>
              </a:rPr>
              <a:t> να υποβάλλουν προτάσεις</a:t>
            </a:r>
          </a:p>
          <a:p>
            <a:pPr marL="1150938" lvl="2">
              <a:lnSpc>
                <a:spcPct val="90000"/>
              </a:lnSpc>
              <a:buClr>
                <a:srgbClr val="000099"/>
              </a:buClr>
              <a:buFontTx/>
              <a:buNone/>
            </a:pPr>
            <a:endParaRPr lang="el-GR" sz="2200" dirty="0" smtClean="0">
              <a:solidFill>
                <a:schemeClr val="accent2"/>
              </a:solidFill>
            </a:endParaRPr>
          </a:p>
          <a:p>
            <a:pPr marL="1150938" lvl="2">
              <a:lnSpc>
                <a:spcPct val="90000"/>
              </a:lnSpc>
              <a:buClr>
                <a:srgbClr val="000099"/>
              </a:buClr>
            </a:pPr>
            <a:r>
              <a:rPr lang="el-GR" sz="2200" dirty="0" smtClean="0">
                <a:solidFill>
                  <a:schemeClr val="accent2"/>
                </a:solidFill>
              </a:rPr>
              <a:t>Ισόρροπη συμμετοχή στις Επιτροπές Ασφάλειας</a:t>
            </a:r>
            <a:endParaRPr lang="el-GR" sz="2200" dirty="0" smtClean="0">
              <a:solidFill>
                <a:srgbClr val="0000CC"/>
              </a:solidFill>
            </a:endParaRPr>
          </a:p>
          <a:p>
            <a:pPr lvl="2">
              <a:lnSpc>
                <a:spcPct val="80000"/>
              </a:lnSpc>
              <a:buNone/>
            </a:pPr>
            <a:endParaRPr lang="en-US" sz="2000" dirty="0" smtClean="0"/>
          </a:p>
          <a:p>
            <a:pPr eaLnBrk="1" hangingPunct="1">
              <a:buNone/>
            </a:pPr>
            <a:endParaRPr lang="en-US" dirty="0" smtClean="0">
              <a:effectLst/>
              <a:latin typeface="Arial" pitchFamily="34" charset="0"/>
            </a:endParaRPr>
          </a:p>
        </p:txBody>
      </p:sp>
      <p:sp>
        <p:nvSpPr>
          <p:cNvPr id="4" name="Date Placeholder 3"/>
          <p:cNvSpPr>
            <a:spLocks noGrp="1"/>
          </p:cNvSpPr>
          <p:nvPr>
            <p:ph type="dt" sz="quarter" idx="10"/>
          </p:nvPr>
        </p:nvSpPr>
        <p:spPr>
          <a:xfrm>
            <a:off x="428596" y="6381750"/>
            <a:ext cx="2133600" cy="476250"/>
          </a:xfrm>
        </p:spPr>
        <p:txBody>
          <a:bodyPr/>
          <a:lstStyle/>
          <a:p>
            <a:pPr>
              <a:defRPr/>
            </a:pPr>
            <a:fld id="{17215159-13BB-4A61-9D72-113B0FED8A10}" type="datetime1">
              <a:rPr lang="en-GB"/>
              <a:pPr>
                <a:defRPr/>
              </a:pPr>
              <a:t>02/08/2018</a:t>
            </a:fld>
            <a:endParaRPr lang="fr-BE" dirty="0"/>
          </a:p>
        </p:txBody>
      </p:sp>
      <p:sp>
        <p:nvSpPr>
          <p:cNvPr id="10245" name="Slide Number Placeholder 4"/>
          <p:cNvSpPr>
            <a:spLocks noGrp="1"/>
          </p:cNvSpPr>
          <p:nvPr>
            <p:ph type="sldNum" sz="quarter" idx="12"/>
          </p:nvPr>
        </p:nvSpPr>
        <p:spPr>
          <a:xfrm>
            <a:off x="6500826" y="6381750"/>
            <a:ext cx="2133600" cy="476250"/>
          </a:xfrm>
          <a:noFill/>
        </p:spPr>
        <p:txBody>
          <a:bodyPr/>
          <a:lstStyle/>
          <a:p>
            <a:pPr fontAlgn="base">
              <a:spcBef>
                <a:spcPct val="0"/>
              </a:spcBef>
              <a:spcAft>
                <a:spcPct val="0"/>
              </a:spcAft>
            </a:pPr>
            <a:fld id="{4D25F4EF-ED41-4BFB-B817-CB5A1E72C96B}" type="slidenum">
              <a:rPr lang="fr-BE" smtClean="0">
                <a:latin typeface="Arial" pitchFamily="34" charset="0"/>
              </a:rPr>
              <a:pPr fontAlgn="base">
                <a:spcBef>
                  <a:spcPct val="0"/>
                </a:spcBef>
                <a:spcAft>
                  <a:spcPct val="0"/>
                </a:spcAft>
              </a:pPr>
              <a:t>9</a:t>
            </a:fld>
            <a:endParaRPr lang="fr-BE" dirty="0" smtClean="0">
              <a:latin typeface="Arial" pitchFamily="34" charset="0"/>
            </a:endParaRPr>
          </a:p>
        </p:txBody>
      </p:sp>
      <p:sp>
        <p:nvSpPr>
          <p:cNvPr id="6" name="Footer Placeholder 5"/>
          <p:cNvSpPr>
            <a:spLocks noGrp="1"/>
          </p:cNvSpPr>
          <p:nvPr>
            <p:ph type="ftr" sz="quarter" idx="11"/>
          </p:nvPr>
        </p:nvSpPr>
        <p:spPr>
          <a:xfrm>
            <a:off x="3071802" y="6381750"/>
            <a:ext cx="2895600" cy="476250"/>
          </a:xfrm>
        </p:spPr>
        <p:txBody>
          <a:bodyPr/>
          <a:lstStyle/>
          <a:p>
            <a:pPr>
              <a:defRPr/>
            </a:pPr>
            <a:r>
              <a:rPr lang="fr-BE" dirty="0"/>
              <a:t>www.mlsi.gov.cy/dli </a:t>
            </a:r>
          </a:p>
        </p:txBody>
      </p:sp>
      <p:sp>
        <p:nvSpPr>
          <p:cNvPr id="11" name="Title 1"/>
          <p:cNvSpPr>
            <a:spLocks noGrp="1"/>
          </p:cNvSpPr>
          <p:nvPr>
            <p:ph type="title"/>
          </p:nvPr>
        </p:nvSpPr>
        <p:spPr>
          <a:xfrm>
            <a:off x="0" y="0"/>
            <a:ext cx="8229600" cy="719138"/>
          </a:xfrm>
        </p:spPr>
        <p:txBody>
          <a:bodyPr/>
          <a:lstStyle/>
          <a:p>
            <a:pPr eaLnBrk="1" hangingPunct="1">
              <a:defRPr/>
            </a:pPr>
            <a:r>
              <a:rPr lang="el-GR" sz="2400" dirty="0" smtClean="0"/>
              <a:t>Ασφάλεια και Υγεία στην Εργασία – Νόμοι (συνέχεια)</a:t>
            </a:r>
            <a:endParaRPr lang="en-US" sz="2400" dirty="0"/>
          </a:p>
        </p:txBody>
      </p:sp>
      <p:sp>
        <p:nvSpPr>
          <p:cNvPr id="125954" name="AutoShape 2" descr="data:image/jpeg;base64,/9j/4AAQSkZJRgABAQAAAQABAAD/2wCEAAkGBhQSERUUExQVFRUVFxcWGRgXGBQYFxgYFBQXFBcXFxcXGyYeFxkkGhUXIC8gIycpLCwsFR4xNTAqNSYrLCkBCQoKDgwOGg8PGiokHCQsKSwtKSwpLCksLCwsLCkpLCwsLCwsLCwsLCksLCksLCksLCksLCwsLCwsKSwsKSksKf/AABEIALcBEwMBIgACEQEDEQH/xAAcAAABBQEBAQAAAAAAAAAAAAAFAAIDBAYBBwj/xABJEAACAQIEAgcEBggFAgQHAAABAhEAAwQSITEFQQYiUWFxgZETMqGxB0JSwdHwFCNicoKSorIVFjPC4dLxQ4Oj4jREU1Rjs9P/xAAaAQADAQEBAQAAAAAAAAAAAAAAAQIDBAUG/8QALBEAAgICAgIABAYCAwAAAAAAAAECEQMhEjEEQRQiUWEFE3Gx0fCBoRUywf/aAAwDAQACEQMRAD8A81SwIBLR5E1NhsgYRmOvcBt51D+kCAIO/dXLNxQwOsDu7jXoOcfTOJRl7Rrs5B90fE0H6SWSwR1WXJyydFUb+Rk0aDTr26+tOQAhgQCNo3Goq5wtUKMkjEHhjOZuMzEAAAaAAbLJ2GtWLfCQnvQPHfwj3iPn8K0vFMD+q/V6BdSo0kds7yI7azrCuSUOLo6FKzl2+okZc0giTAjvAgn4j7qiwPBWuhzbKn2aFyGZVbKp1y5iMxEzA17BXHpiWmJlQT8qlR5OgcqVkb2VIyswSdJYMRpyOUEj0qsuDuW+spgfbQyvhmXTyNH7KGIbSdxuPSn/AOCLPULWzG6EifL7q6Z+I4q4v/wwh5Sk9oE2OMuIzrm7CNG+GnyonguLK0hlzK32oBI8NQSO8Ge6p8P0bZrgDG2VM9dZRgQpIlQIaSANBu2pFCcZwW4tlLns3hhLwpIXrdXN9mQOzl31yy5R0zpVPaCR4Ladv1Ryk/VjU+Anf90nwFBuJcNvpM9ZO1dPUbg9xmorGNuJGsjcBuzkQd6NYPpNOj/1a6dz7x46UaY9mYtOdhqPsnfy/wCKK8Exj2nPswpzwrK40I5Q2n3eBoze4bYu6gezY84BU+nVP9PnQviHR+5b1Zcy8iJI8Y3Xz0pU4hdk9vi7tdRi7AyoEqZ0MBT1pArQcQvYW5bIxN2yt3N/p20ukKSYIJGaGBGrKY7Qay+RXspqc6swYEcjqGECCNhrrp2VxU9m3VcjTUjRucgECQNqVsKDmPtPbtqbFi2qke/7zGNyrGcw/dMjmBWcuXnuElne526tH8x5eIovwziTW2hCFRzDLczNbMc2BOkcmEEdvOi7YHC37gCXRn+wCYJ3yo7wG8+t+9VVfQuuzM4bDfugdgzMfwothcJHvIfZ6TAOsA7aDXeKtm/7J8qWFt6xLdZiR47Huia9K4F0Fa/hTdvs2bKSi7RAkEjlpsO+ofylLZ5FevFBlSQpOu51IgactQNNahZG3jriBrttpMdoPnR3jnCTaJDAqCJBIMQDoR3SDrQC5aEdUmQWmNTDADmO41IyS3ZYkFgDG3OdjO28zS4hwjNItgyyg5QBpknORGp0INO/SArS3ICVBQGQcxGokHkSIMaeMmE4otpLgOZ2e0VXOc2UPAJQpBDEczppB5glAGegvA7a2zeIzXMzKCYOUCB1ewnXX/mdj+jyJrP9CAf0WCCIuPodxMN/urbYHC5kPhVdEezOtZqpftUd9jLRVHHYaDSAE5Klt2alW1Vi3aqWykMtWKspapyW6nVakoh9lXanyV2kATufR/hm34Wo/dxTD/dQ7G/RbYKtlwN5DBgjFKwGh1htx3V6S9iN2A8xVW/jragg3kmD9aeXdVcmQeRfoYVjbdSrIcvppr31Nh+Goc2+4+Vb7pJgMLiusrMLv2kRmDdzCNfEa1kbnDLtmSysATEkMAfUV3QzX2YvGCMTgih7qBP0fQuSSQpOwjTzPLyrS8b4ibNh7gUMVy6HQdZguseNYK7x287hi2UT7qgKvh3+c1u8kGvmVmXCSfys0NrhFpdlHi2p+NMxOFEabz8KNXMAQNe38KpvZ1NdmKKT+U5MrclTAjYfup8ZSDqZoo2FpX8IACANRzk/9q6pJM5Y3HorWr06VYw+PfIEykBT9UkGTzPbUAsVbwulcmbDGujqxZZXTYA4ngjceVOUfZZQU8SORk770MxPA2WS1thoetaOdJ5Sp66j1rdX8BnH30JZWttB/PhXHLBGfWmdayyj/wBujG5igkGVO+U6aRuNwdtxRXh3SRl0Oo37RruSp5ntEHU0Xx+DW4B1VJzBpjXTfUamRprNVcdw9SqhbaAkySTlnSAFI2116wisHhyRejZZItbGPhrV4Spynu28xv6jzqo/A7ikZVzyQBl1JnTb/uKsYPhBLADMGkAAx2cnBg/CtPg+DYm02ZdGAiSAY9QRPfWUmumqZovsALnA7twA3SdAdIELLEmTsNSdKCrhjJEcyOUGNOWhFavHwzZb5IdTGaZHpqPSe4UNxPC7g1BzKeY+8UuOtdBZPw7iRUoLo9sqldJhsoI6oaJiJGu3KK9Sxn0qILc4e1ygKSIURALqNjyCg+ewrzHhPCHYgqDPh+NXcdwq5ZEsCBEcx8qm0+x010C+knHGv3DcuNLHfu5RA2iNqCforlc6gxrBBHLQ7GaMvjUJM5EY/WCKR/WCV8R8KHcRvOpAdmaRIl2II2BEECNOWlPih2B2blV5sG1y2r22YlBlZdV0zE6HmDmiduWh3rvjY90KPIffUltsSCHUOI1BIIWNRu3Vg6ihJIGbroEkYU8v1r+WiV6BwRxlIPYayHR/D5LbiAD7QyFIifZ25jUkTvB11o/g78UpIgcD1zVTiS61I13rTUeJaahlIHi3UyLXSlJrqr7xA8akolUVKoqmMcPqqzeUD1al7S622RPVz9wpUMvxSqh+i3P/AKz+QtgemWlSAo4fF3LVmUcgi6wEw4gMBGV5EVoOE/SDcUlLliy+4zIuRvrDbUH3e7es3d1tf+Y/9w/Gm4QRdP7w/uevZlhhK3R56ySTo9bwXTTDvElkP7Q09RRHD4y1cLgOjAxpIM6Dkd686TCiBpyFZjp7xa9hbaNZhQzEFiFJnKpUAH+I7cq5p+PBK0zWGaTdNHpPTXoGmIwl5bC5bpWVUEBWZSGCwdFmImQBNeMXvo7xaX7Nq8Fttez5FzKzHIBmhVJJ0M98Gu4D6UsdatEi+cwiAygjViNgANMv9VTWemWMv31xBe4163OVl9lCq4ysES4sQYg5fPtrm+1m/wB6NfgbV0WwjamBCvrlyHI6ieQaCD2NUGL4eRqEKjOE1IMlgWDAb5dInt8aocL+lh7LP+k2hfUsSYthHD3AoYZcxQzkLaESTPOtR0Z6V4TGZnb2mGE5VzZSrTrsoOUjSRMdYa10Y884vRlPFGS2Zv2Jq9j+EMHuwpItt1jyEmBPZrpWwu9HbNzVLll/MI3wPzqLGcId2uRM3dWgZl0ObQqY3Fd3xibXo5PhnT9mBOFp4sEKxXcCe3mK0FzgDjsPnB9DVc4d7RMqRKtqR4RrV5c0ZQdMjFilGe0VODrNs59yx7jUmI4LmEiGHYdD+dKXDybivMaONu8N2T2d1EEc+yPMzpMbAgRv+3XApSW0d7UXpgm7w1CDplO3ZtQnG8KhRm1A51p7zyqyCNxr3QfvqG4srHI6V2YpOkzkyRVtGe4Hf9hdVwA2VgYOxgzrXoQ+k4R/or6/8UAxnD7a2QqICzImsSwYPJIO+oEedAGswQDpPj+edaSxYs3zSIWSeP5UVOmXEP0q81wIqzGidwjY6E89xQHCI6nR3XxD/wC3MK1b8ELLmUZtzy2HZQ8cOM/jA+dZ/BY5bgyvipx1JG+6F9I8HZsj2ik3tczZWIOukAgAad3Koum3Sy3ibYRLb6HQjmOyNBuB6ViBZK7GfCfvqWzdIOutZ/APuzT4xAe9wR3J6hGv1nVR6KGNSWOiRO5tr4K7n+tgvwrRWrk8qnzVD8dR7NFm5Ge/y6qaG5c/gyWx/wCmoPxpycFsT/pqx7XzOfPOTRa62u1QshJEaSQNdN6n8tL0VzDmD909s66AD3VCxH7IWpVaKlbhhsSGuJcJ1lNhACxvvpPnVO6/fHcN65JGg67eAOp/PhTGvE7Dzb8BUJcDYR4/mTXM5Pb5D8ahlIe9sndj4DQfDX401LaLyE/Go7zge8QP3m+46VSu8csJvdXy/JpcZPpFWkFhd8fT8aeLp7PU/hQnhvGLV8sLZJywTMgazEelEVOlRKLTpjTvon9oe74/jXKjmlUjB1rB/qyJPvtz/aXtqaxhit1tZhl3A167VcROof3n/uWpmtw9zuZf/wBpr3XpHmXbDi2dB4CsB0ttniFz2NplVLV5bYMSz3WJVyuuiIqtrzI7Ir0PrMyqGyg5RNYDobxH2NhIVTeFy5o2WczC6rsSdVVcoZj2eVc8t6NEq2ebcUwJs3Ltv38rMhblKuQSNe7fvqzgcQ/JnaQ05RmgLprrsYmdtBXpPTjEX72DW1g7ROGFtna88KbqYcISVU7ISwYMYLlTl6olvM+G3rikorkDUwGKicoPIjuFckopM6ottBfg3SEpNtAWLxpOjEmBm7RrHKO2rOC6U4g3mW+BaIJWFtDKjWxEEAhtCBOp+6tjwX6ObBtW8QWcEpbuxls6HKHiSmo5a1DiwyPcsrZtvF1gEjQlgtwkydyGPpWmKEvTomcl9LCnR7FticOl0qBJYRr9Ris6+FGziHRjDMOyGI+VAU6SXbFoC5gbiIi7p7gAG/uwB50T4VxhcSguKpCkkdaARG+xNd1OtnI1t0ELfHLuzMWH7QVv7ga5d42wK9W3rOsMNo5Axz7KrsAdqD4i8faAHkxisJwj6RpByvbNWxttukHSdAZI58qjbAWyIBj+YblTzn7I515nxrjeIt4m+ExFxRnMKWgLr9XNmSOWuXwqWz0vxgjro08mQQfQBvQsPCvQ/wCFz8VKMlT32/4N3Neze3+ByIU7En6p3jsPd8aqNwR15aeDD5isuvTvEjU2Ldwfslgf9wPl8Knwf0opztXUP7LAj/bWc/D8vDFya0v0f7OzCSxylXv9TSWrLACfu7TQ/jllQ1s+zzAhpjMIPVg9Xz3ovwzi/wCkKt5Z6wPvgE6EqdDIG1Li/EjbNv8AV2WDlgZSDoBsUK9tcac2vQ2opgjhWMgZQIA5NB3MnUQd5pYrhMMZEfGivB/Z3ZL2tRPuu6+g5etXbvDrPJbo/wDMB+BXX1FVDJOEuv8AZE4RnHsx9zhw10pnDuHZzB/OsVsBwyxBlr3Pkm0VDgcFhjqly6PFRWk/Kl6TREPHj7aZncbw/wBmYAZteQ13An41JYwogzuCnkGbn5VrsRh8KMudmBEiQrkkk9gECq3CbeGAYsTnBUkBTABPUklTmPyrCXkTa3ZssME9Gax3D8jHSBuPA7VTNoMQoGYkxFbvG4LCbuHbnu+3qBUeG43hrYIsoe/qW1nfcqQT50nmk1qIflxT7B3SW5FuybvUFuyAdSYC9sDfbSsJiOmeHGlsPcPKBlB9da1/SjGi9bbq5eoQRvMnwFeUcFs3jbi0+RdJ/WBBMc9RR42D81tSLyz4q0Fcd0tvKYFn2ciRnBmO2CNdqF3uO4h97hHhpSxmBKEZnRiR9Vw5HcxGxqO3bHOvovF/DMb3RxT8iRF7JmJklu8k/KnfoTKNvOB8613+WPY4U4i7nC5FZcqyB7QN7POY1kqAY2zgkiau9HLC4i2ZUKDo3ZBmCD4g+ldsfhIJqKuu2c8pZW19x2A4vZuFksggKQ3+mlsAEtoMp13A2GicySatKdKA8HwnscTfSQcoAkdzUaVtK+Q/E8McXkyjDrX+0mev40uWNMlzUqjzUq806C/ZwylW0nrNzJ+suutTXMIoe51Roy8v/wAvKo+H4jMH/i2HaRQHpx0qfDApbUm5dPVciVXK07fWfaB567V7MmkrPOirdB/jv0mYXCk2izXLi22kISVDqCotsWjK0z2xHbAOZ4HdbFXmXEWEsAlcQbSqQL3thcYPdLEswzKCF0BzajlTuD/R2LWDxGMx6e2u+ye6tku0g5S+a6yOGLExI5CZ1PVCdBb1x7eNuBgjpaQo5LZUCM9yIzSQB2kxpXJGTcjoapGq+kPjd1cOMPbBY3FzOBqRZVgsnkA1wqs9gNeQ2LuVgwkkNMmPMx2aVpeh/BTicWWxDN7IW3vXXZoORlYAljtmzT4E0Cu2P1t0JkKiQpERA2II56jXvNZ5G5fMaQXHR9C8IxovWbYmXKW840nYFmESGQ5WhlkHbeQM1xUhOJakAZ0czsAcOiknu6pop0e6F4ezZt3cO7Z2QEXBcLrJAzgCcjJmEERrG4IBArpfwm/cv5zhjc0thkVoW4BkHVcGQCA/eJg9/Ti72YzBFzHXuIPibivcTD2LDwoZlUhUYICswSxljPIR2UW6B64P+N/kDT8E7W8LiLC4T2DOl0raLFnJZMhhzJfcEemld6CcPuJhylxGtnOxhlIMFV1g8q6uSaaXoxqqDAWCY+1HwoHi2/W/xH5GjeKYKSZmTP57qEfoL3GZkghXj3tRp3nXcVzy1dmiVvQG4ngUa/eYsqtneQ1u8swxIi4oKGRGpG9dw3Dwcyotu7rJKMpOo7AQSIE+4d67xrhrpddzhbd3O7MrZCXEgfYvAnadV51QSwxJzYVxpP8AqXUA8A7sIkEwBX1uKfPFFxlapfT+Uc+SG9hC/wAMCH3HtnTdTEaRv7w8gBQnH2rM7AMO/X0O/wAaL2MeqCF9qn7IxFqNIGo9nJPnSu4F8QhKWncbHS2dYB7VPMa1HJpVkdL63/f3MpJ+ts1PQNQcInZNwf8AqNVzjOHW4yiY9mzHSDMgDtEbUP6M4JreCFtwUYO/VMSAxYjYmi7WwWLefwr5mSSlLj1b/c7HbSsb0dw+jef3UZNsEafmRNVujdnRv4vnUzYxEgFwphTB8OVYylsqMflO/o0q3cD8qBYC1lC9/wBx/wCaPYfFIWbK6nqwfOYofhCIUcxmHxihO0DVMg4rY6y/vDt+6ouH2Je8e6z8AaK8Vt6r+92xzqrhcQlo3DcMAm2BoTqMx5eFQ3opdnePIVygAQykH4fjQrhmElm0Gw+cffRjifFrV0oEJPLYjcjt8KZZtlCT2x8DP3U4y+UUo/MAukFnKh/dPwrybh+KCpl9nbYnmwJI0jTWvXekrEoZ3hx6GvGcNe6or0fwyUFkfN/2zLyb4qgnf4o7rlhAvdbtqfULPxqvlkRzP30lE7VIthuSt5A19dilCCe1X2PMds0nGOIXuI4Y3JVLeFVFe1OUzlC5ws9caEiYgMQBoSQ+GvRbQDMBETqAxzMxOsGBmirmHvEiHtMZEHqHWNpgawddar4hLhXKttyDvKEelcPjYcfjO5SVf3+/5HklPLriyTo3dm9dPao/urQB++s70b4fcW45uIygqIkRrmFH/YivkfxTKsvkymvsez40eONIkz99KofYClXmHQHuH4MBrinWCR/VHKnXOE22uhyilkYZGjVczkGOzaif+GsjM3vFnIgRI/Wle3tqRsO4ZiwgZl7CdLj98cjXrWjz6ZoMKot4dbkzoBBygHlA0/IFAcPwrDrgja9mpX2OogdZijSxIG5PPeiT8XAwuQKxIQhSAfeYQpnxIqPjHFVw+HuXGtvlyBLSy2a47kpbtqO1i3LYAnlXNtXZ0d9Ge4vwlcTiVwCuxsWxbu4iPZrktIuWzhVNtATnIzkNJAGlePcZ4S9viF20oBbOWUIABDLnCqoA+qQIA5V9FdEuj5w9oC6S1+8Xu337bxPWH7oHVXuXvrxn6QW/ROOl7epsmxcEx9S1bfWPA1m2mi0mmbj6KccXwRssZa02ZSBo1q67AEDsFxLo9O2thxLC9df4OXZNYbg5TA4w5GX2KXgu4/8AheIBDZO+1u9bQHsBc863mO4tZNz/AFU0j6w5GqhKmTONmZ6RjLcW5yFyD4OMvzNZTHdI8Y1xx7ZVAZgIRQYBI1gb+dbnjL2Lq3ULrDjQjWDpB8orA47o81qSL1t101GcHrEDUFd9e0+dGSW7TCC1TLfDeIuerdfOSdGIjltSXiFy1cuBMsFwTmn7I2giKrYbhCZl9pe6s6+zVyQIJkZgOYHrRnGcPw7rCNdDSJYhZIAjXQSdBSU7jxkNx3aGcTwYxlhQGCHMGnKHggEEQ3jQjC9H7RMdck6A9RQJ/cQH41btYEW2j28Agk6CNCIkFonU+lXrfFsNaGtzMe3NaXbsA19Sa3w+bnxQ/LhKl/gJY4y20D7nRO7sroo/dZuz7bkcuztq7wKy2HLWnMycwbQToBAAAA2pDpdaXRm6w0MsN/Cq+N45hboGYkMNmUmY3gwpmtM/mZM2PhOWv0X8ExxqLtIP3cQVk/h99SYbFl1YnSPzNZV+MosE3bpU6ro5lQcp2SfeDDyp1zpraAgK5juuz5kiT51y48iiqbHODfSPQ+jhOV4368TqJnSQCJ+FZq7iS7ENGZdDEwecidpnahWB+kEYcsotsxBIJOf/AKoofjulCXrmdrd7MQB1QoJjbZhOnbrSyZIy6ZUYSS6NNaxOSe+NO3KwPymiHCBmgtGpzQOUzp3+NYd+JJbaHW8WU9qlTHZLairtrpmo+o0nTUrz8GohljFU2KWOT2kbTjV5ra511hl0ImdSPz40DxXEfa5TEGJI7DJHyE+dCG6egDKbRaIBkoZjQzmbnQ5+KW7pOWzcUmTpcGUc4jOeyKiWRPSZSg12g0bzNiLNm24V3uKCYDFQWAmDpMSdeytzfwV4EA2swEAsCuvImNK8x4b0lt4W57S1YAcT1n6zDkY6+h5SKLr9Ll4nVANewx8LlKM6G4BnpIuVlDCJzHaQZIkUBy212UDwSPkKJ47jQxMEFDlkEqQVkme0xyoe6CnYiI3x3+lRvf8A3vSnOKhc0hnGvDvqJro76TGozUMo6b3c3586acR+ya4aaTUjEcX+y3w/GlTZpUgE/wBI+KIAAtKAxbqqw1LZvta61Dd+kDFtMlNTPuc5J7e0n1rOYNuqfz21OknYE1vzf1MuKNCemLG2oe4A0qCFXaHHYCdh20IwvSS7exHtLntGSwzm1kn35gMSY1VZ17TQTG465aJUABmmCVGYSpBad9JPnFS4XpCbaLb9lbKqBAOeNDJLa9YkyZPbpFTyvtlpfQ1KdIb9wErbuNMkM7krqfjpGx86xPFLDtjchVg9wjQlSSX5zoApJmOQo+PpBcf+Db/mYUGx/Ezcx9m7AUxbMDUSNqLXodMhu8WvJmU6yhsMrTIEnTfQqykA8prVYXjl64gYOTykIu4/EQfMVm+J2hcvtnhS7M8qIguM3pmRv5qvcExj21e0t0pDAyC6ggqAp0nsI2+qKhy+hSX1DRv4hxPtbnoqj1ipsFhb2YF2v3RzUZyvxAHoKqhc3vYlfW8fmtafo3xFbNkqP1xzlpHVGoUR1geypTY2l6M2eCXFZxmLAqyjM+VpgGCGbQ981Jw/obdfUohHb7TMP6c1bA8cYmRbQGI1JI3nWANo08T20v8AHr552x4KSfiaolMH2OhV4pC+xVWgsGDEkjaeqIiTsQdTTr/0buy6OobuBiO7M0/Gitq/jH903T+7bHzC1ZXhWNbcXh4sE+ZFGh2BB9GLu7M9wiTPVAPzFXsP9HKIdbjEd5Qf7fvogvRTEt7zD+K6T8ial/yYw9+7aX+Y/MCnSFbKH+TMOPevN3g3Uj+WI+FRXuhuC3zoD+8WH8oYCif+XcOvvYy2PAL/ANdcPDcEN8S58F/9ppWFg+z0WwZJLMjk67MPvIp/+EYFJACeSmfh+dKtsvDhu94/D/YKhfiPDV+rcPi4/wCsU7EV/wBFwMEC2kHl7MfI1A+DwcdVEWOYtWZ+NW/8e4aNrRP8Z/8A61z/ADNw/lhp82/6jRYFNMJhQPdUnt9naB8yBvUyW8ORHs1gagFUPppVlOkuB/8Atfgfxpr9K8D9XCie8svyJosVAzHvhUbrC0TuRlzHb90xyoaHsXjls4T2p/YSP7RIp3FOlie0PscNYnTX2TXm27bkqPSojxbGX1y5mj7JOS2PG3bgHwo7Ak4VhAi3AUCkPqF62WVBy5hqY7tpipLjDk589viKfwjCNaVw5li0nSOQ5elNxeGB1HVPdVWIr3Lp5MPh91V3xJ7vjUN9nXcnzg/Oqr4puxT5fhTtCLDcQPZ8ajPEe4+tUnv91Qtf7qPlDYTPEl76aeJr2n0oU2IWmPfXtpNRHbC3+Jp9o+h/ClQX2g7RXKXFDtkVrGZScqDzk/fXbvFXO+g9BTLZOsaevbVbEddxaDA83InQD6viTSGPwtw3Ha6x1bQTvl/E70Vww1gjSCddp05Cap+wHKeXI9lT2Hy7/wBWg+NIC01pZ91P5R+FT20AHvHy0qhcx9qdbiL/ABA/KoX41ZBgPm75AH9Rn4UgFxfiahlBt2zlk5ohyCbbwxB1j2TKO663bRXGcVwJvWbiYN7VsErdUX3cOjxkKswlCrQe+daC8Seyyl7TW2ZQp1OujCVUHQyJ5dtV+GcPe6/srodA2gZhc1JOgnbn8PIugN6mK4Wf/lsWPC9bPzFHuD4jh4BK2cREjR3Xs/YivPeAcNF8HNduLcQ5XXQAMCRoSOcExvWqwPAFAg3LjazqwHL9kCpGa+3x7BJqMOBH2gG/vY1x/pFtJpatgeBUfC2h+dB8JwK2NrYPiC23700Ss4JV+yunaB28hRYqON08xD+7abb7D/O40fCoDxvHPsMviUX+xSaILkHP0H408Yhewnz/AAoAFGzjH9+6I8bjf3EU1ej7n3rp/hVB85owcaByUfGuDiPYfQU+L7AoWujA5vdbSPe/6QKl/wArWuaE8tWY7eLVZOLJ7fWuq80JNhZAnRywP/Dt+YU1KnCrI2W2PIfcKmwqhjrtVXE3OtC7DvpuLQWSthbccvIGuG3b7f6f+ar2rjAzAMakGDpU2YESIG/Id9CjYmxlxbff6D8aYLKE7x3kafAk1LfcKNYMdwqjc4g2sKII7Jp8aC7HYrCWVOrlu5EPzeKkwpI/07Yt/tOSX8tIXyA8aiXiwYgZFU9qiPWrCPmmqjFCbBd0EFgTJkye/Sap3Wq9jFUHLz379f8AtQ2+DyNAFe9rvQzEYbsq9ceq9x6QAq6tVnFE7yg1QvWqBlR6gap7mlV3NAEdKkaVKhknSDDG3bV0IBDx6qe3woHw8vcuQHcM3NdSecbitR0tXNhwF1IdTA7MrD7xWV4Ur+1XKDuPDQyJJ03ApIaNJa6JMwm5fu+B3/uarFroRY+sbjeLAfIUYu4wdoqu+P8APxqbYFN+ieGEQrDwdtaeOitgj3W/nf7zUyYvXWTV8YvsijYA230EturBE2BJOZiR37xFDuD9FRcQMLtxHDFWCxAZTBGhB7/OtILpqkuIOHve0mLd2A5+w4GVX7gw6pPaBTTAzN0HAY5Mx9sLbpdKtK5pEwRJ5HevTOE9LBfAKYQIIBJLTAIkEgNMEajt9a8x6ZsXxTOJaVTXU7IF+6jPQW66W3DBlBiJkTvoO7U+tVSEeivxBjufIaCoTjqEjGHtNP8Aa5tSYopCCi45jUiY3vob7QAQZ5fnXTlSV42Ed5ruw+NyjyejOU6dBNcVNSWcTqSSAB30Ja6OZJNRNersy41ONMyjJpmksYoE6Ga7fv5TPLSgvD7xA86nxWI6vmK81RSTNW9hPBYzU024sQARQvD34NWjmImDHby9aVJ9hbLdh8pmeVQW7/305MG3MgfH5UlwUfWPp/zUtxXQK32cxd+arO8nTkB99XxglY65vh+FQ2MKjKT1pBKnbcHlpUOSKSKV62dDsamw2Liamu4QHZiPED8ahu8MKicy+p/CmnFA7KnEwLm+hGxG48DQe7ibie+M47RAbzGx+FEcWpWJBEidaqPcqWUVUxiP7rAns2YeR1qNxTcZgUfca9tUHwt1PcuZh2P1vj73xpWFFi7NVblztqJuJsv+paYd6dYehg/OknEbb6BxPYdD6GDTAiuL2Gql1DRC4vdUDLRsAfBpVbKClSGE2woI1g11MOPDwqycM20iuPh4YA7ExPKjixWhv6ON5GnaRTYH5FFMFw9CCWE69sfLWpcRh0U6AR+e2qWOxcgMw7qgfN4fGjf6OG5D0qC9YCmIFP8ALoXMGK57asNZQ6M2YEag6eI76KX49mBA1yjYdoqvi7aZgFEdseWlHGh3YBfAiy36t1IgdW4CQO5WGqj1qxZ4wV9+2fG2y3P6dG+FX0t66agH1ipLeHViZUHyFJRsdjMHxK1cMLcWew9Vv5Wg0RumPShmK6P4d/etjyJFUzwC5bH6i+6j7L9ZfjtVcaJtM0drEBSJ7B486diMYp2BmsseO3bZAxNrKNs6TB8uXkaO8OCXlm2wcc45T28xXdjzwjBWS42ON/zqW1YY6nSrCW0Xc+S6/Hanfp4HugDvOp+OgrGfkOekCikTYbDEQNp5toPU1e/RrQHXuTHJfxoal1mAOrEkiNTsAT8DTGk71ik2hugonELaHqLmHaYDT46zUF3pA52gfH50NuaaCowKFBewt+i+mOc7MfLT5UxsQwmSdajQgbb1Dd0OtPQtjziT20reNZdmI86rsaYWpOmNWEDxp/teoHzir2E4wh3lW01MtPgeVZ1mpues3FMoPdI4DpBJlATPIknSgrPRPpPiVf8ARypBiwimPtAtIPfQEtUFE7PULmoy9MLUgE7VTxGCtv7yirLGoXHZTAHvwnL/AKbsvcCY9DIqBlvrzV/EZT6rp8KJG5TWagAX+mvztHyZaVEKVFjD63NR+eRpXGkRyn7hVdLmo8vvqS9cGsbf8V0mBPgsTllD5HtqzdeQDOtUQAykcwZBpYfEEyCNRvHziktDCNhso8ao8RvdbypwxI86q45pIpyehJbH3sQerrynz1iuu/VB5mT5ttVX6s89BU9rEdZSPq6ie7bSsrNCRE0iav2MNm9mqjrOSvicwA+dQ4TAPc91T47D1NX34a1nKzNoDMqdQZ5T91VySJplFhBM8qls4Z390E+Rqe7j7SaquY9ra6nfSql/jLtpmMdmw9BU8m+kFFgumWCoYxrm1G0nTnWZxXCDbf2uHlTzVdRr+ydx3UTF8k60720UkiyhgOkiv1LvUuba6K3eCdvA0VFyhPEOG27w6w63bQb2t/CmF66fZOo/hO48KpOhdm6wGJIIgwet/UmU7900Xw+AYrtWT4JxVL0ZTB5qfeH4jvr2bhnFcILKSgBCrMgbxrrT5E0eaYyyVJBqolajpvjbLuvslygDrQAJnbQeHxrIm9rpSuxhbAYbMY3+dd4lhSo2ijHQXjCWmIuKCDrPMaRz5b+tGemN/CtYm2BnJ0jSO2RRY6PM7jQajNyprw1qq9JjHG7XM9RE03NSAI4yIWDy17jJ0qkxqw93TXcb+Mz8jFVXNTQxpNMJrpNMJqRiJppNImmk0ANdagYRU5NMamBBmrlPKUqAL6Pt+edPLUqVbIyZLYeuXJ0I3E+lKlT9CJBdB1qDFDau0qT6KXY6zaMA9zN/L/yRRLg1lLbP7UA6wOYBUkGlSrFu9FBbHcfVRltiTHZAGnZWexOOZzLEn8/ClSq4RQpMrZ6Wau0q0ZKFmppeu0qgo5mrpXMIOo7K7SpADcbwE/6lklWXXeDp2GjfRnpcbn6q7IuDYiYaPka5So6H2EsZdzd9UwtKlTEW8ISNjVjEXyRqaVKqECrxqsxpUqljIWNNOlKlSGSM2h8TUIelSq4KxM7TWpUqiSGhhNNJpUqgo4TTTSpUgGTSpUqY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ipe dir="r"/>
  </p:transition>
</p:sld>
</file>

<file path=ppt/theme/theme1.xml><?xml version="1.0" encoding="utf-8"?>
<a:theme xmlns:a="http://schemas.openxmlformats.org/drawingml/2006/main" name="DLIMaster.ppt (template)">
  <a:themeElements>
    <a:clrScheme name="DLI Slide Master-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LI Slide Master-e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LI Slide Master-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LI Slide Master-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LI Slide Master-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LI Slide Master-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LI Slide Master-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LI Slide Master-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LI Slide Master-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LI Slide Master-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LI Slide Master-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LI Slide Master-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LI Slide Master-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LI Slide Master-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for presentations</Template>
  <TotalTime>1519</TotalTime>
  <Words>3795</Words>
  <Application>Microsoft Office PowerPoint</Application>
  <PresentationFormat>On-screen Show (4:3)</PresentationFormat>
  <Paragraphs>689</Paragraphs>
  <Slides>61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70" baseType="lpstr">
      <vt:lpstr>Arial</vt:lpstr>
      <vt:lpstr>Arial Greek</vt:lpstr>
      <vt:lpstr>Calibri</vt:lpstr>
      <vt:lpstr>Times New Roman</vt:lpstr>
      <vt:lpstr>Webdings</vt:lpstr>
      <vt:lpstr>Wingdings</vt:lpstr>
      <vt:lpstr>DLIMaster.ppt (template)</vt:lpstr>
      <vt:lpstr>Document</vt:lpstr>
      <vt:lpstr>Photo Editor Photo</vt:lpstr>
      <vt:lpstr>  Η περί Προστασίας των Νέων  κατά την Απασχόληση  Νομοθεσία  </vt:lpstr>
      <vt:lpstr>Προστασία των Νέων κατά την Απασχόληση</vt:lpstr>
      <vt:lpstr>Προστασία των Νέων κατά την Απασχόληση</vt:lpstr>
      <vt:lpstr>Οι περί Ασφάλειας και Υγείας στην Εργασία Νόμοι  του 1996 έως 2011 </vt:lpstr>
      <vt:lpstr>Ασφάλεια και Υγεία στην Εργασία - Νόμοι</vt:lpstr>
      <vt:lpstr>Ασφάλεια και Υγεία στην Εργασία – Νόμοι (συνέχεια)</vt:lpstr>
      <vt:lpstr>Ασφάλεια και Υγεία στην Εργασία – Νόμοι (συνέχεια)</vt:lpstr>
      <vt:lpstr>Ασφάλεια και Υγεία στην Εργασία – Νόμοι (συνέχεια)</vt:lpstr>
      <vt:lpstr>Ασφάλεια και Υγεία στην Εργασία – Νόμοι (συνέχεια)</vt:lpstr>
      <vt:lpstr>Ασφάλεια και Υγεία στην Εργασία  (συνέχεια)</vt:lpstr>
      <vt:lpstr>Ασφάλεια και Υγεία στην Εργασία  (συνέχεια)</vt:lpstr>
      <vt:lpstr>Ασφάλεια και Υγεία στην Εργασία (συνέχεια)</vt:lpstr>
      <vt:lpstr>Ασφάλεια και Υγεία στην Εργασία (συνέχεια)</vt:lpstr>
      <vt:lpstr>Ασφάλεια και Υγεία στην Εργασία (συνέχεια)</vt:lpstr>
      <vt:lpstr>Ασφάλεια και Υγεία στην Εργασία (συνέχεια)</vt:lpstr>
      <vt:lpstr>Ασφάλεια και Υγεία στην Εργασία (συνέχεια)</vt:lpstr>
      <vt:lpstr>Ασφάλεια και Υγεία στην Εργασία (συνέχεια)</vt:lpstr>
      <vt:lpstr>Ασφάλεια και Υγεία στην Εργασία (συνέχεια)</vt:lpstr>
      <vt:lpstr>Ασφάλεια και Υγεία στην Εργασία (συνέχεια)</vt:lpstr>
      <vt:lpstr>Ασφάλεια και Υγεία στην Εργασία (συνέχεια)</vt:lpstr>
      <vt:lpstr>Ασφάλεια και Υγεία στην Εργασία (συνέχεια)</vt:lpstr>
      <vt:lpstr>Ασφάλεια και Υγεία στην Εργασία (συνέχεια)</vt:lpstr>
      <vt:lpstr>Οι περί Διαχείρισης Θεμάτων Ασφάλειας και Υγείας στην Εργασία Κανονισμοί του 2002 (Κ.Δ.Π. 173/2002) </vt:lpstr>
      <vt:lpstr>Κανονισμοί Διαχείρισης</vt:lpstr>
      <vt:lpstr>Κανονισμοί Διαχείρισης (συν.)</vt:lpstr>
      <vt:lpstr>Κανονισμοί Διαχείρισης (συν.)</vt:lpstr>
      <vt:lpstr>Κανονισμοί Διαχείρισης (συν.)</vt:lpstr>
      <vt:lpstr>Κανονισμοί Διαχείρισης (συν.)</vt:lpstr>
      <vt:lpstr>Κανονισμοί Διαχείρισης (συν.)</vt:lpstr>
      <vt:lpstr>Κανονισμοί Διαχείρισης (συν.)</vt:lpstr>
      <vt:lpstr>Κανονισμοί Διαχείρισης (συν.)</vt:lpstr>
      <vt:lpstr>Κανονισμοί Διαχείρισης (συν.)</vt:lpstr>
      <vt:lpstr>Κανονισμοί Διαχείρισης (συν.)</vt:lpstr>
      <vt:lpstr>Οι περί Προστασίας των Νέων κατά την Απασχόληση Νόμοι του 2001 και 2012 </vt:lpstr>
      <vt:lpstr>Άρθρο 2: Ορισμοί </vt:lpstr>
      <vt:lpstr>Άρθρο 3:  Πεδίο Εφαρμογής</vt:lpstr>
      <vt:lpstr>Άρθρα 5 και 7</vt:lpstr>
      <vt:lpstr>Άρθρο 7: Απασχόληση σε πολιτιστικές και συναφείς δραστηριότητες (συνέχεια)</vt:lpstr>
      <vt:lpstr>Άρθρα 8, 9 και 10:  Ώρες απασχόλησης και ανάπαυσης</vt:lpstr>
      <vt:lpstr>Άρθρα 15,  16, 17 και 18 </vt:lpstr>
      <vt:lpstr>Οι περί Ασφάλειας και Υγείας στην Εργασία (Προστασία των Νέων)  Κανονισμοί του 2012 (Κ.Δ.Π. 77/2012) </vt:lpstr>
      <vt:lpstr>Κανονισμοί Α και Υ στην Εργασία  (Προστασία των Νέων) - Σκοπός</vt:lpstr>
      <vt:lpstr>Κανονισμοί Α και Υ στην Εργασία  (Προστασία των Νέων) - Πεδίο Εφαρμογής</vt:lpstr>
      <vt:lpstr>Κανονισμοί Α και Υ στην Εργασία  (Προστασία των Νέων) - Υποχρεώσεις Εργοδότη</vt:lpstr>
      <vt:lpstr>Κανονισμοί Α και Υ στην Εργασία  (Προστασία των Νέων) - Υποχρεώσεις Εργοδότη</vt:lpstr>
      <vt:lpstr>Κανονισμοί Α και Υ στην Εργασία  (Προστασία των Νέων) - Υποχρεώσεις Εργοδότη</vt:lpstr>
      <vt:lpstr>Κανονισμοί Α και Υ στην Εργασία  (Προστασία των Νέων) – Ειδικοί Κίνδυνοι</vt:lpstr>
      <vt:lpstr>Κανονισμοί Α και Υ στην Εργασία  (Προστασία των Νέων) - Εργασίες με Ειδικούς Κινδύνους</vt:lpstr>
      <vt:lpstr>Κανονισμοί Α και Υ στην Εργασία  (Προστασία των Νέων) - Απαγορευμένες εργασίες</vt:lpstr>
      <vt:lpstr>ΓΡΑΠΤΗ ΕΚΤΙΜΗΣΗ ΚΙΝΔΥΝΩΝ</vt:lpstr>
      <vt:lpstr>ΓΡΑΠΤΗ ΕΚΤΙΜΗΣΗ ΚΙΝΔΥΝΩΝ</vt:lpstr>
      <vt:lpstr>ΓΡΑΠΤΗ ΕΚΤΙΜΗΣΗ ΚΙΝΔΥΝΩΝ</vt:lpstr>
      <vt:lpstr>ΓΡΑΠΤΗ ΕΚΤΙΜΗΣΗ ΚΙΝΔΥΝΩΝ</vt:lpstr>
      <vt:lpstr>ΓΡΑΠΤΗ ΕΚΤΙΜΗΣΗ ΚΙΝΔΥΝΩΝ</vt:lpstr>
      <vt:lpstr>Εργατικά Ατυχήματα</vt:lpstr>
      <vt:lpstr>Εργατικά Ατυχήματα (συνέχεια)</vt:lpstr>
      <vt:lpstr>Εργατικά Ατυχήματα (συνέχεια)</vt:lpstr>
      <vt:lpstr>Εργατικά Ατυχήματα (συνέχεια)</vt:lpstr>
      <vt:lpstr>Εργατικά Ατυχήματα (συνέχεια)</vt:lpstr>
      <vt:lpstr>Εργατικά Ατυχήματα (συνέχεια)</vt:lpstr>
      <vt:lpstr>Ερωτήσεις / Απορίες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Νέοι Κανονισμοί για τους Χημικούς Παράγοντες, τις Επικίνδυνες Χημικές Ουσίες και τους Νέους</dc:title>
  <dc:creator>Loizidou  Eleni</dc:creator>
  <cp:lastModifiedBy>Loizidou  Eleni</cp:lastModifiedBy>
  <cp:revision>173</cp:revision>
  <dcterms:modified xsi:type="dcterms:W3CDTF">2018-08-02T11:19:53Z</dcterms:modified>
</cp:coreProperties>
</file>