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9"/>
  </p:handoutMasterIdLst>
  <p:sldIdLst>
    <p:sldId id="256" r:id="rId2"/>
    <p:sldId id="257" r:id="rId3"/>
    <p:sldId id="258" r:id="rId4"/>
    <p:sldId id="268" r:id="rId5"/>
    <p:sldId id="270" r:id="rId6"/>
    <p:sldId id="259" r:id="rId7"/>
    <p:sldId id="271" r:id="rId8"/>
    <p:sldId id="269" r:id="rId9"/>
    <p:sldId id="272" r:id="rId10"/>
    <p:sldId id="260" r:id="rId11"/>
    <p:sldId id="262" r:id="rId12"/>
    <p:sldId id="261" r:id="rId13"/>
    <p:sldId id="273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7BECE5-AFEF-45D7-8218-BB6F75B8FFFE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DF63EBF-DA75-4FCD-84D6-5F9B20461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10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2061EE0-CDDF-4E95-B30B-C25E2A11DABE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0D6C82-C511-45EF-9ACE-FE7A14CB1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82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72AAC-BBE6-4CEF-B7A2-83F03F8CEA1C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08258-82E0-47A9-A691-E0BFB5A424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3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9CEF7-0B1A-4664-BA0E-062555D56EA2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191D5-5CF8-4A79-A60E-272DF9E41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67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C3E2C-34D6-4CC2-9B10-3F57B1018323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ACBE-5A48-43A6-B6F6-179164293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9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7E38EE-EDE3-4E33-A463-AA06904F21ED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8E83BD-75E1-495D-9B42-6EEE9ED6C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848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25AC3F-4A5C-4E61-9691-A92BF6B7DD23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8A59FD-9A9A-4F94-AB02-07E4EF6E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34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5DDA8D-7513-44F0-B6D3-976BF7686572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FF119E-18DF-481D-B7C3-53C194181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28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AE5367-0223-4B41-8E61-89CFF0D69FAA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91714D-0B00-41BB-B2D5-99BD653404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20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E4CB7-D1E2-44DD-AEDC-CBCC626666CF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7A98-6E5B-4202-A0D6-F019EC384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61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EFEF61-7B91-42DD-9C5C-71FFBB9BAE8C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A957BF-532D-47AA-BB32-237CDF10A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19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FA381E9-AC3D-4129-A989-C1F47E8E6C26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3CA8BD-3AC0-4C87-826E-41B75FB4E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40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78F4E75-A47F-46DF-B739-453749C787BD}" type="datetimeFigureOut">
              <a:rPr lang="en-US"/>
              <a:pPr>
                <a:defRPr/>
              </a:pPr>
              <a:t>8/2/2018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1ABC720-3CAA-49B1-98AF-A042CB83C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3" r:id="rId2"/>
    <p:sldLayoutId id="2147483738" r:id="rId3"/>
    <p:sldLayoutId id="2147483739" r:id="rId4"/>
    <p:sldLayoutId id="2147483740" r:id="rId5"/>
    <p:sldLayoutId id="2147483741" r:id="rId6"/>
    <p:sldLayoutId id="2147483734" r:id="rId7"/>
    <p:sldLayoutId id="2147483742" r:id="rId8"/>
    <p:sldLayoutId id="2147483743" r:id="rId9"/>
    <p:sldLayoutId id="2147483735" r:id="rId10"/>
    <p:sldLayoutId id="21474837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si.gov.cy/d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cs typeface="Arial" pitchFamily="34" charset="0"/>
              </a:rPr>
              <a:t>Ο περί Προστασίας των Νέων κατά την Απασχόληση Νόμος (Ν.48(Ι)/2001)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Απαγορεύετα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ι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υπερωριακή απασχόληση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απασχόληση τη νύχτα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η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εργασία πέραν των 36 ωρών την εβδομάδα ή των 7 ωρών και 15 λεπτών την ημέρα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η απασχόληση από τις ώρες 19.00 έως 07.00 και για τους μήνες Ιούνιο μέχρι Σεπτέμβριο μεταξύ των ωρών 20.00 έως 07.00 σε δραστηριότητες πολιτιστικής, καλλιτεχνικής, αθλητικής, ή διαφημιστικής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φύσεως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Για κάθε περίοδο 24 ωρών πρέπει να παρέχεται συνεχής περίοδος ανάπαυσης 14 συνεχών ωρών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Να παρέχεται ελάχιστη εβδομαδιαία ανάπαυση 48 συνεχών ωρών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l-GR" sz="3600" dirty="0" smtClean="0">
                <a:latin typeface="Arial" pitchFamily="34" charset="0"/>
                <a:cs typeface="Arial" pitchFamily="34" charset="0"/>
              </a:rPr>
              <a:t>Όροι Απασχόλησης παιδιού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9500"/>
            <a:ext cx="8229600" cy="52451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Απαγορεύεται η υπερωριακή απασχόληση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Αν η εργασία υπερβαίνει τις 4,5 συνεχόμενες ώρες ημερησίως, ο έφηβος δικαιούται διάλειμμα 30 τουλάχιστο συνεχών λεπτών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Οι ώρες εργασίας δεν επιτρέπεται  να υπερβαίνουν τις 7 ώρες και 45 λεπτά την ημέρα ή 38 ώρες την εβδομάδα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Έφηβοι κάτω των 16 ετών δεν επιτρέπεται να υπερβαίνουν τις 7 ώρες και 15 λεπτά την ημέρα ή 36 ώρες την εβδομάδα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200" dirty="0" smtClean="0">
                <a:latin typeface="Arial" pitchFamily="34" charset="0"/>
                <a:cs typeface="Arial" pitchFamily="34" charset="0"/>
              </a:rPr>
              <a:t>Δικαιούνται 12ωρη συνεχή ανάπαυση ανά 24ωρο και 48ωρη ανάπαυση ανά εβδομάδα με την επιφύλαξη σε ορισμένους τομείς σύμφωνα με τους </a:t>
            </a:r>
            <a:r>
              <a:rPr lang="el-GR" sz="2200" b="1" dirty="0" smtClean="0">
                <a:latin typeface="Arial" pitchFamily="34" charset="0"/>
                <a:cs typeface="Arial" pitchFamily="34" charset="0"/>
              </a:rPr>
              <a:t>περί Προστασίας των Νέων Κανονισμούς του 2012</a:t>
            </a:r>
            <a:r>
              <a:rPr lang="el-GR" sz="2200" dirty="0" smtClean="0">
                <a:latin typeface="Arial" pitchFamily="34" charset="0"/>
                <a:cs typeface="Arial" pitchFamily="34" charset="0"/>
              </a:rPr>
              <a:t>, όπου δύναται η εβδομαδιαία ανάπαυση να μειωθεί σε τριάντα έξι (36) συνεχόμενες ώρες</a:t>
            </a:r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50838"/>
            <a:ext cx="8077200" cy="563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l-GR" sz="3600" dirty="0" smtClean="0">
                <a:latin typeface="Arial" pitchFamily="34" charset="0"/>
                <a:cs typeface="Arial" pitchFamily="34" charset="0"/>
              </a:rPr>
              <a:t>Όροι Απασχόλησης εφήβων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3657600"/>
          </a:xfrm>
        </p:spPr>
        <p:txBody>
          <a:bodyPr/>
          <a:lstStyle/>
          <a:p>
            <a:pPr eaLnBrk="1" hangingPunct="1"/>
            <a:endParaRPr lang="en-US" sz="1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Απαγορεύεται η απασχόληση εφήβου σε οποιαδήποτε εργασία μεταξύ των ωρών 23.00 και 07.00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Μπορεί, ωστόσο, να επιτρέπεται τη νύχτα νοουμένου ότι: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επόμενη ημέρα της ημέρας εργασίας δεν είναι σχολική ημέρα, εάν ο έφηβος φοιτά σε σχολείο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ο μέγιστος αριθμός ημερών απασχόλησης κατά τις ώρες απαγόρευσης δεν υπερβαίνει τις τρεις (3) εβδομαδιαίως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ο έφηβος ενημερώνεται εκ των προτέρων και τουλάχιστον σαράντα οκτώ (48) ώρες πριν την έναρξη της ημέρας τέτοιας απασχόλησης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l-GR" sz="3600" dirty="0" smtClean="0">
                <a:latin typeface="Arial" pitchFamily="34" charset="0"/>
                <a:cs typeface="Arial" pitchFamily="34" charset="0"/>
              </a:rPr>
              <a:t>Απασχόληση εφήβων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3953244"/>
          </a:xfrm>
        </p:spPr>
        <p:txBody>
          <a:bodyPr/>
          <a:lstStyle/>
          <a:p>
            <a:pPr marL="109537" indent="0" eaLnBrk="1" hangingPunct="1">
              <a:buNone/>
            </a:pPr>
            <a:endParaRPr lang="en-US" sz="14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σε περίπτωση που ο έφηβος δεν μπορεί, για εύλογη αιτία, να απασχοληθεί κατά τις ώρες απαγόρευσης, τότε ο εργοδότης προβαίνει σε διευθετήσεις, έτσι ώστε να απαλλαγεί από τη συγκεκριμένη υποχρέωση 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απασχόληση των εφήβων επιτρέπεται σε συγκεκριμένους τομείς απασχόλησης (Ναυτιλία ή αλιεία, νοσοκομεία, στέγες ηλικιωμένων, πολιτιστικά, αθλητικά, εργασίες διαφημιστικής φύσεως, ξενοδοχεία, εστιατόρια, καφετερίες και αρτοποιεία, ταχυδρομεία ή για τη διανομή εφημερίδων) και εφόσον δεν υπάρχει κάλυψη με άλλο τρόπο ή συνδυάζεται με εκπαίδευση/κατάρτιση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Πρέπει να ενημερώνεται προηγουμένως σχετικά το Τμήμα Εργασίας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487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l-GR" sz="3600" dirty="0" smtClean="0">
                <a:latin typeface="Arial" pitchFamily="34" charset="0"/>
                <a:cs typeface="Arial" pitchFamily="34" charset="0"/>
              </a:rPr>
              <a:t>Απασχόληση εφήβων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40300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Καθήκον για παροχή οποιασδήποτε πληροφορίας ή παρουσίασης αρχείου κλπ σε επιθεωρητή εφόσον του ζητηθεί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Υποχρέωση για τήρηση Μητρώου με τα στοιχεία του απασχολούμενου νέου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Για κάθε δραστηριότητα στην οποία δραστηριοποιούνται οι νέοι (πρόσωπα ηλικίας κάτω των 18 ετών) ο εργοδότης οφείλει να έχει στη διάθεση του γραπτή εκτίμηση των κινδύνων (περιλαμβανομένων των όποιων ειδικών κινδύνων) για την ασφάλεια και υγεία των </a:t>
            </a:r>
            <a:r>
              <a:rPr lang="el-GR" sz="8000" dirty="0" err="1" smtClean="0">
                <a:latin typeface="Calibri" pitchFamily="34" charset="0"/>
                <a:cs typeface="Calibri" pitchFamily="34" charset="0"/>
              </a:rPr>
              <a:t>εργοδοτουμένων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 του καθώς και τρίτων προσώπων που επηρεάζονται από τις δραστηριότητές του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Με βάση την πιο πάνω γραπτή εκτίμηση των κινδύνων ο εργοδότης οφείλει να καθορίζει τα προληπτικά και προστατευτικά μέτρα που πρέπει να ληφθούν και αν χρειάζεται το υλικό και τον εξοπλισμό προστασίας που πρέπει να χρησιμοποιηθεί για να διασφαλίζεται η ασφάλεια και η υγεία των προσώπων στην εργασία συμπεριλαμβανομένου και των νεαρών προσώπων.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>
                <a:latin typeface="Calibri" pitchFamily="34" charset="0"/>
                <a:cs typeface="Calibri" pitchFamily="34" charset="0"/>
              </a:rPr>
              <a:t>Το 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βάρος </a:t>
            </a:r>
            <a:r>
              <a:rPr lang="el-GR" sz="8000" dirty="0">
                <a:latin typeface="Calibri" pitchFamily="34" charset="0"/>
                <a:cs typeface="Calibri" pitchFamily="34" charset="0"/>
              </a:rPr>
              <a:t>απόδειξης ότι ο νέος δεν απασχολείται στην επιχείρηση φέρει ο 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εργοδότης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l-GR" sz="3100" dirty="0" smtClean="0">
                <a:latin typeface="Arial" pitchFamily="34" charset="0"/>
                <a:cs typeface="Arial" pitchFamily="34" charset="0"/>
              </a:rPr>
              <a:t>Ευθύνη εργοδοτών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3048000"/>
          </a:xfrm>
        </p:spPr>
        <p:txBody>
          <a:bodyPr/>
          <a:lstStyle/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Ο Υπουργός Εργασίας και Κοινωνικών Ασφαλίσεων διορίζει </a:t>
            </a:r>
            <a:r>
              <a:rPr lang="el-GR" sz="2000" dirty="0" err="1" smtClean="0">
                <a:latin typeface="Calibri" pitchFamily="34" charset="0"/>
                <a:cs typeface="Calibri" pitchFamily="34" charset="0"/>
              </a:rPr>
              <a:t>Αρχιεπιθεωρητή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 και Επιθεωρητές για την αποτελεσματική εφαρμογή των διατάξεων του Νόμου.  Στον Νόμο προβλέπονται διατάξεις που καθορίζουν τις εξουσίες και τα καθήκοντα των Επιθεωρητών. </a:t>
            </a: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Όποιος παρεμποδίζει τον Επιθεωρητή στην άσκηση των καθηκόντων του, τιμωρείται με φυλάκιση που δεν υπερβαίνει τον ένα (1) χρόνο ή σε πρόστιμο που δεν υπερβαίνει τις €8.543 ή και στις δύο ποινές μαζί.  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39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el-GR" sz="3600" dirty="0" smtClean="0">
                <a:latin typeface="Arial" pitchFamily="34" charset="0"/>
                <a:cs typeface="Arial" pitchFamily="34" charset="0"/>
              </a:rPr>
              <a:t>Έλεγχος εφαρμογής του Νόμου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566862"/>
          </a:xfrm>
        </p:spPr>
        <p:txBody>
          <a:bodyPr/>
          <a:lstStyle/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Ο Εργοδότης που παραβαίνει τις πρόνοιες του Νόμου υπόκειται σε πρόστιμο που δεν υπερβαίνει τα €17.086 ή σε φυλάκιση που δεν υπερβαίνει τα δύο χρόνια ή και τις δύο ποινές μαζί.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>
                <a:latin typeface="Arial" pitchFamily="34" charset="0"/>
                <a:cs typeface="Arial" pitchFamily="34" charset="0"/>
              </a:rPr>
              <a:t>Αδικήματα και Ποινές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l-G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Οι περί Προστασίας των Νέων κατά την Απασχόληση Νόμοι και Κανονισμοί βρίσκονται στην ιστοσελίδα του Τμήματος Εργασίας (</a:t>
            </a:r>
            <a:r>
              <a:rPr lang="en-US" sz="8000" u="sng" dirty="0" smtClean="0">
                <a:latin typeface="Calibri" pitchFamily="34" charset="0"/>
                <a:cs typeface="Calibri" pitchFamily="34" charset="0"/>
                <a:hlinkClick r:id="rId2"/>
              </a:rPr>
              <a:t>www</a:t>
            </a:r>
            <a:r>
              <a:rPr lang="el-GR" sz="8000" u="sng" dirty="0" smtClean="0">
                <a:latin typeface="Calibri" pitchFamily="34" charset="0"/>
                <a:cs typeface="Calibri" pitchFamily="34" charset="0"/>
                <a:hlinkClick r:id="rId2"/>
              </a:rPr>
              <a:t>.</a:t>
            </a:r>
            <a:r>
              <a:rPr lang="en-US" sz="8000" u="sng" dirty="0" err="1" smtClean="0">
                <a:latin typeface="Calibri" pitchFamily="34" charset="0"/>
                <a:cs typeface="Calibri" pitchFamily="34" charset="0"/>
                <a:hlinkClick r:id="rId2"/>
              </a:rPr>
              <a:t>mlsi</a:t>
            </a:r>
            <a:r>
              <a:rPr lang="el-GR" sz="8000" u="sng" dirty="0" smtClean="0">
                <a:latin typeface="Calibri" pitchFamily="34" charset="0"/>
                <a:cs typeface="Calibri" pitchFamily="34" charset="0"/>
                <a:hlinkClick r:id="rId2"/>
              </a:rPr>
              <a:t>.</a:t>
            </a:r>
            <a:r>
              <a:rPr lang="en-US" sz="8000" u="sng" dirty="0" err="1" smtClean="0">
                <a:latin typeface="Calibri" pitchFamily="34" charset="0"/>
                <a:cs typeface="Calibri" pitchFamily="34" charset="0"/>
                <a:hlinkClick r:id="rId2"/>
              </a:rPr>
              <a:t>gov</a:t>
            </a:r>
            <a:r>
              <a:rPr lang="el-GR" sz="8000" u="sng" dirty="0" smtClean="0">
                <a:latin typeface="Calibri" pitchFamily="34" charset="0"/>
                <a:cs typeface="Calibri" pitchFamily="34" charset="0"/>
                <a:hlinkClick r:id="rId2"/>
              </a:rPr>
              <a:t>.</a:t>
            </a:r>
            <a:r>
              <a:rPr lang="en-US" sz="8000" u="sng" dirty="0" smtClean="0">
                <a:latin typeface="Calibri" pitchFamily="34" charset="0"/>
                <a:cs typeface="Calibri" pitchFamily="34" charset="0"/>
                <a:hlinkClick r:id="rId2"/>
              </a:rPr>
              <a:t>cy</a:t>
            </a:r>
            <a:r>
              <a:rPr lang="el-GR" sz="8000" u="sng" dirty="0" smtClean="0">
                <a:latin typeface="Calibri" pitchFamily="34" charset="0"/>
                <a:cs typeface="Calibri" pitchFamily="34" charset="0"/>
                <a:hlinkClick r:id="rId2"/>
              </a:rPr>
              <a:t>/</a:t>
            </a:r>
            <a:r>
              <a:rPr lang="en-US" sz="8000" u="sng" dirty="0" smtClean="0">
                <a:latin typeface="Calibri" pitchFamily="34" charset="0"/>
                <a:cs typeface="Calibri" pitchFamily="34" charset="0"/>
                <a:hlinkClick r:id="rId2"/>
              </a:rPr>
              <a:t>dl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). </a:t>
            </a: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Πληροφορίες για την Προστασία των Νέων κατά την Απασχόληση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8000" b="1" dirty="0" smtClean="0">
                <a:latin typeface="Calibri" pitchFamily="34" charset="0"/>
                <a:cs typeface="Calibri" pitchFamily="34" charset="0"/>
              </a:rPr>
              <a:t>Τμήμα Εργασίας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err="1" smtClean="0">
                <a:latin typeface="Calibri" pitchFamily="34" charset="0"/>
                <a:cs typeface="Calibri" pitchFamily="34" charset="0"/>
              </a:rPr>
              <a:t>Τηλ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.: 22400869</a:t>
            </a:r>
            <a:r>
              <a:rPr lang="en-US" sz="8000" dirty="0" smtClean="0">
                <a:latin typeface="Calibri" pitchFamily="34" charset="0"/>
                <a:cs typeface="Calibri" pitchFamily="34" charset="0"/>
              </a:rPr>
              <a:t>/22 400847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err="1" smtClean="0">
                <a:latin typeface="Calibri" pitchFamily="34" charset="0"/>
                <a:cs typeface="Calibri" pitchFamily="34" charset="0"/>
              </a:rPr>
              <a:t>Τηλεομ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.: 22400809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 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8000" dirty="0" smtClean="0">
                <a:latin typeface="Calibri" pitchFamily="34" charset="0"/>
                <a:cs typeface="Calibri" pitchFamily="34" charset="0"/>
              </a:rPr>
              <a:t>Πληροφορίες για την Ασφάλεια και Υγεία των Νέων στην Εργασία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109728" indent="0" eaLnBrk="1" fontAlgn="auto" hangingPunct="1">
              <a:spcAft>
                <a:spcPts val="0"/>
              </a:spcAft>
              <a:buNone/>
              <a:defRPr/>
            </a:pPr>
            <a:r>
              <a:rPr lang="el-GR" sz="8000" b="1" dirty="0" smtClean="0">
                <a:latin typeface="Calibri" pitchFamily="34" charset="0"/>
                <a:cs typeface="Calibri" pitchFamily="34" charset="0"/>
              </a:rPr>
              <a:t>Τμήμα Επιθεώρησης Εργασίας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 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err="1" smtClean="0">
                <a:latin typeface="Calibri" pitchFamily="34" charset="0"/>
                <a:cs typeface="Calibri" pitchFamily="34" charset="0"/>
              </a:rPr>
              <a:t>Τηλ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.: 22405612 / 22405676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8000" dirty="0" err="1" smtClean="0">
                <a:latin typeface="Calibri" pitchFamily="34" charset="0"/>
                <a:cs typeface="Calibri" pitchFamily="34" charset="0"/>
              </a:rPr>
              <a:t>Τηλεομ</a:t>
            </a:r>
            <a:r>
              <a:rPr lang="el-GR" sz="8000" dirty="0" smtClean="0">
                <a:latin typeface="Calibri" pitchFamily="34" charset="0"/>
                <a:cs typeface="Calibri" pitchFamily="34" charset="0"/>
              </a:rPr>
              <a:t>.: 22663788</a:t>
            </a:r>
            <a:endParaRPr lang="en-US" sz="8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>
                <a:latin typeface="Arial" pitchFamily="34" charset="0"/>
                <a:cs typeface="Arial" pitchFamily="34" charset="0"/>
              </a:rPr>
              <a:t>Πληροφορίες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dirty="0" smtClean="0">
                <a:latin typeface="Calibri" pitchFamily="34" charset="0"/>
                <a:cs typeface="Calibri" pitchFamily="34" charset="0"/>
              </a:rPr>
              <a:t>Ο περί Προστασίας των Νέων κατά την απασχόληση Νόμος (Ν.48(Ι)/2001) </a:t>
            </a:r>
          </a:p>
          <a:p>
            <a:pPr eaLnBrk="1" hangingPunct="1"/>
            <a:r>
              <a:rPr lang="el-GR" dirty="0" smtClean="0">
                <a:latin typeface="Calibri" pitchFamily="34" charset="0"/>
                <a:cs typeface="Calibri" pitchFamily="34" charset="0"/>
              </a:rPr>
              <a:t>Οι περί Προστασίας των Νέων κατά την απασχόληση Κανονισμοί (ΚΔΠ 78/2012)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/>
              <a:t>Το νομοθετικό πλαίσιο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800" dirty="0" smtClean="0">
                <a:latin typeface="Calibri" pitchFamily="34" charset="0"/>
                <a:cs typeface="Calibri" pitchFamily="34" charset="0"/>
              </a:rPr>
              <a:t>Παιδί  - ο νέος που δεν έχει συμπληρώσει το 15 έτος της ηλικίας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800" dirty="0" smtClean="0">
                <a:latin typeface="Calibri" pitchFamily="34" charset="0"/>
                <a:cs typeface="Calibri" pitchFamily="34" charset="0"/>
              </a:rPr>
              <a:t>Έφηβος – κάθε νέος ηλικίας τουλάχιστον 15 ετών αλλά κάτω των 18 ετών</a:t>
            </a:r>
          </a:p>
          <a:p>
            <a:pPr eaLnBrk="1" hangingPunct="1"/>
            <a:r>
              <a:rPr lang="el-GR" sz="2800" dirty="0" smtClean="0">
                <a:latin typeface="Calibri" pitchFamily="34" charset="0"/>
                <a:cs typeface="Calibri" pitchFamily="34" charset="0"/>
              </a:rPr>
              <a:t>Νέος – είναι κάθε πρόσωπο ηλικίας κάτω των 18 ετών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cs typeface="Arial" pitchFamily="34" charset="0"/>
              </a:rPr>
              <a:t>Βασικοί Ορισμοί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 Νόμος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καλύπτει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την απασχόληση νέου από κάθε εργοδότη: 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Μαθητευόμενου – άνω των 14 ετών και με σχετική άδεια ή με επιτυχή συμπλήρωση του γυμνασιακού κύκλου μπορεί να τοποθετηθεί σε συνδυασμένο πρόγραμμα εργασίας-κατάρτισης με στόχο την εκμάθηση επαγγέλματος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Παιδιού* - απαγορεύεται η απασχόληση παιδιών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eaLnBrk="1" hangingPunct="1"/>
            <a:r>
              <a:rPr lang="el-GR" sz="2000" dirty="0" smtClean="0">
                <a:latin typeface="Calibri" pitchFamily="34" charset="0"/>
                <a:cs typeface="Calibri" pitchFamily="34" charset="0"/>
              </a:rPr>
              <a:t>Έφηβου</a:t>
            </a:r>
          </a:p>
          <a:p>
            <a:pPr marL="109537" indent="0" eaLnBrk="1" hangingPunct="1">
              <a:buNone/>
            </a:pP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109537" indent="0" eaLnBrk="1" hangingPunct="1">
              <a:buNone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*Στην περίπτωση παιδιού υπάρχει ειδική ρύθμιση η οποία αφορά μόνο σε απασχόληση του σε πολιτιστικές και συναφείς δραστηριότητες. Σε αυτή την περίπτωση είναι απαραίτητη ειδική άδεια η οποία εκδίδεται από τον Υπουργό Εργασίας και Κοινωνικών Ασφαλίσεων.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cs typeface="Arial" pitchFamily="34" charset="0"/>
              </a:rPr>
              <a:t>Τι καλύπτει ο Νόμος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54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  <a:cs typeface="Calibri" pitchFamily="34" charset="0"/>
              </a:rPr>
              <a:t>Η περιστασιακή ή σύντομης διάρκειας απασχόληση που αφορά απασχόληση που θεωρείται ότι δε βλάπτει, δε ζημιώνει και δεν είναι επικίνδυνη για τους εφήβους στην οικογενειακή επιχείρηση.</a:t>
            </a:r>
            <a:endParaRPr lang="el-GR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Τι εξαιρείται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61067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358140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Συμμετοχή παιδιού σε δραστηριότητα πολιτιστικής, καλλιτεχνικής, αθλητικής ή διαφημιστικής φύσεως μετά από εξασφάλιση άδειας από το Διευθυντή του Τμήματος Εργασίας και υπό τον όρο ότι: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Δεν βλάπτεται η ασφάλεια, η υγεία (σωματική και ψυχική) και η σωματική, πνευματική, ηθική ή κοινωνική ανάπτυξη του και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Δεν εμποδίζεται η τακτική σχολική φοίτηση του ή η συμμετοχή του σε πρόγραμμα που προνοείται από το άρθρο 6 ή η ικανότητα του να ωφελείται από την εκπαίδευση που του παρέχεται.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cs typeface="Arial" pitchFamily="34" charset="0"/>
              </a:rPr>
              <a:t>Απασχόληση παιδιών</a:t>
            </a:r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4419600"/>
          </a:xfrm>
        </p:spPr>
        <p:txBody>
          <a:bodyPr>
            <a:no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άδεια χορηγείται  για μέγιστη συνολική διάρκεια 3 μηνών (για κάθε έτος).  Κάθε παιδί για το οποίο εκδίδεται άδεια πρέπει, κατά τη διάρκεια των ωρών απασχόλησης του, να συνοδεύεται από τον γονέα ή κηδεμόνα του ή από άλλο εξουσιοδοτημένο άτομο σύμφωνα με τις σχετικές πρόνοιες των </a:t>
            </a:r>
            <a:r>
              <a:rPr lang="el-GR" sz="2000" b="1" dirty="0" smtClean="0">
                <a:latin typeface="Calibri" pitchFamily="34" charset="0"/>
                <a:cs typeface="Calibri" pitchFamily="34" charset="0"/>
              </a:rPr>
              <a:t>περί Προστασίας των Νέων Κανονισμών του 2012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.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 χρόνος απασχόλησης των παιδιών σε πολιτιστικές, καλλιτεχνικές, αθλητικές ή διαφημιστικές δραστηριότητες δεν επιτρέπεται να υπερβαίνει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: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Δύο (2) ώρες την ημέρα για παιδιά έως έξι (6) ετών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Τρείς (3) ώρες την ημέρα για παιδιά από επτά (7) έως δώδεκα (12) ετών και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621792" lvl="1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Τέσσερις (4) ώρες  την ημέρα για παιδιά από δεκατριών (13) έως δεκαπέντε (15) ετών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l-GR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cs typeface="Arial" pitchFamily="34" charset="0"/>
              </a:rPr>
              <a:t>Απασχόληση παιδιών</a:t>
            </a:r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5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09800"/>
            <a:ext cx="8077200" cy="2057400"/>
          </a:xfrm>
        </p:spPr>
        <p:txBody>
          <a:bodyPr>
            <a:normAutofit/>
          </a:bodyPr>
          <a:lstStyle/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Για την εξέταση της αίτησης και παραχώρηση άδειας απασχόλησης παιδιού σε δραστηριότητα πολιτιστικής, καλλιτεχνικής, αθλητικής ή διαφημιστικής φύσεως ο εργοδότης οφείλει να υποβάλλει τα απαραίτητα έγγραφα προς εξέταση και έγκριση στο Τμήμα Εργασίας (και στο Τμήμα Επιθεώρησης Εργασίας) τουλάχιστον 30 ημέρες πριν την ημέρα έναρξης της απασχόλησης του παιδιού.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1534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/>
              <a:t>Ειδικές ρυθμίσεις για την απασχόληση παιδιών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3810000"/>
          </a:xfrm>
        </p:spPr>
        <p:txBody>
          <a:bodyPr>
            <a:normAutofit/>
          </a:bodyPr>
          <a:lstStyle/>
          <a:p>
            <a:pPr marL="0" lvl="1" indent="0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Συγκεκριμένα θα πρέπει να υποβάλλονται τα εξής: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Τύπος Αίτησης (Κανονισμός 4) - υποβάλλεται το καθορισμένο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έντυπο από τον υπεύθυνο παραγωγής για το κάθε παιδί ξεχωριστά και συνοδεύεται από τα ακόλουθα:</a:t>
            </a:r>
          </a:p>
          <a:p>
            <a:pPr lvl="0"/>
            <a:r>
              <a:rPr lang="el-GR" sz="2000" dirty="0">
                <a:latin typeface="Calibri" pitchFamily="34" charset="0"/>
                <a:cs typeface="Calibri" pitchFamily="34" charset="0"/>
              </a:rPr>
              <a:t>Φωτογραφία του παιδιού</a:t>
            </a:r>
          </a:p>
          <a:p>
            <a:pPr lvl="0"/>
            <a:r>
              <a:rPr lang="el-GR" sz="2000" dirty="0">
                <a:latin typeface="Calibri" pitchFamily="34" charset="0"/>
                <a:cs typeface="Calibri" pitchFamily="34" charset="0"/>
              </a:rPr>
              <a:t>Πιστοποιητικό γέννησης του παιδιού</a:t>
            </a:r>
          </a:p>
          <a:p>
            <a:pPr lvl="0"/>
            <a:r>
              <a:rPr lang="el-GR" sz="2000" dirty="0">
                <a:latin typeface="Calibri" pitchFamily="34" charset="0"/>
                <a:cs typeface="Calibri" pitchFamily="34" charset="0"/>
              </a:rPr>
              <a:t>Πιστοποιητικό λευκού ποινικού μητρώου του Δ/</a:t>
            </a:r>
            <a:r>
              <a:rPr lang="el-GR" sz="2000" dirty="0" err="1">
                <a:latin typeface="Calibri" pitchFamily="34" charset="0"/>
                <a:cs typeface="Calibri" pitchFamily="34" charset="0"/>
              </a:rPr>
              <a:t>ντή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 της εταιρείας</a:t>
            </a:r>
          </a:p>
          <a:p>
            <a:pPr lvl="0"/>
            <a:r>
              <a:rPr lang="el-GR" sz="2000" dirty="0">
                <a:latin typeface="Calibri" pitchFamily="34" charset="0"/>
                <a:cs typeface="Calibri" pitchFamily="34" charset="0"/>
              </a:rPr>
              <a:t>Εκτίμηση κινδύνου </a:t>
            </a:r>
          </a:p>
          <a:p>
            <a:pPr marL="393192" lvl="1" indent="0" eaLnBrk="1" fontAlgn="auto" hangingPunct="1">
              <a:spcBef>
                <a:spcPts val="324"/>
              </a:spcBef>
              <a:spcAft>
                <a:spcPts val="0"/>
              </a:spcAft>
              <a:buNone/>
              <a:defRPr/>
            </a:pPr>
            <a:r>
              <a:rPr lang="el-GR" sz="1600" dirty="0" smtClean="0">
                <a:latin typeface="Calibri" pitchFamily="34" charset="0"/>
                <a:cs typeface="Calibri" pitchFamily="34" charset="0"/>
              </a:rPr>
              <a:t>(Γραπτή </a:t>
            </a:r>
            <a:r>
              <a:rPr lang="el-GR" sz="1600" dirty="0">
                <a:latin typeface="Calibri" pitchFamily="34" charset="0"/>
                <a:cs typeface="Calibri" pitchFamily="34" charset="0"/>
              </a:rPr>
              <a:t>εκτίμηση των κινδύνων θα πρέπει να ετοιμάζεται </a:t>
            </a:r>
            <a:r>
              <a:rPr lang="el-GR" sz="1600" dirty="0" smtClean="0">
                <a:latin typeface="Calibri" pitchFamily="34" charset="0"/>
                <a:cs typeface="Calibri" pitchFamily="34" charset="0"/>
              </a:rPr>
              <a:t>σε συνεργασία με το Τμήμα Επιθεώρησης Εργασίας και να υποβάλλεται στο Τμήμα Εργασίας με τα υπόλοιπα έγγραφα)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868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600" dirty="0" smtClean="0"/>
              <a:t>Ειδικές ρυθμίσεις για την απασχόληση παιδιών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193</TotalTime>
  <Words>1068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Ο περί Προστασίας των Νέων κατά την Απασχόληση Νόμος (Ν.48(Ι)/2001)</vt:lpstr>
      <vt:lpstr>Το νομοθετικό πλαίσιο</vt:lpstr>
      <vt:lpstr>Βασικοί Ορισμοί</vt:lpstr>
      <vt:lpstr>Τι καλύπτει ο Νόμος</vt:lpstr>
      <vt:lpstr>Τι εξαιρείται</vt:lpstr>
      <vt:lpstr>Απασχόληση παιδιών</vt:lpstr>
      <vt:lpstr>Απασχόληση παιδιών</vt:lpstr>
      <vt:lpstr>Ειδικές ρυθμίσεις για την απασχόληση παιδιών</vt:lpstr>
      <vt:lpstr>Ειδικές ρυθμίσεις για την απασχόληση παιδιών</vt:lpstr>
      <vt:lpstr> Όροι Απασχόλησης παιδιού </vt:lpstr>
      <vt:lpstr> Όροι Απασχόλησης εφήβων </vt:lpstr>
      <vt:lpstr> Απασχόληση εφήβων </vt:lpstr>
      <vt:lpstr> Απασχόληση εφήβων </vt:lpstr>
      <vt:lpstr> Ευθύνη εργοδοτών </vt:lpstr>
      <vt:lpstr> Έλεγχος εφαρμογής του Νόμου </vt:lpstr>
      <vt:lpstr> Αδικήματα και Ποινές </vt:lpstr>
      <vt:lpstr>Πληροφορίες</vt:lpstr>
    </vt:vector>
  </TitlesOfParts>
  <Company>MOF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ΓΙΑ ΤΟΥΣ ΠΕΡΙ ΠΡΟΣΤΑΣΤΙΑΣ ΤΩΝ ΝΕΩΝ ΚΑΤΑ ΤΗΝ ΑΠΑΣΧΟΛΗΣΗ ΝΟΜΟΥΣ  2001 ΚΑΙ 2012</dc:title>
  <dc:creator>Eftichia</dc:creator>
  <cp:lastModifiedBy>Loizidou  Eleni</cp:lastModifiedBy>
  <cp:revision>29</cp:revision>
  <dcterms:created xsi:type="dcterms:W3CDTF">2012-12-05T12:18:48Z</dcterms:created>
  <dcterms:modified xsi:type="dcterms:W3CDTF">2018-08-02T11:19:27Z</dcterms:modified>
</cp:coreProperties>
</file>