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7" r:id="rId30"/>
    <p:sldId id="288" r:id="rId31"/>
    <p:sldId id="289" r:id="rId32"/>
    <p:sldId id="290" r:id="rId33"/>
    <p:sldId id="296" r:id="rId34"/>
    <p:sldId id="292" r:id="rId35"/>
    <p:sldId id="293" r:id="rId36"/>
    <p:sldId id="294" r:id="rId37"/>
    <p:sldId id="295" r:id="rId38"/>
    <p:sldId id="297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3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1D3C3-7D75-41D1-B272-536F355BD4A1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C153-7163-4EEB-A48C-08A4E6070E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527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C153-7163-4EEB-A48C-08A4E6070E9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8345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C153-7163-4EEB-A48C-08A4E6070E9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942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C153-7163-4EEB-A48C-08A4E6070E9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494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271A64-E873-4995-93C3-9F18A152FC07}" type="datetimeFigureOut">
              <a:rPr lang="en-GB" smtClean="0"/>
              <a:pPr/>
              <a:t>14/10/2016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6CEEB1-80E2-4F6F-A01E-96CC71156D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064896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ΝΟΜΟΣ ΠΕΡΙ ΤΕΡΜΑΤΙΣΜΟΥ ΤΗΣ ΑΠΑΣΧΟΛΗΣΗΣ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nn-NO" sz="1300" dirty="0" smtClean="0"/>
              <a:t>24/1967, </a:t>
            </a:r>
            <a:r>
              <a:rPr lang="nn-NO" sz="1300" b="0" dirty="0" smtClean="0"/>
              <a:t>17/1968, 67/1972, 6/1973, 1/1975, 18/1977, 30/1979, 57/1979, 82/1979, 92/1979, 54/1980, 12/1983, 167/1987, 37/1988, 18/1990, 203/1990, 52(I)/1994, 61(I)/1994. 26(I)/2001, 111(I)/2001, 70(I)/2002, 79(I)/2002, 159(I)/2002, 212(I)/2002, 110(I)/2003, 111(I)/2003 </a:t>
            </a:r>
            <a:r>
              <a:rPr lang="el-GR" sz="1300" b="0" dirty="0" smtClean="0"/>
              <a:t>και </a:t>
            </a:r>
            <a:r>
              <a:rPr lang="nn-NO" sz="1300" b="0" dirty="0" smtClean="0"/>
              <a:t>89(I)/2016</a:t>
            </a:r>
            <a:endParaRPr lang="en-GB" sz="1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872" y="2708920"/>
            <a:ext cx="7054552" cy="1199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sz="2500" dirty="0" smtClean="0">
                <a:latin typeface="+mj-lt"/>
              </a:rPr>
              <a:t>ΤΜΗΜΑ ΕΡΓΑΣΙΑΚΩΝ ΣΧΕΣΕΩΝ </a:t>
            </a:r>
          </a:p>
          <a:p>
            <a:pPr algn="l"/>
            <a:r>
              <a:rPr lang="el-GR" sz="2500" dirty="0" smtClean="0">
                <a:latin typeface="+mj-lt"/>
              </a:rPr>
              <a:t>ΥΠΟΥΡΓΕΙΟ ΕΡΓΑΣΙΑΣ, ΠΡΟΝΟΙΑΣ </a:t>
            </a:r>
          </a:p>
          <a:p>
            <a:pPr algn="l"/>
            <a:r>
              <a:rPr lang="el-GR" sz="2500" dirty="0" smtClean="0">
                <a:latin typeface="+mj-lt"/>
              </a:rPr>
              <a:t>ΚΑΙ ΚΟΙΝΩΝΙΚΩΝ ΑΣΦΑΛΙΣΕΩΝ</a:t>
            </a:r>
            <a:endParaRPr lang="en-GB" sz="25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5573" y="5949280"/>
            <a:ext cx="4382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Ξένιος Μάμας</a:t>
            </a:r>
          </a:p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Λειτουργός Εργασιακών Σχέσεων Α’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Pictures\ΔΙΆΦΟΡΑ\1-Εικόνες\Various\logo 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1012402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6654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ΟΠΟΙΑΔΗΠΟΤΕ ΑΠΟΛΥΣΗ ΔΕΝ ΕΜΠΙΠΤΕΙ ΣΕ </a:t>
            </a:r>
            <a:r>
              <a:rPr lang="el-GR" dirty="0"/>
              <a:t>Ε</a:t>
            </a:r>
            <a:r>
              <a:rPr lang="el-GR" dirty="0" smtClean="0"/>
              <a:t>ΝΑΝ ΑΠΟ ΤΟΥΣ ΠΙΟ ΠΑΝΩ ΛΟΓΟΥΣ, ΕΙΝΑΙ </a:t>
            </a:r>
            <a:r>
              <a:rPr lang="el-GR" u="sng" dirty="0" smtClean="0">
                <a:solidFill>
                  <a:schemeClr val="bg2">
                    <a:lumMod val="50000"/>
                  </a:schemeClr>
                </a:solidFill>
              </a:rPr>
              <a:t>ΠΑΡΑΝΟΜΗ</a:t>
            </a:r>
            <a:endParaRPr lang="en-GB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4464046" cy="2436112"/>
          </a:xfrm>
          <a:prstGeom prst="rect">
            <a:avLst/>
          </a:prstGeom>
        </p:spPr>
      </p:pic>
      <p:pic>
        <p:nvPicPr>
          <p:cNvPr id="6" name="Picture 2" descr="Image result for not valid"/>
          <p:cNvPicPr>
            <a:picLocks noChangeAspect="1" noChangeArrowheads="1"/>
          </p:cNvPicPr>
          <p:nvPr/>
        </p:nvPicPr>
        <p:blipFill>
          <a:blip r:embed="rId3" cstate="print"/>
          <a:srcRect l="775" b="11443"/>
          <a:stretch>
            <a:fillRect/>
          </a:stretch>
        </p:blipFill>
        <p:spPr bwMode="auto">
          <a:xfrm>
            <a:off x="2180218" y="3429000"/>
            <a:ext cx="2751822" cy="1675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5214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492896"/>
            <a:ext cx="8208912" cy="38884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dirty="0" smtClean="0"/>
              <a:t>Η ιδιότητα μέλους Συντεχνίας</a:t>
            </a:r>
          </a:p>
          <a:p>
            <a:pPr algn="just"/>
            <a:endParaRPr lang="el-GR" sz="1900" dirty="0" smtClean="0"/>
          </a:p>
          <a:p>
            <a:pPr algn="just"/>
            <a:r>
              <a:rPr lang="el-GR" dirty="0" smtClean="0"/>
              <a:t>Η συμμετοχή σε συντεχνιακές δραστηριότητες εκτός ωρών εργασίας ή εντός των ωρών με τη συγκατάθεση του εργοδότη</a:t>
            </a:r>
          </a:p>
          <a:p>
            <a:pPr algn="just"/>
            <a:endParaRPr lang="el-GR" sz="1900" dirty="0" smtClean="0"/>
          </a:p>
          <a:p>
            <a:pPr algn="just"/>
            <a:r>
              <a:rPr lang="el-GR" dirty="0" smtClean="0"/>
              <a:t>Η ιδιότητα μέλους Επιτροπής Ασφαλείας</a:t>
            </a:r>
          </a:p>
          <a:p>
            <a:pPr algn="just"/>
            <a:endParaRPr lang="el-GR" sz="1900" dirty="0" smtClean="0"/>
          </a:p>
          <a:p>
            <a:pPr algn="just"/>
            <a:r>
              <a:rPr lang="el-GR" dirty="0" smtClean="0"/>
              <a:t>Η επιζήτηση αξιώματος ως αντιπροσώπου των εργατών</a:t>
            </a:r>
          </a:p>
          <a:p>
            <a:pPr algn="just"/>
            <a:endParaRPr lang="el-GR" sz="1900" dirty="0" smtClean="0"/>
          </a:p>
          <a:p>
            <a:pPr algn="just"/>
            <a:r>
              <a:rPr lang="el-GR" dirty="0" smtClean="0"/>
              <a:t>Η καλόπιστη υποβολή παραπόνου ή η συμμετοχή σε διαδικασία εναντίον του εργοδότη για παραβίαση αστικής ή ποινικής φύσης νόμων ή κανονισμών ή η προσφυγή σε αρμόδια διοικητική αρχή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2900" dirty="0" smtClean="0"/>
              <a:t>ΛΟΓΟΙ ΑΠΟΛΥΣΗΣ ΠΟΥ </a:t>
            </a:r>
            <a:r>
              <a:rPr lang="el-GR" sz="2900" i="1" dirty="0" smtClean="0">
                <a:solidFill>
                  <a:srgbClr val="C00000"/>
                </a:solidFill>
              </a:rPr>
              <a:t>ΟΥΔΕΠΟΤΕ</a:t>
            </a:r>
            <a:r>
              <a:rPr lang="el-GR" sz="2900" dirty="0" smtClean="0"/>
              <a:t> ΣΥΝΙΣΤΟΥΝ ΝΟΜΙΜΟΥΣ ΛΟΓΟΥΣ ΑΠΟΛΥΣΗΣ</a:t>
            </a:r>
            <a:endParaRPr lang="en-GB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608">
            <a:off x="5796136" y="1292143"/>
            <a:ext cx="2016224" cy="165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016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8352928" cy="446449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Φυλή, χρώμα, φύλο, οικογενειακή κατάσταση, θρησκεία, πολιτικές απόψεις, εθνική προέλευση, κοινωνική καταγωγή</a:t>
            </a:r>
          </a:p>
          <a:p>
            <a:endParaRPr lang="el-GR" dirty="0" smtClean="0"/>
          </a:p>
          <a:p>
            <a:r>
              <a:rPr lang="el-GR" dirty="0" smtClean="0"/>
              <a:t>Εγκυμοσύνη ή μητρότητα</a:t>
            </a:r>
          </a:p>
          <a:p>
            <a:endParaRPr lang="el-GR" dirty="0" smtClean="0"/>
          </a:p>
          <a:p>
            <a:r>
              <a:rPr lang="el-GR" dirty="0" smtClean="0"/>
              <a:t>Λήψη γονικής άδειας ή άδειας για λόγους ανωτέρας βίας</a:t>
            </a:r>
          </a:p>
          <a:p>
            <a:endParaRPr lang="el-GR" dirty="0" smtClean="0"/>
          </a:p>
          <a:p>
            <a:r>
              <a:rPr lang="el-GR" dirty="0" smtClean="0"/>
              <a:t>Ίση μεταχείριση ανδρών και γυναικών στην απασχόληση και επαγγελματική εκπαίδευση (ισχύει και για πρόσληψη)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817"/>
          <a:stretch/>
        </p:blipFill>
        <p:spPr>
          <a:xfrm>
            <a:off x="5888130" y="5661248"/>
            <a:ext cx="1924230" cy="1012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30615"/>
            <a:ext cx="2232248" cy="1393794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2900" dirty="0" smtClean="0"/>
              <a:t>ΛΟΓΟΙ ΑΠΟΛΥΣΗΣ ΠΟΥ </a:t>
            </a:r>
            <a:r>
              <a:rPr lang="el-GR" sz="2900" i="1" dirty="0" smtClean="0">
                <a:solidFill>
                  <a:srgbClr val="C00000"/>
                </a:solidFill>
              </a:rPr>
              <a:t>ΟΥΔΕΠΟΤΕ</a:t>
            </a:r>
            <a:r>
              <a:rPr lang="el-GR" sz="2900" dirty="0" smtClean="0"/>
              <a:t> ΣΥΝΙΣΤΟΥΝ ΝΟΜΙΜΟΥΣ ΛΟΓΟΥΣ ΑΠΟΛΥΣΗΣ</a:t>
            </a:r>
            <a:endParaRPr lang="en-GB" sz="2900" dirty="0"/>
          </a:p>
        </p:txBody>
      </p:sp>
    </p:spTree>
    <p:extLst>
      <p:ext uri="{BB962C8B-B14F-4D97-AF65-F5344CB8AC3E}">
        <p14:creationId xmlns="" xmlns:p14="http://schemas.microsoft.com/office/powerpoint/2010/main" val="2538054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l-GR" b="1" dirty="0" smtClean="0"/>
              <a:t> Όταν ο εργοδοτούμενος νομίμως τερματίζει την    απασχόληση του λόγω της διαγωγής του εργοδότη</a:t>
            </a:r>
          </a:p>
          <a:p>
            <a:pPr marL="109728" indent="0">
              <a:buNone/>
            </a:pPr>
            <a:endParaRPr lang="el-GR" dirty="0"/>
          </a:p>
          <a:p>
            <a:pPr marL="109728" indent="0" algn="ctr">
              <a:buNone/>
            </a:pPr>
            <a:r>
              <a:rPr lang="el-GR" sz="2600" b="1" spc="100" dirty="0" smtClean="0">
                <a:solidFill>
                  <a:srgbClr val="C00000"/>
                </a:solidFill>
              </a:rPr>
              <a:t>ΕΞΑΝΑΓΚΑΣΜΟΣ ΣΕ ΠΑΡΑΙΤΗΣΗ </a:t>
            </a:r>
            <a:r>
              <a:rPr lang="en-GB" sz="3900" b="1" spc="100" dirty="0" smtClean="0">
                <a:solidFill>
                  <a:srgbClr val="C00000"/>
                </a:solidFill>
              </a:rPr>
              <a:t>=</a:t>
            </a:r>
            <a:r>
              <a:rPr lang="en-GB" sz="2600" b="1" spc="100" dirty="0" smtClean="0">
                <a:solidFill>
                  <a:srgbClr val="C00000"/>
                </a:solidFill>
              </a:rPr>
              <a:t> </a:t>
            </a:r>
            <a:r>
              <a:rPr lang="el-GR" sz="2600" b="1" spc="100" dirty="0" smtClean="0">
                <a:solidFill>
                  <a:srgbClr val="C00000"/>
                </a:solidFill>
              </a:rPr>
              <a:t>ΠΑΡΑΝΟΜΗ ΑΠΟΛΥΣΗ</a:t>
            </a:r>
          </a:p>
          <a:p>
            <a:pPr marL="109728" indent="0"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 εργοδότης πρέπει να είναι ένοχος διαγωγής που συνιστά</a:t>
            </a:r>
            <a:r>
              <a:rPr lang="en-US" dirty="0" smtClean="0"/>
              <a:t> </a:t>
            </a:r>
            <a:r>
              <a:rPr lang="el-GR" dirty="0" smtClean="0"/>
              <a:t>σημαντική παράβαση της σύμβασης εργασίας που φθάνει μέχρι τη ρίζα της ή που δείχνει ότι δεν προτίθεται πλέον να δεσμεύεται από ένα ή περισσότερους ουσιώδεις όρους της σύμβασης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Αντικειμενική εκτίμηση των</a:t>
            </a:r>
            <a:r>
              <a:rPr lang="en-US" dirty="0" smtClean="0"/>
              <a:t> </a:t>
            </a:r>
            <a:r>
              <a:rPr lang="el-GR" dirty="0" smtClean="0"/>
              <a:t>δεδομένων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</a:t>
            </a:r>
            <a:r>
              <a:rPr lang="el-GR" dirty="0" smtClean="0"/>
              <a:t>και περιστάσεων και όχι υποκειμενικές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</a:t>
            </a:r>
            <a:r>
              <a:rPr lang="el-GR" dirty="0" smtClean="0"/>
              <a:t>ευαισθησίες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ΕΞΑΝΑΓΚΑΣΜΟΣ ΣΕ ΠΑΡΑΙΤΗΣΗ</a:t>
            </a:r>
            <a:endParaRPr lang="en-GB" sz="3500" dirty="0"/>
          </a:p>
        </p:txBody>
      </p:sp>
      <p:sp>
        <p:nvSpPr>
          <p:cNvPr id="4" name="Curved Right Arrow 3"/>
          <p:cNvSpPr/>
          <p:nvPr/>
        </p:nvSpPr>
        <p:spPr>
          <a:xfrm rot="224122">
            <a:off x="203944" y="851752"/>
            <a:ext cx="486663" cy="7659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AppData\Local\Microsoft\Windows\Temporary Internet Files\Content.IE5\L4HGTY81\MC9000787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376264" cy="1810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273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3212976"/>
            <a:ext cx="8496944" cy="2664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Παραδείγματα</a:t>
            </a:r>
            <a:r>
              <a:rPr lang="en-US" dirty="0" smtClean="0"/>
              <a:t>:</a:t>
            </a:r>
          </a:p>
          <a:p>
            <a:pPr marL="109728" indent="0">
              <a:buNone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Χωρίς συμφωνία αναστολή από τον εργοδότη κατά το δοκούν των υπηρεσιών του </a:t>
            </a:r>
            <a:r>
              <a:rPr lang="el-GR" dirty="0" err="1" smtClean="0"/>
              <a:t>εργαζόμένου</a:t>
            </a:r>
            <a:r>
              <a:rPr lang="el-GR" dirty="0" smtClean="0"/>
              <a:t> και να τις εξαρτά από τις εκάστοτε αυξομειώσεις των εργασιών – αναστολή εργασιών χωρίς συμφωνία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Μονομερής αθέτηση ή τροποποίηση ουσιωδών όρων της σύμβασης (παροχή καθίσματος, εξαρχής συμφωνημένη)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Αλλαγή καθηκόντων, αλλαγή της θέσης ή του βαθμού, αλλαγή όρων εργασίας, αλλαγή τόπου εργασίας χωρίς συμβατική του υποχρέωση να πράξει τούτο</a:t>
            </a:r>
            <a:endParaRPr lang="en-GB" dirty="0"/>
          </a:p>
        </p:txBody>
      </p:sp>
      <p:pic>
        <p:nvPicPr>
          <p:cNvPr id="10242" name="Picture 2" descr="C:\Users\User\AppData\Local\Microsoft\Windows\Temporary Internet Files\Content.IE5\RWZPFO58\MC9002854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8760"/>
            <a:ext cx="1556135" cy="1774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el-GR" sz="4400" dirty="0" smtClean="0"/>
              <a:t>ΕΞΑΝΑΓΚΑΣΜΟΣ ΣΕ ΠΑΡΑΙΤΗΣΗ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07504" y="1340768"/>
            <a:ext cx="7848872" cy="16561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87313" marR="0" lvl="0" indent="222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l-G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εργοδοτούμενος πρέπει να αποφασίσει </a:t>
            </a: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αμέσως μετά τη σχετική διαγωγή του εργοδότη </a:t>
            </a:r>
            <a:r>
              <a:rPr kumimoji="0" lang="en-GB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 </a:t>
            </a: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όταν ο τελευταίος δείξει συμπεριφορά μέσω της οποίας απαρνείται τις συμβατικές του υποχρεώσεις</a:t>
            </a:r>
          </a:p>
        </p:txBody>
      </p:sp>
    </p:spTree>
    <p:extLst>
      <p:ext uri="{BB962C8B-B14F-4D97-AF65-F5344CB8AC3E}">
        <p14:creationId xmlns="" xmlns:p14="http://schemas.microsoft.com/office/powerpoint/2010/main" val="40657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661648" cy="4752528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el-GR" dirty="0" smtClean="0"/>
              <a:t>Μη έγκαιρη καταβολή μισθού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Μη προσφορά εργασίας από τον εργοδότη σε εργαζόμενο που είναι έτοιμος για προσφορά των υπηρεσιών του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Απαίτηση για ένταξη σε σύστημα βάρδιας</a:t>
            </a:r>
          </a:p>
          <a:p>
            <a:pPr lvl="1">
              <a:buFont typeface="Wingdings" pitchFamily="2" charset="2"/>
              <a:buChar char="§"/>
            </a:pPr>
            <a:endParaRPr lang="el-GR" dirty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Πρόσαψη ανυπόστατων κατηγοριών για διάπραξη κλοπής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Βρισιές, ανάρμοστη συμπεριφορά, χειροδικίες</a:t>
            </a:r>
          </a:p>
          <a:p>
            <a:pPr lvl="1">
              <a:buNone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Επιβολή εργασίας μερικής απασχόλησης αντί πλήρους και αντιστρόφως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Διαθεσιμότητα άνευ απολαβών χωρίς να υπάρχει συμβατική πρόνοια ή πειθαρχικός κώδικας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Μη καταβολή συμφωνηθεισών αυξήσεων</a:t>
            </a:r>
            <a:endParaRPr lang="en-GB" dirty="0"/>
          </a:p>
        </p:txBody>
      </p:sp>
      <p:pic>
        <p:nvPicPr>
          <p:cNvPr id="11266" name="Picture 2" descr="C:\Users\User\AppData\Local\Microsoft\Windows\Temporary Internet Files\Content.IE5\EI4TZIYZ\MC9002919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34" y="5201514"/>
            <a:ext cx="1539854" cy="1539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el-GR" sz="4400" dirty="0" smtClean="0"/>
              <a:t>ΕΞΑΝΑΓΚΑΣΜΟΣ ΣΕ ΠΑΡΑΙΤΗΣΗ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6125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63934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/>
              <a:t>Εάν η αποχώρηση δεν μπορεί να θεωρηθεί ότι οφείλεται σε εξαναγκασμό σε παραίτηση, τότε είναι οικειοθελής αποχώρηση χωρίς κανένα δικαίωμα για τον αποχωρούντα</a:t>
            </a:r>
          </a:p>
          <a:p>
            <a:endParaRPr lang="el-GR" b="1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Αποχώρηση μετά από μη αποδοχή αιτημάτων βελτίωσης μισθού/ωφελημάτων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Αποχώρηση μετά από καλόπιστους ισχυρισμούς του εργοδότη για πλημμελή εκτέλεση καθηκόντων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Αποχώρηση μετά από άρνηση αποδοχής νόμιμης μετάθεσης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Αποχώρηση μετά από άρνηση του εργοδότη να υπογράψει τη συλλογική σύμβαση του κλάδου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«Απόλυση» με αίτημα του ίδιου του απολυθέντος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700" dirty="0" smtClean="0"/>
              <a:t> ΟΙΚΕΙΟΘΕΛΗΣ ΑΠΟΧΩΡΗΣΗ	</a:t>
            </a:r>
            <a:endParaRPr lang="en-GB" sz="3700" dirty="0"/>
          </a:p>
        </p:txBody>
      </p:sp>
      <p:pic>
        <p:nvPicPr>
          <p:cNvPr id="12290" name="Picture 2" descr="C:\Users\User\AppData\Local\Microsoft\Windows\Temporary Internet Files\Content.IE5\9RBIBZN9\MC9000651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265989" cy="163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4235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" y="1484784"/>
            <a:ext cx="7211144" cy="4450499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l-GR" dirty="0" smtClean="0"/>
              <a:t>Διαγωγή εργοδότη αντικειμενικά αποδεκτή, υποκειμενικά κριθείσα ως «απαράδεκτη» - υπερβολική ευαισθησία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Αποχώρηση μετά από άρνηση του εργοδότη για μονιμοποίηση προσωρινής διευθέτησης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Αποχώρηση και μετά από δεύτερες σκέψεις επιστροφή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Απόλυση από άτομο που δεν έχει εξουσιοδότηση να ενεργεί εκ μέρους του εργοδότη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Αποχώρηση μετά από άρνηση εργοδότη να κηρύξει τον εργαζόμενο ως πλεονάζοντα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96" y="4984328"/>
            <a:ext cx="1649684" cy="1613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88" y="332656"/>
            <a:ext cx="2273628" cy="2138561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700" dirty="0" smtClean="0"/>
              <a:t> ΟΙΚΕΙΟΘΕΛΗΣ ΑΠΟΧΩΡΗΣΗ	</a:t>
            </a:r>
            <a:endParaRPr lang="en-GB" sz="3700" dirty="0"/>
          </a:p>
        </p:txBody>
      </p:sp>
    </p:spTree>
    <p:extLst>
      <p:ext uri="{BB962C8B-B14F-4D97-AF65-F5344CB8AC3E}">
        <p14:creationId xmlns="" xmlns:p14="http://schemas.microsoft.com/office/powerpoint/2010/main" val="3671833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17243"/>
            <a:ext cx="161925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27"/>
          <a:stretch/>
        </p:blipFill>
        <p:spPr>
          <a:xfrm>
            <a:off x="107505" y="85092"/>
            <a:ext cx="1944215" cy="11836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412776"/>
            <a:ext cx="7992888" cy="460851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l-GR" sz="3100" dirty="0" smtClean="0">
                <a:solidFill>
                  <a:srgbClr val="C00000"/>
                </a:solidFill>
              </a:rPr>
              <a:t>ΛΟΓΟΙ ΠΛΕΟΝΑΣΜΟΥ:</a:t>
            </a:r>
          </a:p>
          <a:p>
            <a:pPr marL="109728" indent="0">
              <a:buNone/>
            </a:pPr>
            <a:endParaRPr lang="el-GR" b="1" dirty="0"/>
          </a:p>
          <a:p>
            <a:pPr marL="624078" indent="-514350">
              <a:buSzPct val="85000"/>
              <a:buFont typeface="+mj-lt"/>
              <a:buAutoNum type="arabicPeriod"/>
            </a:pPr>
            <a:r>
              <a:rPr lang="el-GR" b="1" dirty="0"/>
              <a:t>Ο εργοδότης έπαυσε ή προτίθεται να παύσει να διεξάγει την επιχείρηση στην οποία απασχολείται ο </a:t>
            </a:r>
            <a:r>
              <a:rPr lang="el-GR" b="1" dirty="0" smtClean="0"/>
              <a:t>εργοδοτούμενος</a:t>
            </a:r>
          </a:p>
          <a:p>
            <a:pPr marL="624078" indent="-514350">
              <a:buSzPct val="85000"/>
              <a:buFont typeface="+mj-lt"/>
              <a:buAutoNum type="arabicPeriod"/>
            </a:pPr>
            <a:endParaRPr lang="el-GR" sz="2100" b="1" dirty="0"/>
          </a:p>
          <a:p>
            <a:pPr marL="624078" indent="-514350">
              <a:buSzPct val="85000"/>
              <a:buFont typeface="+mj-lt"/>
              <a:buAutoNum type="arabicPeriod"/>
            </a:pPr>
            <a:r>
              <a:rPr lang="el-GR" b="1" dirty="0" smtClean="0"/>
              <a:t> Ο εργοδότης έπαυσε ή προτίθεται να παύσει να διεξάγει επιχείρηση στον τόπο που απασχολείται ο εργοδοτούμενος</a:t>
            </a:r>
          </a:p>
          <a:p>
            <a:pPr marL="109728" indent="0">
              <a:buNone/>
            </a:pPr>
            <a:endParaRPr lang="el-GR" dirty="0"/>
          </a:p>
          <a:p>
            <a:pPr marL="109728" indent="0">
              <a:buNone/>
            </a:pPr>
            <a:r>
              <a:rPr lang="el-GR" sz="2400" dirty="0" smtClean="0"/>
              <a:t>Το ΔΕΔ μπορεί να αποφασίσει ότι αλλαγή του τόπου απασχόλησης δεν προκαλεί πλεονασμό όταν, κατά τη γνώμη του, είναι λογικό να αναμένεται όπως ο εργοδοτούμενος συνεχίσει την απασχόληση του στο νέο τόπο</a:t>
            </a:r>
          </a:p>
          <a:p>
            <a:pPr marL="109728" indent="0">
              <a:buNone/>
            </a:pPr>
            <a:endParaRPr lang="el-GR" sz="1400" dirty="0"/>
          </a:p>
          <a:p>
            <a:pPr marL="109728" indent="0">
              <a:buNone/>
            </a:pPr>
            <a:r>
              <a:rPr lang="el-GR" sz="2400" dirty="0" smtClean="0"/>
              <a:t>Μεταξύ άλλων λαμβάνονται υπόψη οι προσωπικές συνθήκες του </a:t>
            </a:r>
            <a:r>
              <a:rPr lang="el-GR" sz="2400" dirty="0" err="1" smtClean="0"/>
              <a:t>εργαζόμένου</a:t>
            </a:r>
            <a:r>
              <a:rPr lang="el-GR" sz="2400" dirty="0" smtClean="0"/>
              <a:t>, οι δυσκολίες, οι ταλαιπωρίες, οι κίνδυνοι, κλπ., </a:t>
            </a:r>
            <a:endParaRPr lang="en-US" sz="2400" dirty="0" smtClean="0"/>
          </a:p>
          <a:p>
            <a:pPr marL="109728" indent="0">
              <a:buNone/>
            </a:pPr>
            <a:r>
              <a:rPr lang="el-GR" sz="2400" dirty="0" smtClean="0"/>
              <a:t>για να αποφασιστεί το λογικό ή μη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700" dirty="0" smtClean="0">
                <a:solidFill>
                  <a:srgbClr val="C00000"/>
                </a:solidFill>
              </a:rPr>
              <a:t>ΠΛΕΟΝΑΣΜΟΣ</a:t>
            </a:r>
            <a:endParaRPr lang="en-GB" sz="3700" dirty="0">
              <a:solidFill>
                <a:srgbClr val="C00000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8515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040560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Μη λογικό να συνεχίσουν στον νέο τόπο:</a:t>
            </a:r>
          </a:p>
          <a:p>
            <a:endParaRPr lang="el-GR" sz="1600" b="1" dirty="0" smtClean="0"/>
          </a:p>
          <a:p>
            <a:pPr lvl="1"/>
            <a:r>
              <a:rPr lang="el-GR" dirty="0"/>
              <a:t>Από την Αθηαίνου στα </a:t>
            </a:r>
            <a:r>
              <a:rPr lang="el-GR" dirty="0" smtClean="0"/>
              <a:t>Λατσιά</a:t>
            </a:r>
          </a:p>
          <a:p>
            <a:pPr lvl="1"/>
            <a:endParaRPr lang="el-GR" sz="800" dirty="0"/>
          </a:p>
          <a:p>
            <a:pPr lvl="1"/>
            <a:r>
              <a:rPr lang="el-GR" dirty="0"/>
              <a:t>Από τα Λατσιά στους Εργάτες (παιδί ασθματικό, το εργοστάσιο </a:t>
            </a:r>
            <a:r>
              <a:rPr lang="el-GR" dirty="0" smtClean="0"/>
              <a:t>ήταν δίπλα </a:t>
            </a:r>
            <a:r>
              <a:rPr lang="el-GR" dirty="0"/>
              <a:t>στο σπίτι)</a:t>
            </a:r>
          </a:p>
          <a:p>
            <a:pPr lvl="1"/>
            <a:endParaRPr lang="el-GR" sz="800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 Λάρνακα στη Λεμεσό (παιδί σε ιδιαίτερα το απόγευμα)</a:t>
            </a:r>
          </a:p>
          <a:p>
            <a:pPr lvl="1"/>
            <a:endParaRPr lang="el-GR" sz="800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 Σωτήρα στην Αγία Νάπα (πολύ σκληρότερη εκεί – διανομέας οινικών προϊόντων</a:t>
            </a:r>
          </a:p>
          <a:p>
            <a:pPr lvl="1"/>
            <a:endParaRPr lang="el-GR" sz="700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την Αθηαίνου στο Δάλι (είχε μικρά παιδιά σε δημοτικό δίπλα από το εργοστάσιο)</a:t>
            </a:r>
          </a:p>
          <a:p>
            <a:pPr lvl="1"/>
            <a:endParaRPr lang="el-GR" sz="700" dirty="0" smtClean="0"/>
          </a:p>
          <a:p>
            <a:pPr lvl="1"/>
            <a:r>
              <a:rPr lang="el-GR" dirty="0" smtClean="0"/>
              <a:t>Από </a:t>
            </a:r>
            <a:r>
              <a:rPr lang="el-GR" dirty="0"/>
              <a:t>την Ορμήδεια στη Λάρνακα (3 παιδιά με άντρα ψαρά, υπέργηρος πατέρας με εγκεφαλικό, εξωσωματική γονιμοποίηση)</a:t>
            </a:r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b="1" dirty="0" smtClean="0"/>
              <a:t>Λογικό να συνεχίσουν στον νέο τόπο:</a:t>
            </a:r>
          </a:p>
          <a:p>
            <a:endParaRPr lang="el-GR" sz="1600" dirty="0" smtClean="0"/>
          </a:p>
          <a:p>
            <a:pPr lvl="1"/>
            <a:r>
              <a:rPr lang="el-GR" dirty="0" smtClean="0"/>
              <a:t>Από Έγκωμη στους Εργάτες και κάλυψη όλων των εξόδων μεταφοράς</a:t>
            </a:r>
          </a:p>
          <a:p>
            <a:pPr lvl="1"/>
            <a:endParaRPr lang="el-GR" sz="700" dirty="0" smtClean="0"/>
          </a:p>
          <a:p>
            <a:pPr lvl="1"/>
            <a:r>
              <a:rPr lang="el-GR" dirty="0" smtClean="0"/>
              <a:t>Από Καϊμακλί στην Αγία Βαρβάρα</a:t>
            </a:r>
          </a:p>
          <a:p>
            <a:pPr lvl="1"/>
            <a:endParaRPr lang="el-GR" dirty="0" smtClean="0"/>
          </a:p>
          <a:p>
            <a:pPr lvl="1"/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700" dirty="0" smtClean="0">
                <a:solidFill>
                  <a:srgbClr val="C00000"/>
                </a:solidFill>
              </a:rPr>
              <a:t>ΠΛΕΟΝΑΣΜΟΣ</a:t>
            </a:r>
            <a:endParaRPr lang="en-GB" sz="37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User\AppData\Local\Microsoft\Windows\Temporary Internet Files\Content.IE5\RWZPFO58\MC9001051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09118" cy="1732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0483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885741"/>
          </a:xfrm>
        </p:spPr>
        <p:txBody>
          <a:bodyPr>
            <a:normAutofit/>
          </a:bodyPr>
          <a:lstStyle/>
          <a:p>
            <a:r>
              <a:rPr lang="el-GR" dirty="0" smtClean="0"/>
              <a:t>Καθορίζει πότε ο Τερματισμός είναι νόμιμος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l-GR" sz="1000" dirty="0" smtClean="0"/>
          </a:p>
          <a:p>
            <a:r>
              <a:rPr lang="el-GR" dirty="0" smtClean="0"/>
              <a:t>Περιγράφει τα δικαιώματα του εργαζόμενου που:</a:t>
            </a:r>
          </a:p>
          <a:p>
            <a:endParaRPr lang="el-GR" sz="1200" dirty="0" smtClean="0"/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Απολύθηκε Παράνομα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Απολύθηκε Νόμιμα λόγω Πλεονασμού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1520" y="341784"/>
            <a:ext cx="8712968" cy="926976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solidFill>
                  <a:srgbClr val="C00000"/>
                </a:solidFill>
              </a:rPr>
              <a:t>ΣΚΟΠΟΣ ΤΟΥ ΝΟΜΟΥ</a:t>
            </a:r>
            <a:endParaRPr lang="en-GB" sz="3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AppData\Local\Microsoft\Windows\Temporary Internet Files\Content.IE5\L4HGTY81\MC9003195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59612"/>
            <a:ext cx="1440160" cy="1168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05187"/>
            <a:ext cx="1296144" cy="1091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8021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10749"/>
            <a:ext cx="8435280" cy="4954555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SzPct val="80000"/>
              <a:buFont typeface="+mj-lt"/>
              <a:buAutoNum type="arabicPeriod" startAt="3"/>
            </a:pPr>
            <a:r>
              <a:rPr lang="el-GR" b="1" dirty="0" smtClean="0"/>
              <a:t>Δικαιολογείται από τους ακόλουθους λόγους που σχετίζονται με τη λειτουργία της επιχείρησης: </a:t>
            </a:r>
          </a:p>
          <a:p>
            <a:pPr marL="624078" indent="-514350">
              <a:buSzPct val="80000"/>
              <a:buFont typeface="+mj-lt"/>
              <a:buAutoNum type="arabicPeriod" startAt="3"/>
            </a:pPr>
            <a:endParaRPr lang="el-GR" dirty="0" smtClean="0"/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Εκσυγχρονισμός, μηχανοποίηση ή οποιαδήποτε άλλη αλλαγή στις μεθόδους παραγωγής ή οργάνωσης που δικαιολογούν την ελάττωση του αριθμού των αναγκαίων εργαζομένων.</a:t>
            </a:r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Αλλαγές στα προϊόντα ή στις μεθόδους παραγωγής ή στις αναγκαίες ειδικότητες των </a:t>
            </a:r>
            <a:r>
              <a:rPr lang="el-GR" dirty="0" err="1" smtClean="0"/>
              <a:t>εργαζόμένων</a:t>
            </a:r>
            <a:endParaRPr lang="el-GR" dirty="0" smtClean="0"/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Καταργήσεις Τμημάτων</a:t>
            </a:r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Δυσκολίες στην πώληση προϊόντων ή πιστωτικές δυσκολίες</a:t>
            </a:r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Έλλειψη παραγγελιών ή πρώτων υλών</a:t>
            </a:r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Δυσκολία εξεύρεσης μέσων παραγωγής</a:t>
            </a:r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endParaRPr lang="el-GR" dirty="0" smtClean="0"/>
          </a:p>
          <a:p>
            <a:pPr marL="622300"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l-GR" dirty="0" smtClean="0"/>
              <a:t>Περιορισμός του όγκου της εργασίας ή της επιχείρησης</a:t>
            </a:r>
            <a:endParaRPr lang="el-GR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l-GR" sz="3700" dirty="0" smtClean="0">
                <a:solidFill>
                  <a:srgbClr val="C00000"/>
                </a:solidFill>
              </a:rPr>
              <a:t>ΠΛΕΟΝΑΣΜΟΣ</a:t>
            </a:r>
            <a:endParaRPr lang="en-GB" sz="37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595397" cy="939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3989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AppData\Local\Microsoft\Windows\Temporary Internet Files\Content.IE5\L4HGTY81\MP90043095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74" r="14057"/>
          <a:stretch/>
        </p:blipFill>
        <p:spPr bwMode="auto">
          <a:xfrm>
            <a:off x="5940152" y="5394748"/>
            <a:ext cx="1621972" cy="146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544" y="1340768"/>
            <a:ext cx="8783960" cy="4896544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Εποχιακή ή περιοδική μείωση των εργασιών δεν αποτελεί πλεονασμό</a:t>
            </a:r>
          </a:p>
          <a:p>
            <a:endParaRPr lang="el-GR" dirty="0" smtClean="0"/>
          </a:p>
          <a:p>
            <a:r>
              <a:rPr lang="el-GR" dirty="0" smtClean="0"/>
              <a:t>Οι λόγοι πλεονασμού πρέπει να απρόβλεπτοι και να παρατείνονται τουλάχιστον στο απρόβλεπτο σχετικά μέλλον</a:t>
            </a:r>
          </a:p>
          <a:p>
            <a:endParaRPr lang="el-GR" dirty="0" smtClean="0"/>
          </a:p>
          <a:p>
            <a:r>
              <a:rPr lang="el-GR" dirty="0" smtClean="0"/>
              <a:t>Ο Νόμος δεν καθορίζει ποσοστό περιορισμού του κύκλου εργασιών</a:t>
            </a:r>
          </a:p>
          <a:p>
            <a:endParaRPr lang="el-GR" dirty="0" smtClean="0"/>
          </a:p>
          <a:p>
            <a:r>
              <a:rPr lang="el-GR" dirty="0" smtClean="0"/>
              <a:t>Ο περιορισμός του όγκου εργασίας δεν μπορεί να στηρίζεται στα οικονομικά στοιχεία σύντομης χρονικής περιόδου</a:t>
            </a:r>
          </a:p>
          <a:p>
            <a:endParaRPr lang="el-GR" dirty="0" smtClean="0"/>
          </a:p>
          <a:p>
            <a:r>
              <a:rPr lang="el-GR" dirty="0" smtClean="0"/>
              <a:t>Περιορισμός του όγκου εργασίας όλης της επιχείρησης και όχι της εργασίας του εργαζομένου</a:t>
            </a:r>
          </a:p>
          <a:p>
            <a:endParaRPr lang="el-GR" dirty="0" smtClean="0"/>
          </a:p>
          <a:p>
            <a:r>
              <a:rPr lang="el-GR" dirty="0" smtClean="0"/>
              <a:t>Απόλυση για λόγους οικονομίας </a:t>
            </a:r>
            <a:r>
              <a:rPr lang="el-GR" b="1" dirty="0" smtClean="0">
                <a:solidFill>
                  <a:srgbClr val="C00000"/>
                </a:solidFill>
              </a:rPr>
              <a:t>ΔΕΝ </a:t>
            </a:r>
            <a:r>
              <a:rPr lang="el-GR" dirty="0" smtClean="0"/>
              <a:t>αποτελεί πλεονασμό</a:t>
            </a:r>
          </a:p>
          <a:p>
            <a:endParaRPr lang="el-GR" dirty="0" smtClean="0"/>
          </a:p>
          <a:p>
            <a:r>
              <a:rPr lang="el-GR" dirty="0" smtClean="0"/>
              <a:t>Η ζημιά μιας επιχείρησης και ειδικά η λογιστική μπορεί να οφείλεται σε διάφορους λόγους άσχετους με τον όγκο εργασίας (π.χ. λογιστικές προβλέψεις για ανείσπρακτες οφειλές) 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998984"/>
          </a:xfrm>
        </p:spPr>
        <p:txBody>
          <a:bodyPr>
            <a:normAutofit/>
          </a:bodyPr>
          <a:lstStyle/>
          <a:p>
            <a:pPr algn="ctr"/>
            <a:r>
              <a:rPr lang="el-GR" sz="3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ΠΛΕΟΝΑΣΜΟΣ</a:t>
            </a:r>
            <a:endParaRPr lang="en-GB" sz="3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0607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4810539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Εκεί που η οικονομική κατάσταση εμφανίζει συνεχώς αυξανόμενο παθητικό (λόγοι οικονομίας ή οικονομικοί λόγοι)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Η αξία των διεξαχθεισών εργασιών συνιστά ορθή ένδειξη του όγκου τους</a:t>
            </a:r>
          </a:p>
          <a:p>
            <a:endParaRPr lang="en-US" dirty="0" smtClean="0"/>
          </a:p>
          <a:p>
            <a:r>
              <a:rPr lang="el-GR" dirty="0" smtClean="0"/>
              <a:t>Δεν αναιρεί πλεονασμό η πρόσληψη υπαλλήλου σε επιχείρηση, αλλά δεν μπορεί μια επιχείρηση να απολύει εργοδοτούμενο με μακρά υπηρεσία για λόγους οικονομικούς και να προσλαμβάνει 4.</a:t>
            </a:r>
          </a:p>
          <a:p>
            <a:endParaRPr lang="en-US" dirty="0" smtClean="0"/>
          </a:p>
          <a:p>
            <a:r>
              <a:rPr lang="el-GR" dirty="0" smtClean="0"/>
              <a:t>Η επίκληση πλεονασμού αποδεικνύεται με προσαγωγή οικονομικών στοιχείων</a:t>
            </a:r>
          </a:p>
          <a:p>
            <a:endParaRPr lang="en-US" dirty="0" smtClean="0"/>
          </a:p>
          <a:p>
            <a:r>
              <a:rPr lang="el-GR" dirty="0" smtClean="0"/>
              <a:t>Ο ψηλός μισθός κλπ, δεν αποτελούν λόγους επιλογής ενός </a:t>
            </a:r>
            <a:r>
              <a:rPr lang="el-GR" dirty="0" err="1" smtClean="0"/>
              <a:t>εργαζόμένου</a:t>
            </a:r>
            <a:r>
              <a:rPr lang="el-GR" dirty="0" smtClean="0"/>
              <a:t> για κήρυξη του ως πλεονάζοντος αλλά από την άλλη, η αρχαιότητα ενός </a:t>
            </a:r>
            <a:r>
              <a:rPr lang="el-GR" dirty="0" err="1" smtClean="0"/>
              <a:t>εργαζόμένου</a:t>
            </a:r>
            <a:r>
              <a:rPr lang="el-GR" dirty="0" smtClean="0"/>
              <a:t> από μόνη της δεν εμποδίζει την επιλογή του ως πλεονάζοντος</a:t>
            </a:r>
          </a:p>
          <a:p>
            <a:endParaRPr lang="en-US" dirty="0" smtClean="0"/>
          </a:p>
          <a:p>
            <a:r>
              <a:rPr lang="el-GR" dirty="0" smtClean="0"/>
              <a:t>Δεν ισχύει ότι αυτός που προσλήφθηκε τελευταίος απολύεται πρώτος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700" dirty="0" smtClean="0">
                <a:solidFill>
                  <a:srgbClr val="C00000"/>
                </a:solidFill>
              </a:rPr>
              <a:t>ΠΛΕΟΝΑΣΜΟΣ</a:t>
            </a:r>
            <a:endParaRPr lang="en-GB" sz="37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User\AppData\Local\Microsoft\Windows\Temporary Internet Files\Content.IE5\RWZPFO58\MC900047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1248"/>
            <a:ext cx="1131338" cy="113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8695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96544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Δικαίωμα εργοδότη να ρυθμίζει τον τρόπο λειτουργίας της επιχείρησης του (μέθοδοι οργάνωσης και παραγωγής για μεγιστοποίηση απόδοσης)</a:t>
            </a:r>
          </a:p>
          <a:p>
            <a:endParaRPr lang="el-GR" dirty="0" smtClean="0"/>
          </a:p>
          <a:p>
            <a:r>
              <a:rPr lang="el-GR" dirty="0" smtClean="0"/>
              <a:t>Αναδιοργάνωση </a:t>
            </a:r>
            <a:r>
              <a:rPr lang="en-GB" dirty="0" smtClean="0"/>
              <a:t>= </a:t>
            </a:r>
            <a:r>
              <a:rPr lang="el-GR" dirty="0" smtClean="0"/>
              <a:t>αλλαγή τρόπου λειτουργιάς</a:t>
            </a:r>
          </a:p>
          <a:p>
            <a:endParaRPr lang="el-GR" dirty="0" smtClean="0"/>
          </a:p>
          <a:p>
            <a:pPr marL="628650" indent="0" defTabSz="542925">
              <a:buNone/>
            </a:pP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Η </a:t>
            </a:r>
            <a:r>
              <a:rPr lang="el-GR" b="1" i="1" dirty="0" smtClean="0">
                <a:solidFill>
                  <a:schemeClr val="accent1">
                    <a:lumMod val="50000"/>
                  </a:schemeClr>
                </a:solidFill>
              </a:rPr>
              <a:t>αναδιοργάνωση</a:t>
            </a: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 ορίζεται ως η σειρά από πράξεις της εργοδοτικής πλευράς οι οποίες κατατείνουν στην αλλαγή και τη μεταβολή αυτής καθαυτής της </a:t>
            </a:r>
            <a:r>
              <a:rPr lang="el-GR" i="1" u="sng" dirty="0" smtClean="0">
                <a:solidFill>
                  <a:schemeClr val="accent1">
                    <a:lumMod val="50000"/>
                  </a:schemeClr>
                </a:solidFill>
              </a:rPr>
              <a:t>δομής</a:t>
            </a: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 της επιχείρησης ή των συνθηκών λειτουργίας της κατά τρόπο ουσιώδη και σοβαρό και που καταλήγουν στην ουσιαστική αλλαγή της φύσης των καθηκόντων των επηρεαζόμενων εργαζομένων</a:t>
            </a:r>
            <a:endParaRPr lang="en-GB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Η αναδιοργάνωση πρέπει να είναι σοβαρή και αναγκαία κάτω από συγκεκριμένες προϋποθέσεις</a:t>
            </a:r>
          </a:p>
          <a:p>
            <a:endParaRPr lang="el-GR" dirty="0" smtClean="0"/>
          </a:p>
          <a:p>
            <a:pPr>
              <a:tabLst>
                <a:tab pos="2066925" algn="l"/>
                <a:tab pos="4572000" algn="l"/>
              </a:tabLst>
            </a:pPr>
            <a:r>
              <a:rPr lang="el-GR" dirty="0" smtClean="0"/>
              <a:t>Αναδιοργάνωση</a:t>
            </a:r>
            <a:r>
              <a:rPr lang="en-GB" dirty="0" smtClean="0"/>
              <a:t>:</a:t>
            </a:r>
            <a:r>
              <a:rPr lang="el-GR" dirty="0" smtClean="0"/>
              <a:t> </a:t>
            </a:r>
            <a:r>
              <a:rPr lang="en-GB" dirty="0" smtClean="0"/>
              <a:t>	</a:t>
            </a:r>
            <a:r>
              <a:rPr lang="el-GR" dirty="0" smtClean="0"/>
              <a:t>– Σύνολο επιχείρησης 	 </a:t>
            </a:r>
            <a:r>
              <a:rPr lang="en-GB" dirty="0" smtClean="0"/>
              <a:t>→ </a:t>
            </a:r>
            <a:r>
              <a:rPr lang="el-GR" dirty="0" smtClean="0"/>
              <a:t>Πλεονασμός</a:t>
            </a:r>
          </a:p>
          <a:p>
            <a:pPr>
              <a:buNone/>
              <a:tabLst>
                <a:tab pos="2066925" algn="l"/>
                <a:tab pos="4572000" algn="l"/>
              </a:tabLst>
            </a:pPr>
            <a:r>
              <a:rPr lang="el-GR" dirty="0" smtClean="0"/>
              <a:t>		- Τμήμα επιχείρησης 	 </a:t>
            </a:r>
            <a:r>
              <a:rPr lang="en-GB" dirty="0" smtClean="0"/>
              <a:t>→ </a:t>
            </a:r>
            <a:r>
              <a:rPr lang="el-GR" dirty="0" smtClean="0"/>
              <a:t>Πλεονασμός</a:t>
            </a:r>
          </a:p>
          <a:p>
            <a:pPr>
              <a:buNone/>
              <a:tabLst>
                <a:tab pos="2066925" algn="l"/>
                <a:tab pos="4572000" algn="l"/>
              </a:tabLst>
            </a:pPr>
            <a:r>
              <a:rPr lang="el-GR" dirty="0" smtClean="0"/>
              <a:t>		- Ανανέωση προσωπικού </a:t>
            </a:r>
            <a:r>
              <a:rPr lang="en-GB" dirty="0" smtClean="0"/>
              <a:t>→ </a:t>
            </a:r>
            <a:r>
              <a:rPr lang="el-GR" dirty="0" smtClean="0"/>
              <a:t>Όχι πλεονασμός (δύσκολο)</a:t>
            </a:r>
          </a:p>
          <a:p>
            <a:endParaRPr lang="el-GR" dirty="0" smtClean="0"/>
          </a:p>
          <a:p>
            <a:r>
              <a:rPr lang="el-GR" dirty="0" smtClean="0"/>
              <a:t>Να αποδειχτεί η αναγκαιότητα κατάργησης θέσης εργασίας από το περιεχόμενο και την ουσία της αναδιοργάνωσης μέσω αντικειμενικού ελέγχου</a:t>
            </a:r>
          </a:p>
          <a:p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l-GR" sz="3700" dirty="0" smtClean="0">
                <a:solidFill>
                  <a:srgbClr val="C00000"/>
                </a:solidFill>
              </a:rPr>
              <a:t>ΠΛΕΟΝΑΣΜΟΣ - ΑΝΑΔΙΟΡΓΑΝΩΣΗ</a:t>
            </a:r>
            <a:endParaRPr lang="en-GB" sz="37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85" y="5517232"/>
            <a:ext cx="1392155" cy="1152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6988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76" r="12153"/>
          <a:stretch/>
        </p:blipFill>
        <p:spPr>
          <a:xfrm>
            <a:off x="6388797" y="4005064"/>
            <a:ext cx="2647699" cy="27363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057393"/>
            <a:ext cx="7643192" cy="3747871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Συνδρομή ενός από τους λόγους προηγούμενης διαφάνειας.</a:t>
            </a:r>
          </a:p>
          <a:p>
            <a:endParaRPr lang="el-GR" sz="2000" dirty="0" smtClean="0"/>
          </a:p>
          <a:p>
            <a:r>
              <a:rPr lang="el-GR" dirty="0" smtClean="0"/>
              <a:t>Μη συμπλήρωση της συντάξιμης ηλικίας</a:t>
            </a:r>
          </a:p>
          <a:p>
            <a:endParaRPr lang="el-GR" sz="2000" dirty="0" smtClean="0"/>
          </a:p>
          <a:p>
            <a:r>
              <a:rPr lang="el-GR" dirty="0" smtClean="0"/>
              <a:t>Συνεχής απασχόληση στον ίδιο εργοδότη για 104 εβδομάδες</a:t>
            </a:r>
          </a:p>
          <a:p>
            <a:endParaRPr lang="el-GR" sz="2000" dirty="0" smtClean="0"/>
          </a:p>
          <a:p>
            <a:r>
              <a:rPr lang="el-GR" dirty="0" smtClean="0"/>
              <a:t>Τερματισμός απασχόλησης από τον εργοδότη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500" dirty="0" smtClean="0">
                <a:solidFill>
                  <a:srgbClr val="C00000"/>
                </a:solidFill>
              </a:rPr>
              <a:t>ΠΛΕΟΝΑΣΜΟΣ </a:t>
            </a:r>
            <a:br>
              <a:rPr lang="el-GR" sz="3500" dirty="0" smtClean="0">
                <a:solidFill>
                  <a:srgbClr val="C00000"/>
                </a:solidFill>
              </a:rPr>
            </a:br>
            <a:r>
              <a:rPr lang="el-GR" sz="3500" dirty="0" smtClean="0">
                <a:solidFill>
                  <a:srgbClr val="C00000"/>
                </a:solidFill>
              </a:rPr>
              <a:t>ΠΡΟΫΠΟΘΕΣΕΙΣ ΠΛΗΡΩΜΗΣ </a:t>
            </a:r>
            <a:br>
              <a:rPr lang="el-GR" sz="3500" dirty="0" smtClean="0">
                <a:solidFill>
                  <a:srgbClr val="C00000"/>
                </a:solidFill>
              </a:rPr>
            </a:br>
            <a:r>
              <a:rPr lang="el-GR" sz="3500" dirty="0" smtClean="0">
                <a:solidFill>
                  <a:srgbClr val="C00000"/>
                </a:solidFill>
              </a:rPr>
              <a:t>ΑΠΌ ΤΟ ΤΑΜΕΙΟ ΠΛΕΟΝ. ΠΡΟΣ.</a:t>
            </a:r>
            <a:endParaRPr lang="en-GB" sz="35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628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1196752"/>
            <a:ext cx="2088231" cy="18919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001" y="2852936"/>
            <a:ext cx="8229600" cy="1944216"/>
          </a:xfrm>
        </p:spPr>
        <p:txBody>
          <a:bodyPr>
            <a:normAutofit/>
          </a:bodyPr>
          <a:lstStyle/>
          <a:p>
            <a:pPr marL="87313" indent="22225">
              <a:buNone/>
            </a:pPr>
            <a:r>
              <a:rPr lang="el-GR" i="1" dirty="0" smtClean="0"/>
              <a:t>Όταν η απασχόληση τερματίζεται εντός των 12 μηνών που προηγούνται της συντάξιμης ηλικίας, η πληρωμή, για </a:t>
            </a:r>
            <a:r>
              <a:rPr lang="el-GR" i="1" dirty="0" smtClean="0">
                <a:solidFill>
                  <a:srgbClr val="C00000"/>
                </a:solidFill>
              </a:rPr>
              <a:t>κάθε συμπληρωμένο μήνα, μειώνεται κατά 1/12</a:t>
            </a:r>
            <a:r>
              <a:rPr lang="el-GR" i="1" dirty="0" smtClean="0"/>
              <a:t>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500" dirty="0" smtClean="0">
                <a:solidFill>
                  <a:srgbClr val="C00000"/>
                </a:solidFill>
              </a:rPr>
              <a:t>ΜΕΙΩΜΕΝΟ ΠΟΣΟ ΠΛΕΟΝΑΣΜΟΥ</a:t>
            </a:r>
            <a:endParaRPr lang="en-GB" sz="3500" u="sng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25144"/>
            <a:ext cx="2520280" cy="1680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99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" t="2107" r="2858" b="7031"/>
          <a:stretch/>
        </p:blipFill>
        <p:spPr>
          <a:xfrm>
            <a:off x="7608001" y="2924944"/>
            <a:ext cx="1428495" cy="13681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968551"/>
          </a:xfrm>
        </p:spPr>
        <p:txBody>
          <a:bodyPr>
            <a:normAutofit fontScale="85000" lnSpcReduction="20000"/>
          </a:bodyPr>
          <a:lstStyle/>
          <a:p>
            <a:pPr marL="174625" indent="-65088" algn="just">
              <a:buNone/>
            </a:pPr>
            <a:r>
              <a:rPr lang="el-GR" b="1" dirty="0" smtClean="0">
                <a:solidFill>
                  <a:srgbClr val="C00000"/>
                </a:solidFill>
              </a:rPr>
              <a:t>Όταν πριν τον τερματισμό της απασχόλησης, ο εργοδότης προσφέρει άλλη κατάλληλη απασχόληση και ο εργοδοτούμενος παράλογα την αρνείται</a:t>
            </a:r>
          </a:p>
          <a:p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προσφορά πρέπει να γίνεται </a:t>
            </a:r>
            <a:r>
              <a:rPr lang="el-GR" b="1" dirty="0" smtClean="0">
                <a:solidFill>
                  <a:srgbClr val="C00000"/>
                </a:solidFill>
              </a:rPr>
              <a:t>πριν </a:t>
            </a:r>
            <a:r>
              <a:rPr lang="el-GR" dirty="0" smtClean="0"/>
              <a:t>τον τερματισμό της απασχόλησης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Να είναι </a:t>
            </a:r>
            <a:r>
              <a:rPr lang="el-GR" b="1" dirty="0" smtClean="0">
                <a:solidFill>
                  <a:srgbClr val="C00000"/>
                </a:solidFill>
              </a:rPr>
              <a:t>συγκεκριμένη</a:t>
            </a:r>
            <a:r>
              <a:rPr lang="el-GR" dirty="0" smtClean="0"/>
              <a:t> και χωρίς αιρέσεις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προσφορά είναι κατάλληλη όταν η θέση και ο μισθός/ωφελήματα </a:t>
            </a:r>
            <a:r>
              <a:rPr lang="el-GR" b="1" dirty="0" smtClean="0">
                <a:solidFill>
                  <a:srgbClr val="C00000"/>
                </a:solidFill>
              </a:rPr>
              <a:t>δεν είναι υποδεέστερα </a:t>
            </a:r>
            <a:r>
              <a:rPr lang="el-GR" dirty="0" smtClean="0"/>
              <a:t>της θέσης που κατέχει</a:t>
            </a:r>
          </a:p>
          <a:p>
            <a:pPr lvl="1">
              <a:buFont typeface="Wingdings" pitchFamily="2" charset="2"/>
              <a:buChar char="§"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Για το λογικό της απόρριψης λαμβάνονται υπόψη προσωπικοί παράγοντες, όπως οικιακές περιστάσεις, θέματα κατοικίας, ανάγκες μόρφωσης των τέκνων ή άλλες  προσωπικές συνθήκες και περιστάσεις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100" dirty="0" smtClean="0">
                <a:solidFill>
                  <a:srgbClr val="C00000"/>
                </a:solidFill>
              </a:rPr>
              <a:t>ΑΚΥΡΩΣΗ ΠΛΗΡΩΜΗΣ ΠΛΕΟΝΑΣΜΟΥ</a:t>
            </a:r>
            <a:endParaRPr lang="en-GB" sz="31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009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4608512" cy="4972008"/>
          </a:xfrm>
        </p:spPr>
        <p:txBody>
          <a:bodyPr>
            <a:normAutofit fontScale="70000" lnSpcReduction="20000"/>
          </a:bodyPr>
          <a:lstStyle/>
          <a:p>
            <a:pPr>
              <a:buSzPct val="75000"/>
              <a:buFont typeface="Wingdings" pitchFamily="2" charset="2"/>
              <a:buChar char="v"/>
            </a:pPr>
            <a:r>
              <a:rPr lang="el-GR" b="1" dirty="0" smtClean="0"/>
              <a:t>Περιπτώσεις που διατάχθηκε πληρωμή: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όμοιας εργασίας με χαμηλότερο μισθό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υπό αίρεση (εάν διπλασιάσουν την παραγωγικότητα τους)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πλήρους απασχόλησης αντί μερικής και αντίστροφα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της ίδιας φύσης αλλά πιο κουραστικής δουλειάς</a:t>
            </a:r>
          </a:p>
          <a:p>
            <a:pPr lvl="1">
              <a:buFont typeface="Wingdings" pitchFamily="2" charset="2"/>
              <a:buChar char="§"/>
            </a:pPr>
            <a:endParaRPr lang="el-GR" sz="1400" dirty="0" smtClean="0"/>
          </a:p>
          <a:p>
            <a:pPr lvl="1">
              <a:buFont typeface="Wingdings" pitchFamily="2" charset="2"/>
              <a:buChar char="§"/>
            </a:pPr>
            <a:endParaRPr lang="el-GR" sz="13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σε ειδικευμένο θέσης ανειδίκευτου με μειωμένο μισθό</a:t>
            </a:r>
          </a:p>
          <a:p>
            <a:pPr lvl="1">
              <a:buFont typeface="Wingdings" pitchFamily="2" charset="2"/>
              <a:buChar char="§"/>
            </a:pPr>
            <a:endParaRPr lang="el-GR" sz="13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Προσφορά θέσης πλασιέ σε ηλικιωμένο αποθηκάριο με προβλήματα υγείας</a:t>
            </a:r>
            <a:endParaRPr lang="en-GB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100" dirty="0" smtClean="0">
                <a:solidFill>
                  <a:srgbClr val="C00000"/>
                </a:solidFill>
              </a:rPr>
              <a:t>ΠΑΡΑΔΕΙΓΜΑΤΑ ΠΛΕΟΝΑΣΜΟΥ</a:t>
            </a:r>
            <a:endParaRPr lang="en-GB" sz="3100" u="sng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1988840"/>
            <a:ext cx="37981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 smtClean="0"/>
              <a:t>Προσφορά εργασίας σε νέα, υγιή γυναίκα από την </a:t>
            </a:r>
            <a:r>
              <a:rPr lang="el-GR" dirty="0" err="1" smtClean="0"/>
              <a:t>Κέννεντυ</a:t>
            </a:r>
            <a:r>
              <a:rPr lang="el-GR" dirty="0" smtClean="0"/>
              <a:t> στη </a:t>
            </a:r>
            <a:r>
              <a:rPr lang="el-GR" dirty="0" err="1" smtClean="0"/>
              <a:t>Ρηγαίνης</a:t>
            </a:r>
            <a:endParaRPr lang="el-GR" dirty="0" smtClean="0"/>
          </a:p>
          <a:p>
            <a:pPr marL="174625" lvl="1" indent="-174625">
              <a:buFont typeface="Wingdings" pitchFamily="2" charset="2"/>
              <a:buChar char="§"/>
            </a:pPr>
            <a:endParaRPr lang="el-GR" sz="1600" dirty="0" smtClean="0"/>
          </a:p>
          <a:p>
            <a:pPr marL="174625" lvl="1" indent="-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 smtClean="0"/>
              <a:t>Αποθηκάριος/πωλητής αρνήθηκε να κάνει και </a:t>
            </a:r>
            <a:r>
              <a:rPr lang="el-GR" dirty="0" err="1" smtClean="0"/>
              <a:t>κατ’οίκον</a:t>
            </a:r>
            <a:r>
              <a:rPr lang="el-GR" dirty="0" smtClean="0"/>
              <a:t> διανομή</a:t>
            </a:r>
          </a:p>
          <a:p>
            <a:pPr marL="174625" lvl="1" indent="-174625">
              <a:buClr>
                <a:srgbClr val="C00000"/>
              </a:buClr>
              <a:buFont typeface="Wingdings" pitchFamily="2" charset="2"/>
              <a:buChar char="§"/>
            </a:pPr>
            <a:endParaRPr lang="el-GR" sz="1600" dirty="0" smtClean="0"/>
          </a:p>
          <a:p>
            <a:pPr marL="174625" lvl="1" indent="-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 smtClean="0"/>
              <a:t>Άρνηση αποδοχής εργασίας με επίκληση λόγων υγείας χωρίς ιατρικό πιστοποιητικό</a:t>
            </a:r>
          </a:p>
          <a:p>
            <a:pPr marL="174625" lvl="1" indent="-174625">
              <a:buClr>
                <a:srgbClr val="C00000"/>
              </a:buClr>
              <a:buFont typeface="Wingdings" pitchFamily="2" charset="2"/>
              <a:buChar char="§"/>
            </a:pPr>
            <a:endParaRPr lang="el-GR" sz="1600" dirty="0" smtClean="0"/>
          </a:p>
          <a:p>
            <a:pPr marL="174625" lvl="1" indent="-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dirty="0" smtClean="0"/>
              <a:t>Προσφορά της ίδιας εργασίας σε απόσταση 16 χιλιομέτρων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878288" y="1342509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Περιπτώσεις που </a:t>
            </a:r>
            <a:r>
              <a:rPr lang="el-GR" b="1" u="sng" dirty="0" smtClean="0">
                <a:solidFill>
                  <a:srgbClr val="FF0000"/>
                </a:solidFill>
              </a:rPr>
              <a:t>ακυρώθηκε</a:t>
            </a:r>
            <a:r>
              <a:rPr lang="el-GR" b="1" dirty="0" smtClean="0"/>
              <a:t> το δικαίωμα σε πληρωμή</a:t>
            </a:r>
          </a:p>
        </p:txBody>
      </p:sp>
    </p:spTree>
    <p:extLst>
      <p:ext uri="{BB962C8B-B14F-4D97-AF65-F5344CB8AC3E}">
        <p14:creationId xmlns="" xmlns:p14="http://schemas.microsoft.com/office/powerpoint/2010/main" val="1683425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600" dirty="0" smtClean="0"/>
              <a:t>Τα χρόνια υπηρεσίας στον προηγούμενο εργοδότη μετρούν έναντι για το νέο εργοδότη όταν</a:t>
            </a:r>
            <a:r>
              <a:rPr lang="en-GB" sz="2600" dirty="0" smtClean="0"/>
              <a:t>:</a:t>
            </a:r>
            <a:endParaRPr lang="el-GR" sz="26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l-GR" sz="2600" dirty="0" smtClean="0"/>
              <a:t>Ο εργοδότης είναι εταιρεία και μεταθέτει τον εργοδοτούμενο σε κατάλληλη απασχόληση σε συνδεδεμένης εταιρείας (θυγατρική ή θυγατρική τρίτης)</a:t>
            </a:r>
          </a:p>
          <a:p>
            <a:endParaRPr lang="el-GR" sz="2600" dirty="0" smtClean="0"/>
          </a:p>
          <a:p>
            <a:r>
              <a:rPr lang="el-GR" sz="2600" dirty="0" smtClean="0"/>
              <a:t>Πριν τον τερματισμό, εταιρεία στην οποία ο προηγούμενος εργοδότης είναι κύριος μέτοχος ή εταιρεία στην οποία ασκεί ουσιαστικό έλεγχο, προσφέρει στον εργαζόμενο κατάλληλη απασχόληση</a:t>
            </a:r>
          </a:p>
          <a:p>
            <a:endParaRPr lang="en-GB" sz="2600" dirty="0" smtClean="0"/>
          </a:p>
          <a:p>
            <a:r>
              <a:rPr lang="el-GR" sz="2600" dirty="0" smtClean="0"/>
              <a:t>Υπάρχει αλλαγή εργοδότη και ο νέος εργοδότης ανανεώνει την υφιστάμενη σύμβαση απασχόλησης ή εάν ο εργαζόμενος αποδείξει εύλογα το γεγονός ότι ο νέος εργοδότης παράνομα δεν αποδέχεται να ανανεώσει τη σύμβασης (π.χ. μεταβίβαση επιχείρησης «ως έχει»)</a:t>
            </a:r>
          </a:p>
        </p:txBody>
      </p:sp>
      <p:pic>
        <p:nvPicPr>
          <p:cNvPr id="7170" name="Picture 2" descr="C:\Users\User\AppData\Local\Microsoft\Windows\Temporary Internet Files\Content.IE5\EI4TZIYZ\MC9004460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24744"/>
            <a:ext cx="1208703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733256"/>
            <a:ext cx="1077416" cy="834997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100" dirty="0" smtClean="0">
                <a:solidFill>
                  <a:srgbClr val="C00000"/>
                </a:solidFill>
              </a:rPr>
              <a:t>ΠΕΡΙΠΤΩΣΕΙΣ ΣΥΝΕΧΟΥΣ ΑΠΑΣΧΟΛΗΣΗΣ</a:t>
            </a:r>
            <a:endParaRPr lang="en-GB" sz="31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83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8141619"/>
              </p:ext>
            </p:extLst>
          </p:nvPr>
        </p:nvGraphicFramePr>
        <p:xfrm>
          <a:off x="539552" y="1416928"/>
          <a:ext cx="763284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916949"/>
                <a:gridCol w="96337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ΕΒΔΟΜΑΔΕΣ ΣΥΝΕΧΟΥΣ</a:t>
                      </a:r>
                      <a:r>
                        <a:rPr lang="el-GR" sz="1600" baseline="0" dirty="0" smtClean="0"/>
                        <a:t> ΑΠΑΣΧΟΛΗΣΗΣ ΣΤΟΝ ΙΔΙΟ ΕΡΓΟΔΟΤΗ</a:t>
                      </a:r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ΕΒΔΟΜΑΔΕΣ</a:t>
                      </a:r>
                      <a:r>
                        <a:rPr lang="el-GR" sz="1600" baseline="0" dirty="0" smtClean="0"/>
                        <a:t> ΑΝΑ ΕΤΟΣ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(8)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5-10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 2½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(15)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(15)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16-20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 3½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(17½)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21-25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u="none" dirty="0" smtClean="0"/>
                        <a:t>(20)</a:t>
                      </a:r>
                      <a:endParaRPr lang="en-GB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(26εβδομάδες</a:t>
                      </a:r>
                      <a:r>
                        <a:rPr lang="el-GR" baseline="0" dirty="0" smtClean="0"/>
                        <a:t> ή περισσότερο = 1 έτος)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(75½)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008112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rgbClr val="C00000"/>
                </a:solidFill>
              </a:rPr>
              <a:t>ΥΨΟΣ ΠΛΗΡΩΜΗΣ ΠΛΕΟΝΑΣΜΟΥ	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4521894"/>
            <a:ext cx="777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Εβδομαδιαίες απολαβές μέγιστο = βασικές ασφαλιστέες αποδοχές </a:t>
            </a:r>
            <a:r>
              <a:rPr lang="en-US" sz="1600" b="1" dirty="0" smtClean="0"/>
              <a:t>x</a:t>
            </a:r>
            <a:r>
              <a:rPr lang="el-GR" sz="1600" b="1" dirty="0" smtClean="0"/>
              <a:t> 4</a:t>
            </a:r>
            <a:r>
              <a:rPr lang="el-GR" b="1" dirty="0" smtClean="0"/>
              <a:t> </a:t>
            </a:r>
            <a:r>
              <a:rPr lang="el-GR" dirty="0" smtClean="0"/>
              <a:t>Για το </a:t>
            </a:r>
            <a:r>
              <a:rPr lang="el-GR" b="1" dirty="0" smtClean="0"/>
              <a:t>2016 </a:t>
            </a:r>
            <a:r>
              <a:rPr lang="el-GR" dirty="0" smtClean="0"/>
              <a:t>είναι ΕΥΡΩ 691,92</a:t>
            </a:r>
          </a:p>
          <a:p>
            <a:pPr algn="ctr"/>
            <a:endParaRPr lang="el-GR" dirty="0"/>
          </a:p>
        </p:txBody>
      </p:sp>
      <p:pic>
        <p:nvPicPr>
          <p:cNvPr id="4098" name="Picture 2" descr="C:\Users\User\AppData\Local\Microsoft\Windows\Temporary Internet Files\Content.IE5\RWZPFO58\MC9003838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0525"/>
            <a:ext cx="911009" cy="908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308304" y="3861048"/>
            <a:ext cx="72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2680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872" y="1196752"/>
            <a:ext cx="8373616" cy="4525963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el-GR" b="1" dirty="0" smtClean="0"/>
              <a:t>Ο Εργοδοτούμενος παραλείπει να εκτελέσει την εργασία </a:t>
            </a:r>
            <a:r>
              <a:rPr lang="en-US" b="1" dirty="0" smtClean="0"/>
              <a:t> </a:t>
            </a:r>
            <a:r>
              <a:rPr lang="el-GR" b="1" dirty="0" smtClean="0"/>
              <a:t>του κατ’ ευλόγως ικανοποιητικό τρόπο</a:t>
            </a:r>
          </a:p>
          <a:p>
            <a:pPr marL="109728" indent="0">
              <a:buNone/>
            </a:pPr>
            <a:endParaRPr lang="el-GR" sz="1300" b="1" dirty="0" smtClean="0"/>
          </a:p>
          <a:p>
            <a:pPr marL="990600" indent="-990600">
              <a:buNone/>
            </a:pPr>
            <a:r>
              <a:rPr lang="el-GR" sz="2600" b="1" i="1" dirty="0" smtClean="0">
                <a:solidFill>
                  <a:srgbClr val="FF0000"/>
                </a:solidFill>
              </a:rPr>
              <a:t>ΕΚΤΟΣ </a:t>
            </a:r>
            <a:r>
              <a:rPr lang="el-GR" sz="2600" i="1" dirty="0" smtClean="0"/>
              <a:t>από περιπτώσεις προσωρινής ανικανότητας που οφείλονται σε ασθένεια, βλάβη, τοκετό, ή νόσο</a:t>
            </a:r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r>
              <a:rPr lang="el-GR" sz="2500" dirty="0" smtClean="0"/>
              <a:t>Το Δικαστήριο κρίνει</a:t>
            </a:r>
            <a:r>
              <a:rPr lang="en-GB" sz="2500" dirty="0" smtClean="0"/>
              <a:t>:</a:t>
            </a:r>
            <a:endParaRPr lang="el-GR" sz="2500" dirty="0" smtClean="0"/>
          </a:p>
          <a:p>
            <a:pPr>
              <a:buNone/>
            </a:pPr>
            <a:endParaRPr lang="el-GR" sz="600" dirty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Λογική και όχι μεγίστη αποτελεσματικότητα</a:t>
            </a:r>
            <a:r>
              <a:rPr lang="en-GB" dirty="0" smtClean="0"/>
              <a:t> </a:t>
            </a:r>
            <a:r>
              <a:rPr lang="el-GR" dirty="0" smtClean="0"/>
              <a:t>εργαζόμενου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Κατά πόσον υπάρχει ενημέρωση για μη ικανοποιητική απόδοση (</a:t>
            </a:r>
            <a:r>
              <a:rPr lang="en-US" dirty="0" smtClean="0"/>
              <a:t>warning) </a:t>
            </a:r>
            <a:r>
              <a:rPr lang="el-GR" dirty="0" smtClean="0"/>
              <a:t>πριν από τερματισμό (</a:t>
            </a:r>
            <a:r>
              <a:rPr lang="en-US" dirty="0" smtClean="0"/>
              <a:t>notice) 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Εάν δόθηκε προειδοποίηση για τερματισμό</a:t>
            </a:r>
          </a:p>
          <a:p>
            <a:pPr lvl="1"/>
            <a:endParaRPr lang="el-GR" dirty="0" smtClean="0"/>
          </a:p>
          <a:p>
            <a:pPr marL="109728" indent="0">
              <a:buNone/>
            </a:pPr>
            <a:endParaRPr lang="en-US" sz="1800" dirty="0" smtClean="0"/>
          </a:p>
          <a:p>
            <a:pPr marL="109728" indent="0">
              <a:buNone/>
            </a:pPr>
            <a:r>
              <a:rPr lang="el-GR" sz="1800" dirty="0" smtClean="0"/>
              <a:t>Π.χ. </a:t>
            </a:r>
            <a:r>
              <a:rPr lang="el-GR" sz="1800" b="1" dirty="0" smtClean="0"/>
              <a:t>πλημμελής</a:t>
            </a:r>
            <a:r>
              <a:rPr lang="el-GR" sz="1800" dirty="0" smtClean="0"/>
              <a:t> εκτέλεση/διεκπεραίωση καθηκόντων, συνεχής καθυστερημένη </a:t>
            </a:r>
            <a:endParaRPr lang="en-US" sz="1800" dirty="0" smtClean="0"/>
          </a:p>
          <a:p>
            <a:pPr marL="109728" indent="0">
              <a:buNone/>
            </a:pPr>
            <a:r>
              <a:rPr lang="el-GR" sz="1800" dirty="0" smtClean="0"/>
              <a:t>προσέλευση, απουσία χωρίς άδεια, μειωμένη απόδοση, νωχέλεια, </a:t>
            </a:r>
            <a:endParaRPr lang="en-US" sz="1800" dirty="0" smtClean="0"/>
          </a:p>
          <a:p>
            <a:pPr marL="109728" indent="0">
              <a:buNone/>
            </a:pPr>
            <a:r>
              <a:rPr lang="el-GR" sz="1800" dirty="0" smtClean="0"/>
              <a:t>αδιαφορία, κωλυσιεργία κλπ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solidFill>
                  <a:srgbClr val="C00000"/>
                </a:solidFill>
              </a:rPr>
              <a:t>ΛΟΓΟΙ ΝΟΜΙΜΗΣ ΑΠΟΛΥΣΗΣ</a:t>
            </a:r>
            <a:endParaRPr lang="en-GB" sz="3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AppData\Local\Microsoft\Windows\Temporary Internet Files\Content.IE5\9RBIBZN9\MC9003355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97883"/>
            <a:ext cx="1554243" cy="1542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07504" y="105273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00192" y="5661248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5034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744416" cy="24896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090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500" dirty="0" smtClean="0"/>
              <a:t>Λαμβανομένων υπόψη των αναγκών λειτουργίας της επιχείρησης</a:t>
            </a:r>
            <a:r>
              <a:rPr lang="en-GB" sz="2500" dirty="0" smtClean="0"/>
              <a:t>, </a:t>
            </a:r>
            <a:r>
              <a:rPr lang="el-GR" sz="2500" dirty="0" smtClean="0"/>
              <a:t>προτεραιότητα στους απολυθέντες για προσλήψεις</a:t>
            </a:r>
            <a:r>
              <a:rPr lang="en-GB" sz="2500" dirty="0" smtClean="0"/>
              <a:t>:</a:t>
            </a:r>
            <a:endParaRPr lang="el-GR" sz="2500" dirty="0" smtClean="0"/>
          </a:p>
          <a:p>
            <a:pPr>
              <a:buNone/>
            </a:pPr>
            <a:endParaRPr lang="el-GR" sz="2500" dirty="0" smtClean="0"/>
          </a:p>
          <a:p>
            <a:r>
              <a:rPr lang="el-GR" sz="2500" dirty="0" smtClean="0"/>
              <a:t>εντός 8 μηνών από πλεονασμό</a:t>
            </a:r>
          </a:p>
          <a:p>
            <a:endParaRPr lang="el-GR" sz="1000" dirty="0" smtClean="0"/>
          </a:p>
          <a:p>
            <a:r>
              <a:rPr lang="el-GR" sz="2500" dirty="0" smtClean="0"/>
              <a:t>προσωπικού του τύπου ή της ειδικότητας των πλεοναζόντων</a:t>
            </a:r>
          </a:p>
          <a:p>
            <a:endParaRPr lang="el-GR" sz="1000" dirty="0" smtClean="0"/>
          </a:p>
          <a:p>
            <a:endParaRPr lang="el-GR" sz="1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500" dirty="0" smtClean="0">
                <a:solidFill>
                  <a:srgbClr val="C00000"/>
                </a:solidFill>
              </a:rPr>
              <a:t>ΠΡΟΤΕΡΑΙΟΤΗΤΑ ΠΡΟΣΛΗΨΗΣ ΠΛΕΟΝΑΖΟΝΤΩΝ</a:t>
            </a:r>
            <a:endParaRPr lang="en-GB" sz="3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414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84576"/>
          </a:xfrm>
        </p:spPr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el-GR" sz="2100" dirty="0" smtClean="0"/>
              <a:t>Για πλεονασμούς και όταν ο εργοδοτούμενος παραλείπει να εκτελέσει την εργασία του κατ’ ευλόγως ικανοποιητικό τρόπο)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sz="1100" dirty="0"/>
          </a:p>
          <a:p>
            <a:pPr marL="174625" lvl="1" indent="0">
              <a:buNone/>
            </a:pPr>
            <a:r>
              <a:rPr lang="el-GR" sz="2100" b="1" dirty="0" smtClean="0">
                <a:solidFill>
                  <a:srgbClr val="C00000"/>
                </a:solidFill>
              </a:rPr>
              <a:t>Δοκιμαστική περίοδος </a:t>
            </a:r>
            <a:r>
              <a:rPr lang="el-GR" sz="2100" dirty="0" smtClean="0"/>
              <a:t>είναι χωρίς δικαίωμα προειδοποίησης και κυμαίνεται μεταξύ 6 και 52 μήνες ανάλογα με συμφωνία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l-GR" sz="3800" dirty="0" smtClean="0">
                <a:solidFill>
                  <a:srgbClr val="C00000"/>
                </a:solidFill>
              </a:rPr>
              <a:t>ΠΡΟΕΙΔΟΠΟΙΗΣΗ ΕΡΓΟΔΟΤΗ</a:t>
            </a:r>
            <a:endParaRPr lang="en-GB" sz="3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34289335"/>
              </p:ext>
            </p:extLst>
          </p:nvPr>
        </p:nvGraphicFramePr>
        <p:xfrm>
          <a:off x="683568" y="2289408"/>
          <a:ext cx="770485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240360"/>
              </a:tblGrid>
              <a:tr h="480472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ΠΕΡΙΟΔΟΣ</a:t>
                      </a:r>
                      <a:r>
                        <a:rPr lang="el-GR" sz="1400" baseline="0" dirty="0" smtClean="0"/>
                        <a:t> ΣΥΝΕΧΟΥΣ ΑΠΑΣΧΟΛΗΣΗΣ (ΕΒΔΟΜΑΔΕΣ)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ΕΛΑΧΙΣΤΗ</a:t>
                      </a:r>
                      <a:r>
                        <a:rPr lang="el-GR" sz="1400" baseline="0" dirty="0" smtClean="0"/>
                        <a:t> ΠΡΟΕΙΔΟΠΟΙΗΣΗ (ΕΒΔΟΜΑΔΕΣ)</a:t>
                      </a:r>
                      <a:endParaRPr lang="en-GB" sz="1400" dirty="0"/>
                    </a:p>
                  </a:txBody>
                  <a:tcPr/>
                </a:tc>
              </a:tr>
              <a:tr h="28497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</a:t>
                      </a:r>
                    </a:p>
                  </a:txBody>
                  <a:tcPr/>
                </a:tc>
              </a:tr>
              <a:tr h="26820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52-103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</a:t>
                      </a:r>
                    </a:p>
                  </a:txBody>
                  <a:tcPr/>
                </a:tc>
              </a:tr>
              <a:tr h="25144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104-155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</a:tr>
              <a:tr h="234672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156-207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</a:t>
                      </a:r>
                      <a:endParaRPr lang="en-GB" sz="1400" dirty="0"/>
                    </a:p>
                  </a:txBody>
                  <a:tcPr/>
                </a:tc>
              </a:tr>
              <a:tr h="21790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208-259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6</a:t>
                      </a:r>
                      <a:endParaRPr lang="en-GB" sz="14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260-311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</a:tr>
              <a:tr h="25637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312 και</a:t>
                      </a:r>
                      <a:r>
                        <a:rPr lang="el-GR" sz="1400" baseline="0" dirty="0" smtClean="0"/>
                        <a:t> άνω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8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404664"/>
            <a:ext cx="664468" cy="664468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9832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2656"/>
            <a:ext cx="1440160" cy="14401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Πληρωμή αντί προειδοποίησης </a:t>
            </a:r>
            <a:r>
              <a:rPr lang="el-GR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Η προειδοποίηση λογίζεται ως υπηρεσία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b="1" dirty="0" smtClean="0">
                <a:sym typeface="Wingdings" pitchFamily="2" charset="2"/>
              </a:rPr>
              <a:t>Ασθένεια </a:t>
            </a:r>
            <a:r>
              <a:rPr lang="el-GR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12 μήνες + ¼ της περιόδου ασθενείας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b="1" dirty="0" smtClean="0">
                <a:sym typeface="Wingdings" pitchFamily="2" charset="2"/>
              </a:rPr>
              <a:t>Εργατικό Ατύχημα </a:t>
            </a:r>
            <a:r>
              <a:rPr lang="el-GR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Αναστολή προειδοποίησης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Αδύνατη ή μονομερής ανάκληση της προειδοποίησης</a:t>
            </a:r>
          </a:p>
          <a:p>
            <a:endParaRPr lang="el-GR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Δικαίωμα εργαζόμενου για εξεύρεση εργασίας μέσω της απουσίας του από εργασία με απολαβές για 8 ώρες την εβδομάδα και όχι πέραν των 40 συνολικά (συμφωνία με τον εργοδότη για τις λεπτομέρειες παροχής)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800" dirty="0" smtClean="0">
                <a:solidFill>
                  <a:srgbClr val="C00000"/>
                </a:solidFill>
              </a:rPr>
              <a:t>ΠΡΟΕΙΔΟΠΟΙΗΣΗ ΕΡΓΟΔΟΤΗ</a:t>
            </a:r>
            <a:endParaRPr lang="en-GB" sz="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28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l-GR" sz="3800" dirty="0" smtClean="0">
                <a:solidFill>
                  <a:srgbClr val="C00000"/>
                </a:solidFill>
              </a:rPr>
              <a:t>ΠΡΟΕΙΔΟΠΟΙΗΣΗ ΕΡΓΑΖΟΜΕΝΟΥ</a:t>
            </a:r>
            <a:endParaRPr lang="en-GB" sz="3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2295967"/>
              </p:ext>
            </p:extLst>
          </p:nvPr>
        </p:nvGraphicFramePr>
        <p:xfrm>
          <a:off x="755576" y="1556792"/>
          <a:ext cx="770485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240360"/>
              </a:tblGrid>
              <a:tr h="48047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ΠΕΡΙΟΔΟΣ</a:t>
                      </a:r>
                      <a:r>
                        <a:rPr lang="el-GR" sz="1600" baseline="0" dirty="0" smtClean="0"/>
                        <a:t> ΣΥΝΕΧΟΥΣ ΑΠΑΣΧΟΛΗΣΗΣ (ΕΒΔΟΜΑΔΕΣ)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ΕΛΑΧΙΣΤΗ</a:t>
                      </a:r>
                      <a:r>
                        <a:rPr lang="el-GR" sz="1600" baseline="0" dirty="0" smtClean="0"/>
                        <a:t> ΠΡΟΕΙΔΟΠΟΙΗΣΗ (ΕΒΔΟΜΑΔΕΣ)</a:t>
                      </a:r>
                      <a:endParaRPr lang="en-GB" sz="1600" dirty="0"/>
                    </a:p>
                  </a:txBody>
                  <a:tcPr/>
                </a:tc>
              </a:tr>
              <a:tr h="28497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</a:t>
                      </a:r>
                    </a:p>
                  </a:txBody>
                  <a:tcPr/>
                </a:tc>
              </a:tr>
              <a:tr h="26820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52-259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</a:p>
                  </a:txBody>
                  <a:tcPr/>
                </a:tc>
              </a:tr>
              <a:tr h="256376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260 και</a:t>
                      </a:r>
                      <a:r>
                        <a:rPr lang="el-GR" sz="1600" baseline="0" dirty="0" smtClean="0"/>
                        <a:t> άνω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36" y="4365104"/>
            <a:ext cx="1391928" cy="174865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4248472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marL="174625" lvl="1" indent="0">
              <a:buNone/>
            </a:pPr>
            <a:endParaRPr lang="en-GB" sz="2100" b="1" dirty="0" smtClean="0"/>
          </a:p>
          <a:p>
            <a:pPr marL="174625" lvl="1" indent="0">
              <a:buNone/>
            </a:pPr>
            <a:r>
              <a:rPr lang="el-GR" sz="2100" b="1" dirty="0" smtClean="0"/>
              <a:t>Μπορεί ο εργοδότης να πει </a:t>
            </a:r>
            <a:r>
              <a:rPr lang="el-GR" sz="2100" b="1" dirty="0" smtClean="0">
                <a:solidFill>
                  <a:srgbClr val="C00000"/>
                </a:solidFill>
              </a:rPr>
              <a:t>«Φύγε από τώρα!»</a:t>
            </a:r>
            <a:r>
              <a:rPr lang="en-GB" sz="2100" b="1" dirty="0" smtClean="0">
                <a:solidFill>
                  <a:srgbClr val="C00000"/>
                </a:solidFill>
              </a:rPr>
              <a:t> </a:t>
            </a:r>
            <a:r>
              <a:rPr lang="el-GR" sz="2100" b="1" dirty="0" smtClean="0"/>
              <a:t>σε εργαζόμενο που του έδωσε προειδοποίηση</a:t>
            </a:r>
            <a:r>
              <a:rPr lang="en-GB" sz="2100" b="1" dirty="0" smtClean="0"/>
              <a:t>;</a:t>
            </a:r>
          </a:p>
          <a:p>
            <a:pPr marL="174625" lvl="1" indent="0">
              <a:buNone/>
            </a:pPr>
            <a:endParaRPr lang="el-GR" sz="2100" b="1" dirty="0" smtClean="0"/>
          </a:p>
          <a:p>
            <a:pPr marL="174625" lvl="1" indent="0">
              <a:buNone/>
            </a:pPr>
            <a:r>
              <a:rPr lang="el-GR" sz="2100" b="1" dirty="0" smtClean="0">
                <a:solidFill>
                  <a:srgbClr val="C00000"/>
                </a:solidFill>
              </a:rPr>
              <a:t>ΝΑΙ </a:t>
            </a:r>
            <a:r>
              <a:rPr lang="el-GR" sz="2100" b="1" dirty="0" smtClean="0"/>
              <a:t>και ο τερματισμός είναι άμεσος </a:t>
            </a:r>
            <a:r>
              <a:rPr lang="el-GR" sz="2100" b="1" dirty="0" smtClean="0">
                <a:solidFill>
                  <a:srgbClr val="C00000"/>
                </a:solidFill>
              </a:rPr>
              <a:t>χωρίς υποχρεώσεις </a:t>
            </a:r>
            <a:r>
              <a:rPr lang="el-GR" sz="2100" b="1" dirty="0" smtClean="0"/>
              <a:t>για προειδοποίηση από εργαζόμενο και χωρίς υποχρέωση πληρωμής της προειδοποίησης από εργοδότη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85738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2048"/>
            <a:ext cx="2343838" cy="22768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8208912" cy="41764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Σε περίπτωση παράνομης απόλυσης:</a:t>
            </a:r>
          </a:p>
          <a:p>
            <a:endParaRPr lang="el-GR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b="1" dirty="0" smtClean="0"/>
              <a:t>Πληρωμή προειδοποίησης</a:t>
            </a:r>
            <a:r>
              <a:rPr lang="en-GB" sz="2000" b="1" dirty="0" smtClean="0"/>
              <a:t>,</a:t>
            </a:r>
            <a:r>
              <a:rPr lang="el-GR" sz="2000" b="1" dirty="0" smtClean="0"/>
              <a:t> αν δεν δόθηκε πριν την απόλυση</a:t>
            </a:r>
          </a:p>
          <a:p>
            <a:pPr lvl="1">
              <a:buFont typeface="Wingdings" pitchFamily="2" charset="2"/>
              <a:buChar char="§"/>
            </a:pPr>
            <a:endParaRPr lang="el-GR" sz="10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b="1" dirty="0" smtClean="0"/>
              <a:t>Πληρωμή αποζημιώσεων</a:t>
            </a:r>
            <a:r>
              <a:rPr lang="en-GB" sz="2000" b="1" dirty="0" smtClean="0"/>
              <a:t>:</a:t>
            </a:r>
            <a:endParaRPr lang="el-GR" sz="2000" b="1" dirty="0" smtClean="0"/>
          </a:p>
          <a:p>
            <a:pPr lvl="2"/>
            <a:endParaRPr lang="el-GR" sz="800" dirty="0" smtClean="0"/>
          </a:p>
          <a:p>
            <a:pPr lvl="2">
              <a:buFont typeface="Arial" pitchFamily="34" charset="0"/>
              <a:buChar char="•"/>
            </a:pPr>
            <a:r>
              <a:rPr lang="el-GR" sz="1800" dirty="0" smtClean="0"/>
              <a:t>Ελάχιστο ποσό είναι όσα θα έπαιρνε αν ήταν πλεονάζον</a:t>
            </a:r>
          </a:p>
          <a:p>
            <a:pPr lvl="2">
              <a:buFont typeface="Arial" pitchFamily="34" charset="0"/>
              <a:buChar char="•"/>
            </a:pPr>
            <a:endParaRPr lang="el-GR" sz="500" dirty="0" smtClean="0"/>
          </a:p>
          <a:p>
            <a:pPr lvl="2">
              <a:buFont typeface="Arial" pitchFamily="34" charset="0"/>
              <a:buChar char="•"/>
            </a:pPr>
            <a:r>
              <a:rPr lang="el-GR" sz="1800" dirty="0" smtClean="0"/>
              <a:t>Μέγιστο ποσό είναι δύο ετήσιοι μισθοί</a:t>
            </a:r>
          </a:p>
          <a:p>
            <a:pPr lvl="2">
              <a:buFont typeface="Arial" pitchFamily="34" charset="0"/>
              <a:buChar char="•"/>
            </a:pPr>
            <a:endParaRPr lang="el-GR" sz="500" dirty="0" smtClean="0"/>
          </a:p>
          <a:p>
            <a:pPr lvl="2">
              <a:buFont typeface="Arial" pitchFamily="34" charset="0"/>
              <a:buChar char="•"/>
            </a:pPr>
            <a:r>
              <a:rPr lang="el-GR" sz="1800" dirty="0" smtClean="0"/>
              <a:t>Λαμβάνονται υπόψη τα ημερομίσθια του, η διάρκεια υπηρεσίας, η απώλεια προοπτικής σταδιοδρομίας, οι συνθήκες απόλυσης και η ηλικία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327794"/>
            <a:ext cx="7077472" cy="796950"/>
          </a:xfrm>
        </p:spPr>
        <p:txBody>
          <a:bodyPr>
            <a:normAutofit/>
          </a:bodyPr>
          <a:lstStyle/>
          <a:p>
            <a:pPr algn="ctr"/>
            <a:r>
              <a:rPr lang="el-GR" sz="3800" dirty="0" smtClean="0">
                <a:solidFill>
                  <a:srgbClr val="C00000"/>
                </a:solidFill>
              </a:rPr>
              <a:t>ΔΙΚΑΙΩΜΑ ΣΕ ΑΠΟΖΗΜΙΩΣΗ</a:t>
            </a:r>
            <a:endParaRPr lang="en-GB" sz="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642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287365" cy="185276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7571184" cy="4525963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Εργοδότες</a:t>
            </a:r>
            <a:r>
              <a:rPr lang="el-GR" sz="2500" dirty="0" smtClean="0"/>
              <a:t> με πέραν των 19 </a:t>
            </a:r>
            <a:r>
              <a:rPr lang="el-GR" sz="2500" dirty="0" err="1" smtClean="0"/>
              <a:t>εργαζόμένων</a:t>
            </a:r>
            <a:endParaRPr lang="el-GR" sz="2500" dirty="0" smtClean="0"/>
          </a:p>
          <a:p>
            <a:endParaRPr lang="el-GR" sz="2500" dirty="0" smtClean="0"/>
          </a:p>
          <a:p>
            <a:r>
              <a:rPr lang="el-GR" sz="2500" dirty="0" smtClean="0"/>
              <a:t>Απόλυση έκδηλα παράνομη ή παράνομη και κακόπιστη</a:t>
            </a:r>
          </a:p>
          <a:p>
            <a:endParaRPr lang="el-GR" sz="2500" dirty="0" smtClean="0"/>
          </a:p>
          <a:p>
            <a:r>
              <a:rPr lang="el-GR" sz="2500" dirty="0" smtClean="0"/>
              <a:t>Αν δικαιολογείται από τις περιστάσεις και ο εργοδοτούμενος το ζητήσει</a:t>
            </a:r>
          </a:p>
          <a:p>
            <a:endParaRPr lang="el-GR" sz="2500" dirty="0" smtClean="0"/>
          </a:p>
          <a:p>
            <a:r>
              <a:rPr lang="el-GR" sz="2500" dirty="0" smtClean="0"/>
              <a:t>Συν αποζημίωση για την πραγματική ζημιά με </a:t>
            </a:r>
            <a:r>
              <a:rPr lang="en-US" sz="2500" dirty="0" smtClean="0"/>
              <a:t>maximum 12 </a:t>
            </a:r>
            <a:r>
              <a:rPr lang="el-GR" sz="2500" dirty="0" smtClean="0"/>
              <a:t>μήνες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/>
          </a:bodyPr>
          <a:lstStyle/>
          <a:p>
            <a:r>
              <a:rPr lang="el-GR" sz="3300" dirty="0" smtClean="0">
                <a:solidFill>
                  <a:srgbClr val="C00000"/>
                </a:solidFill>
              </a:rPr>
              <a:t>ΔΙΚΑΙΩΜΑ ΣΕ ΕΠΑΝΑΠΡΟΣΛΗΨΗ</a:t>
            </a:r>
            <a:endParaRPr lang="en-GB" sz="3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316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423253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/>
              <a:t>Λαμβάνονται υπόψη</a:t>
            </a:r>
            <a:r>
              <a:rPr lang="en-GB" b="1" dirty="0" smtClean="0"/>
              <a:t>:</a:t>
            </a:r>
            <a:endParaRPr lang="el-GR" b="1" dirty="0" smtClean="0"/>
          </a:p>
          <a:p>
            <a:endParaRPr lang="en-GB" b="1" dirty="0" smtClean="0"/>
          </a:p>
          <a:p>
            <a:r>
              <a:rPr lang="el-GR" b="1" dirty="0" smtClean="0"/>
              <a:t>Εβδομάδες 18 ωρών</a:t>
            </a:r>
          </a:p>
          <a:p>
            <a:endParaRPr lang="el-GR" sz="1800" dirty="0" smtClean="0"/>
          </a:p>
          <a:p>
            <a:r>
              <a:rPr lang="el-GR" b="1" dirty="0" smtClean="0"/>
              <a:t>Εβδομάδες με λιγότερες ώρες λόγω απουσίας ένεκα ασθένειας, βλάβης, τοκετού, νόσου, προσωρινής διακοπής εργασιών</a:t>
            </a:r>
          </a:p>
          <a:p>
            <a:endParaRPr lang="el-GR" sz="1800" dirty="0" smtClean="0"/>
          </a:p>
          <a:p>
            <a:r>
              <a:rPr lang="el-GR" b="1" dirty="0" smtClean="0"/>
              <a:t>Στον ίδιο εργοδότη – Εξαιρέσεις</a:t>
            </a:r>
          </a:p>
          <a:p>
            <a:pPr lvl="1"/>
            <a:endParaRPr lang="el-GR" sz="12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Λιμενεργάτες (μόνο έναντι Πλεονασμών)</a:t>
            </a:r>
          </a:p>
          <a:p>
            <a:pPr lvl="1">
              <a:buFont typeface="Wingdings" pitchFamily="2" charset="2"/>
              <a:buChar char="§"/>
            </a:pPr>
            <a:endParaRPr lang="el-GR" sz="9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Μεταβίβαση επιχείρησης ή τμήματος επιχείρησης «ως έχει»</a:t>
            </a:r>
          </a:p>
          <a:p>
            <a:pPr lvl="1">
              <a:buFont typeface="Wingdings" pitchFamily="2" charset="2"/>
              <a:buChar char="§"/>
            </a:pPr>
            <a:endParaRPr lang="el-GR" sz="9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Μετάθεση </a:t>
            </a:r>
            <a:r>
              <a:rPr lang="el-GR" dirty="0" err="1" smtClean="0"/>
              <a:t>εργαζόμένου</a:t>
            </a:r>
            <a:r>
              <a:rPr lang="el-GR" dirty="0" smtClean="0"/>
              <a:t> από μία εταιρεία σε άλλη συνδεδεμένη εταιρεία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998984"/>
          </a:xfrm>
        </p:spPr>
        <p:txBody>
          <a:bodyPr>
            <a:normAutofit/>
          </a:bodyPr>
          <a:lstStyle/>
          <a:p>
            <a:pPr algn="ctr"/>
            <a:r>
              <a:rPr lang="el-GR" sz="3300" dirty="0" smtClean="0">
                <a:solidFill>
                  <a:srgbClr val="C00000"/>
                </a:solidFill>
              </a:rPr>
              <a:t>ΥΠΟΛΟΓΙΣΜΟΣ ΤΗΣ ΑΠΑΣΧΟΛΗΣΗΣ</a:t>
            </a:r>
            <a:endParaRPr lang="en-GB" sz="33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97216"/>
            <a:ext cx="1800200" cy="1019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875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AppData\Local\Microsoft\Windows\Temporary Internet Files\Content.IE5\RWZPFO58\MP9004433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22" y="1700808"/>
            <a:ext cx="1133182" cy="1579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500" dirty="0" smtClean="0">
                <a:solidFill>
                  <a:srgbClr val="C00000"/>
                </a:solidFill>
              </a:rPr>
              <a:t>ΣΥΝΕΧΕΣ ΤΗΣ ΑΠΑΣΧΟΛΗΣΗΣ</a:t>
            </a:r>
            <a:endParaRPr lang="en-GB" sz="35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856" y="127930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l-GR" b="1" dirty="0" smtClean="0"/>
              <a:t>Το συνεχές της απασχόλησης δεν διακόπτεται για:</a:t>
            </a:r>
          </a:p>
          <a:p>
            <a:pPr marL="109728" indent="0">
              <a:buNone/>
            </a:pPr>
            <a:endParaRPr lang="el-GR" sz="2100" dirty="0" smtClean="0"/>
          </a:p>
          <a:p>
            <a:r>
              <a:rPr lang="el-GR" dirty="0" smtClean="0"/>
              <a:t>Απουσία λόγω υπηρεσίας στις ένοπλες δυνάμεις</a:t>
            </a:r>
          </a:p>
          <a:p>
            <a:endParaRPr lang="el-GR" sz="1700" dirty="0" smtClean="0"/>
          </a:p>
          <a:p>
            <a:r>
              <a:rPr lang="el-GR" dirty="0" smtClean="0"/>
              <a:t>Απουσία λόγω εργατικής διαφοράς</a:t>
            </a:r>
          </a:p>
          <a:p>
            <a:endParaRPr lang="el-GR" sz="1700" dirty="0" smtClean="0"/>
          </a:p>
          <a:p>
            <a:r>
              <a:rPr lang="el-GR" dirty="0" smtClean="0"/>
              <a:t>Αλλαγή εργοδότη (μεταβίβαση επιχείρησης ή τμήματος «ως έχει»)</a:t>
            </a:r>
          </a:p>
          <a:p>
            <a:endParaRPr lang="el-GR" sz="1500" dirty="0" smtClean="0"/>
          </a:p>
          <a:p>
            <a:r>
              <a:rPr lang="el-GR" dirty="0" smtClean="0"/>
              <a:t>Απουσία λόγω προσωρινής διακοπής εργασιών</a:t>
            </a:r>
          </a:p>
          <a:p>
            <a:endParaRPr lang="el-GR" sz="1500" dirty="0" smtClean="0"/>
          </a:p>
          <a:p>
            <a:r>
              <a:rPr lang="el-GR" dirty="0" smtClean="0"/>
              <a:t>Απουσία υπό συνθήκες τέτοιες ώστε δυνάμει διευθέτησης, εθίμου ή νόμου, η σχέση εργοδότη-</a:t>
            </a:r>
            <a:r>
              <a:rPr lang="el-GR" dirty="0" err="1" smtClean="0"/>
              <a:t>εργαζόμένου </a:t>
            </a:r>
            <a:r>
              <a:rPr lang="el-GR" dirty="0" smtClean="0"/>
              <a:t>θεωρείται από το ΔΕΔ ως συνεχιζόμενη</a:t>
            </a:r>
            <a:endParaRPr lang="en-GB" dirty="0"/>
          </a:p>
        </p:txBody>
      </p:sp>
      <p:sp>
        <p:nvSpPr>
          <p:cNvPr id="6" name="Striped Right Arrow 5"/>
          <p:cNvSpPr/>
          <p:nvPr/>
        </p:nvSpPr>
        <p:spPr>
          <a:xfrm>
            <a:off x="7740352" y="6211020"/>
            <a:ext cx="864096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C:\Users\User\AppData\Local\Microsoft\Windows\Temporary Internet Files\Content.IE5\9RBIBZN9\MC9000603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67" y="4914398"/>
            <a:ext cx="1076821" cy="1178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7460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15726"/>
            <a:ext cx="2232248" cy="16816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4813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Απουσία λόγω απασχόλησης στο εξωτερικό σε επιχείρηση που ανήκει εξ ολοκλήρου ή κατά κύριο λόγο στον εργοδότη (π.χ. </a:t>
            </a:r>
            <a:r>
              <a:rPr lang="en-US" dirty="0" smtClean="0"/>
              <a:t>J&amp;P Ltd </a:t>
            </a:r>
            <a:r>
              <a:rPr lang="el-GR" dirty="0" smtClean="0"/>
              <a:t>και </a:t>
            </a:r>
            <a:r>
              <a:rPr lang="en-US" dirty="0" smtClean="0"/>
              <a:t>J&amp;P (</a:t>
            </a:r>
            <a:r>
              <a:rPr lang="en-GB" dirty="0" err="1" smtClean="0"/>
              <a:t>Ov</a:t>
            </a:r>
            <a:r>
              <a:rPr lang="en-US" dirty="0" err="1" smtClean="0"/>
              <a:t>erseas</a:t>
            </a:r>
            <a:r>
              <a:rPr lang="en-US" dirty="0" smtClean="0"/>
              <a:t>) Ltd</a:t>
            </a:r>
            <a:r>
              <a:rPr lang="el-GR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Απουσία με άδεια μετ’απολαβών ή άνευ απολαβών (προσωρι</a:t>
            </a:r>
            <a:r>
              <a:rPr lang="el-GR" dirty="0"/>
              <a:t>ν</a:t>
            </a:r>
            <a:r>
              <a:rPr lang="el-GR" dirty="0" smtClean="0"/>
              <a:t>ή και με συμφέρον και του εργοδότη)</a:t>
            </a:r>
          </a:p>
          <a:p>
            <a:endParaRPr lang="en-US" dirty="0" smtClean="0"/>
          </a:p>
          <a:p>
            <a:r>
              <a:rPr lang="el-GR" dirty="0" smtClean="0"/>
              <a:t>Απουσία λόγω ανώτερης βίας, πολεμικής ενέργειας, πολιτικής εξέγερσης ή θεομηνίας</a:t>
            </a:r>
          </a:p>
          <a:p>
            <a:endParaRPr lang="en-US" dirty="0" smtClean="0"/>
          </a:p>
          <a:p>
            <a:r>
              <a:rPr lang="el-GR" dirty="0" smtClean="0"/>
              <a:t>Απουσία με γονική άδεια ή άδεια για λόγους ανωτέρας βίας</a:t>
            </a:r>
          </a:p>
          <a:p>
            <a:endParaRPr lang="en-US" dirty="0" smtClean="0"/>
          </a:p>
          <a:p>
            <a:r>
              <a:rPr lang="el-GR" dirty="0" smtClean="0"/>
              <a:t>Εποχιακοί εργάτες </a:t>
            </a:r>
            <a:r>
              <a:rPr lang="el-GR" dirty="0" smtClean="0">
                <a:sym typeface="Wingdings" pitchFamily="2" charset="2"/>
              </a:rPr>
              <a:t> 25 εβδομάδες στον ίδιο </a:t>
            </a:r>
            <a:endParaRPr lang="en-US" dirty="0" smtClean="0">
              <a:sym typeface="Wingdings" pitchFamily="2" charset="2"/>
            </a:endParaRPr>
          </a:p>
          <a:p>
            <a:pPr marL="109728" indent="0">
              <a:buNone/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el-GR" dirty="0" smtClean="0">
                <a:sym typeface="Wingdings" pitchFamily="2" charset="2"/>
              </a:rPr>
              <a:t>εργοδότη συνεχεία ή μη = συνεχείς </a:t>
            </a:r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388594"/>
            <a:ext cx="7185625" cy="794168"/>
          </a:xfrm>
        </p:spPr>
        <p:txBody>
          <a:bodyPr>
            <a:normAutofit/>
          </a:bodyPr>
          <a:lstStyle/>
          <a:p>
            <a:pPr algn="ctr"/>
            <a:r>
              <a:rPr lang="el-GR" sz="3300" dirty="0" smtClean="0">
                <a:solidFill>
                  <a:srgbClr val="C00000"/>
                </a:solidFill>
              </a:rPr>
              <a:t>ΤΟ ΣΥΝΕΧΕΣ ΤΗΣ ΑΠΑΣΧΟΛΗΣΗΣ</a:t>
            </a:r>
            <a:endParaRPr lang="en-GB" sz="33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User\AppData\Local\Microsoft\Windows\Temporary Internet Files\Content.IE5\RWZPFO58\MC9003351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45" y="388594"/>
            <a:ext cx="1311319" cy="1210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8637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39952" y="4854639"/>
            <a:ext cx="511256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89113" indent="-1789113">
              <a:spcBef>
                <a:spcPct val="50000"/>
              </a:spcBef>
            </a:pPr>
            <a:r>
              <a:rPr lang="el-GR" sz="16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Ταχ</a:t>
            </a:r>
            <a:r>
              <a:rPr lang="el-GR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Διεύθυνση</a:t>
            </a:r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 </a:t>
            </a:r>
            <a:r>
              <a:rPr lang="el-GR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Τμήμα Εργασιακών Σχέσεων, </a:t>
            </a:r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1431 </a:t>
            </a:r>
            <a:r>
              <a:rPr lang="el-GR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Λευκωσία</a:t>
            </a:r>
          </a:p>
          <a:p>
            <a:pPr>
              <a:spcBef>
                <a:spcPct val="50000"/>
              </a:spcBef>
            </a:pPr>
            <a:r>
              <a:rPr lang="el-GR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Ιστοσελίδα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 http://www.mlsi.gov.cy/dlr </a:t>
            </a:r>
          </a:p>
          <a:p>
            <a:pPr>
              <a:spcBef>
                <a:spcPct val="50000"/>
              </a:spcBef>
            </a:pPr>
            <a:r>
              <a:rPr lang="el-GR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Ηλ</a:t>
            </a: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Ταχυδρομείο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 info@dlr.mlsi.gov.cy</a:t>
            </a:r>
          </a:p>
          <a:p>
            <a:pPr>
              <a:spcBef>
                <a:spcPct val="50000"/>
              </a:spcBef>
            </a:pPr>
            <a:r>
              <a:rPr lang="el-GR" sz="16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Τηλ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22</a:t>
            </a:r>
            <a:r>
              <a:rPr lang="el-GR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803100, Φαξ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 </a:t>
            </a:r>
            <a:r>
              <a:rPr lang="el-GR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22661977</a:t>
            </a:r>
            <a:endParaRPr lang="el-GR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5800" y="1124744"/>
            <a:ext cx="7772400" cy="131635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5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ΕΥΧΑΡΙΣΤΟΥΜΕ!</a:t>
            </a:r>
            <a:endParaRPr lang="en-GB" sz="45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4688" y="2513111"/>
            <a:ext cx="3685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Ξένιος Μάμας</a:t>
            </a:r>
          </a:p>
          <a:p>
            <a:r>
              <a:rPr lang="el-GR" sz="15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Λειτουργός Εργασιακών Σχέσεων Α’</a:t>
            </a:r>
            <a:endParaRPr lang="en-GB" sz="15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150296" y="3717032"/>
            <a:ext cx="4390256" cy="11997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l-GR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ΤΜΗΜΑ ΕΡΓΑΣΙΑΚΩΝ ΣΧΕΣΕΩΝ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l-GR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ΥΠΟΥΡΓΕΙΟ ΕΡΓΑΣΙΑΣ, ΠΡΟΝΟΙΑΣ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l-GR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ΚΑΙ ΚΟΙΝΩΝΙΚΩΝ ΑΣΦΑΛΙΣΕΩΝ</a:t>
            </a:r>
            <a:endParaRPr lang="en-GB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3" name="Picture 2" descr="C:\Users\User\Pictures\ΔΙΆΦΟΡΑ\1-Εικόνες\Various\logo 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087" y="3774519"/>
            <a:ext cx="1002969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8637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56792"/>
            <a:ext cx="2016224" cy="15121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423317"/>
            <a:ext cx="5976664" cy="416592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400" b="1" dirty="0" smtClean="0"/>
              <a:t>Ο εργοδοτούμενος κατέστη πλεονάζων </a:t>
            </a:r>
            <a:endParaRPr lang="en-US" sz="2400" b="1" dirty="0" smtClean="0"/>
          </a:p>
          <a:p>
            <a:pPr marL="109728" indent="0">
              <a:buNone/>
            </a:pPr>
            <a:r>
              <a:rPr lang="el-GR" sz="1800" i="1" dirty="0" smtClean="0"/>
              <a:t>(γίνεται ειδική αναφορά πιο κάτω)</a:t>
            </a:r>
          </a:p>
          <a:p>
            <a:pPr>
              <a:buNone/>
            </a:pPr>
            <a:endParaRPr lang="en-US" sz="1500" dirty="0" smtClean="0"/>
          </a:p>
          <a:p>
            <a:pPr marL="109728" indent="0">
              <a:buNone/>
            </a:pPr>
            <a:r>
              <a:rPr lang="el-GR" sz="2400" b="1" dirty="0" smtClean="0"/>
              <a:t>Ανώτερη βία, πολεμική ενέργεια, πολιτική εξέγερση, θεομηνία ή καταστροφή των εγκαταστάσεων με πυρκαγιά, μη οφειλόμενη σε εσκεμμένη ενέργεια ή αμέλεια του εργοδότη </a:t>
            </a:r>
            <a:endParaRPr lang="en-US" sz="2400" b="1" dirty="0" smtClean="0"/>
          </a:p>
          <a:p>
            <a:endParaRPr lang="el-GR" sz="1000" b="1" dirty="0" smtClean="0"/>
          </a:p>
        </p:txBody>
      </p:sp>
      <p:pic>
        <p:nvPicPr>
          <p:cNvPr id="3074" name="Picture 2" descr="C:\Users\User\AppData\Local\Microsoft\Windows\Temporary Internet Files\Content.IE5\9RBIBZN9\MC900036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05" y="5639560"/>
            <a:ext cx="2054551" cy="81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683568" y="1351309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55576" y="2863477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solidFill>
                  <a:srgbClr val="C00000"/>
                </a:solidFill>
              </a:rPr>
              <a:t>ΛΟΓΟΙ ΝΟΜΙΜΗΣ ΑΠΟΛΥΣΗΣ</a:t>
            </a:r>
            <a:endParaRPr lang="en-GB" sz="3400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6376" y="5157192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8753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16832"/>
            <a:ext cx="8784976" cy="4525963"/>
          </a:xfrm>
        </p:spPr>
        <p:txBody>
          <a:bodyPr>
            <a:noAutofit/>
          </a:bodyPr>
          <a:lstStyle/>
          <a:p>
            <a:r>
              <a:rPr lang="el-GR" sz="2000" dirty="0" smtClean="0"/>
              <a:t>Εναρμόνιση με Ευρωπαϊκό κεκτημένο (30 μήνες συνεχείς ή</a:t>
            </a:r>
            <a:r>
              <a:rPr lang="en-US" sz="2000" dirty="0" smtClean="0"/>
              <a:t> </a:t>
            </a:r>
            <a:r>
              <a:rPr lang="el-GR" sz="2000" dirty="0" smtClean="0"/>
              <a:t>διακεκομμένοι) εκτός εάν:</a:t>
            </a:r>
          </a:p>
          <a:p>
            <a:endParaRPr lang="el-GR" sz="1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/>
              <a:t>Οι ανάγκες είναι προσωρινές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/>
              <a:t>Αναπλήρωση </a:t>
            </a:r>
            <a:r>
              <a:rPr lang="el-GR" sz="1800" dirty="0" smtClean="0"/>
              <a:t>εργαζόμενου που απουσιάζει</a:t>
            </a:r>
            <a:endParaRPr lang="el-GR" sz="1800" dirty="0"/>
          </a:p>
          <a:p>
            <a:pPr lvl="1">
              <a:buFont typeface="Wingdings" pitchFamily="2" charset="2"/>
              <a:buChar char="§"/>
            </a:pPr>
            <a:r>
              <a:rPr lang="el-GR" sz="1800" dirty="0"/>
              <a:t>Δοκιμαστική </a:t>
            </a:r>
            <a:r>
              <a:rPr lang="el-GR" sz="1800" dirty="0" smtClean="0"/>
              <a:t>περίοδος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Κλπ</a:t>
            </a:r>
          </a:p>
          <a:p>
            <a:endParaRPr lang="el-GR" sz="1000" dirty="0" smtClean="0"/>
          </a:p>
          <a:p>
            <a:r>
              <a:rPr lang="el-GR" sz="2000" dirty="0" smtClean="0"/>
              <a:t>Το Δικαστήριο μπορεί </a:t>
            </a:r>
            <a:r>
              <a:rPr lang="el-GR" sz="2000" dirty="0"/>
              <a:t>να θεωρεί ότι μια σύμβαση ή σειρά συμβάσεων πρέπει να θεωρηθούν ως σύμβαση αορίστου </a:t>
            </a:r>
            <a:r>
              <a:rPr lang="el-GR" sz="2000" dirty="0" smtClean="0"/>
              <a:t>χρόνου</a:t>
            </a:r>
          </a:p>
          <a:p>
            <a:endParaRPr lang="el-GR" sz="1000" dirty="0" smtClean="0"/>
          </a:p>
          <a:p>
            <a:r>
              <a:rPr lang="el-GR" sz="2000" dirty="0" smtClean="0"/>
              <a:t>Αν </a:t>
            </a:r>
            <a:r>
              <a:rPr lang="el-GR" sz="2000" dirty="0"/>
              <a:t>η μη ανανέωση οφείλεται σε πλεονασμό </a:t>
            </a:r>
            <a:r>
              <a:rPr lang="el-GR" sz="2000" dirty="0" smtClean="0"/>
              <a:t>             δικαιούνται </a:t>
            </a:r>
            <a:r>
              <a:rPr lang="el-GR" sz="2000" dirty="0"/>
              <a:t>πληρωμή </a:t>
            </a:r>
            <a:r>
              <a:rPr lang="el-GR" sz="2000" dirty="0" smtClean="0"/>
              <a:t>πλεονασμού. </a:t>
            </a:r>
            <a:endParaRPr lang="en-GB" sz="2000" dirty="0"/>
          </a:p>
          <a:p>
            <a:endParaRPr lang="el-GR" sz="2400" dirty="0" smtClean="0"/>
          </a:p>
          <a:p>
            <a:pPr lvl="1"/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6896" y="1207293"/>
            <a:ext cx="8229600" cy="853555"/>
          </a:xfrm>
        </p:spPr>
        <p:txBody>
          <a:bodyPr>
            <a:normAutofit/>
          </a:bodyPr>
          <a:lstStyle/>
          <a:p>
            <a:r>
              <a:rPr lang="el-GR" sz="2500" dirty="0" smtClean="0"/>
              <a:t>Λήξη σύμβασης τακτής περιόδου</a:t>
            </a:r>
            <a:endParaRPr lang="en-GB" sz="2500" dirty="0"/>
          </a:p>
        </p:txBody>
      </p:sp>
      <p:pic>
        <p:nvPicPr>
          <p:cNvPr id="4098" name="Picture 2" descr="C:\Users\User\AppData\Local\Microsoft\Windows\Temporary Internet Files\Content.IE5\RWZPFO58\MC9000565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04" y="5248599"/>
            <a:ext cx="1857376" cy="1420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94048" y="1351309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00192" y="6165304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ΛΟΓΟΙ ΝΟΜΙΜΗΣ ΑΠΟΛΥΣΗΣ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698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431429"/>
            <a:ext cx="8424936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l-GR" sz="2300" b="1" dirty="0" smtClean="0"/>
              <a:t>Συμπλήρωση κανονικής ηλικίας αφυπηρέτησης </a:t>
            </a:r>
            <a:r>
              <a:rPr lang="el-GR" sz="2300" dirty="0" smtClean="0"/>
              <a:t>βάσει εθίμου, νόμου, συλλογικής σύμβασης, σύμβασης εργασίας, κανόνων της εργασίας ή άλλως</a:t>
            </a:r>
          </a:p>
          <a:p>
            <a:endParaRPr lang="el-GR" sz="1500" dirty="0" smtClean="0"/>
          </a:p>
          <a:p>
            <a:pPr marL="109728" indent="0">
              <a:buNone/>
            </a:pPr>
            <a:r>
              <a:rPr lang="el-GR" sz="2300" b="1" dirty="0" smtClean="0"/>
              <a:t>Συμπλήρωση της συντάξιμης ηλικίας</a:t>
            </a:r>
            <a:r>
              <a:rPr lang="en-GB" sz="2300" b="1" dirty="0" smtClean="0"/>
              <a:t>:</a:t>
            </a:r>
            <a:endParaRPr lang="el-GR" sz="2300" b="1" dirty="0" smtClean="0"/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63 χρόνια για γυναίκες που γεννήθηκαν πριν την 01/01/1935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65 χρόνια για όλους τους υπόλοιπους, άντρες και γυναίκες </a:t>
            </a:r>
            <a:endParaRPr lang="en-GB" sz="1800" dirty="0"/>
          </a:p>
        </p:txBody>
      </p:sp>
      <p:pic>
        <p:nvPicPr>
          <p:cNvPr id="5124" name="Picture 4" descr="C:\Users\User\AppData\Local\Microsoft\Windows\Temporary Internet Files\Content.IE5\EI4TZIYZ\MC9002793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0054"/>
            <a:ext cx="1656184" cy="1675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50"/>
          <a:stretch/>
        </p:blipFill>
        <p:spPr>
          <a:xfrm>
            <a:off x="3779912" y="980728"/>
            <a:ext cx="1144910" cy="1224136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159496" y="2420888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79512" y="3789040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ΛΟΓΟΙ ΝΟΜΙΜΗΣ ΑΠΟΛΥΣΗΣ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956376" y="5157192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05789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880" y="163934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l-GR" b="1" dirty="0" smtClean="0"/>
              <a:t>Ο εργοδοτούμενος επιδεικνύει τέτοια διαγωγή ώστε να καθιστά τον εαυτό του υποκείμενο σε απόλυση χωρίς προειδοποίηση</a:t>
            </a:r>
          </a:p>
          <a:p>
            <a:pPr>
              <a:buFont typeface="Wingdings" pitchFamily="2" charset="2"/>
              <a:buChar char="Ø"/>
            </a:pPr>
            <a:endParaRPr lang="el-GR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l-GR" dirty="0" smtClean="0"/>
              <a:t>Ο εργοδότης πρέπει να απολύσει εντός λογικού χρόνου από το γεγονός που του έδωσε το δικαίωμα απόλυσης</a:t>
            </a:r>
          </a:p>
          <a:p>
            <a:pPr lvl="1" algn="just">
              <a:buFont typeface="Wingdings" pitchFamily="2" charset="2"/>
              <a:buChar char="Ø"/>
            </a:pPr>
            <a:endParaRPr lang="el-GR" dirty="0" smtClean="0"/>
          </a:p>
          <a:p>
            <a:pPr lvl="1" algn="just">
              <a:buFont typeface="Wingdings" pitchFamily="2" charset="2"/>
              <a:buChar char="Ø"/>
            </a:pPr>
            <a:r>
              <a:rPr lang="el-GR" dirty="0" smtClean="0"/>
              <a:t>Τα περιστατικά κάθε συγκεκριμένης υπόθεσης λαμβάνονται υπόψη σε συνάρτηση με τη φύση της επιχείρησης και τη θέση του εργαζόμενου</a:t>
            </a:r>
          </a:p>
          <a:p>
            <a:pPr lvl="1" algn="just">
              <a:buFont typeface="Wingdings" pitchFamily="2" charset="2"/>
              <a:buChar char="Ø"/>
            </a:pPr>
            <a:endParaRPr lang="el-GR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KEM TAXI vs. </a:t>
            </a:r>
            <a:r>
              <a:rPr lang="el-GR" dirty="0" err="1" smtClean="0"/>
              <a:t>Αναστάσης</a:t>
            </a:r>
            <a:r>
              <a:rPr lang="el-GR" dirty="0" smtClean="0"/>
              <a:t> Τρύφωνος: Ο εργαζόμενος έβριζε μπροστά σε πελάτες και επιπρόσθετα ανέφερε «…ας μείνουν μαύρα και σκοτεινά που την </a:t>
            </a:r>
            <a:r>
              <a:rPr lang="el-GR" dirty="0" err="1" smtClean="0"/>
              <a:t>κκελλέ</a:t>
            </a:r>
            <a:r>
              <a:rPr lang="el-GR" dirty="0" smtClean="0"/>
              <a:t> τους </a:t>
            </a:r>
            <a:r>
              <a:rPr lang="el-GR" dirty="0" err="1" smtClean="0"/>
              <a:t>γι’αυτοκίνητα</a:t>
            </a:r>
            <a:r>
              <a:rPr lang="el-GR" dirty="0" smtClean="0"/>
              <a:t>…»</a:t>
            </a:r>
          </a:p>
          <a:p>
            <a:pPr lvl="1" algn="just">
              <a:buNone/>
            </a:pPr>
            <a:endParaRPr lang="el-GR" dirty="0" smtClean="0"/>
          </a:p>
          <a:p>
            <a:pPr lvl="1" algn="just">
              <a:buFont typeface="Wingdings" pitchFamily="2" charset="2"/>
              <a:buChar char="Ø"/>
            </a:pPr>
            <a:r>
              <a:rPr lang="el-GR" dirty="0" smtClean="0"/>
              <a:t>Το σχόλιο έγινε </a:t>
            </a:r>
            <a:r>
              <a:rPr lang="el-GR" b="1" dirty="0" smtClean="0">
                <a:solidFill>
                  <a:srgbClr val="FF0000"/>
                </a:solidFill>
              </a:rPr>
              <a:t>ενώπιον πελατών</a:t>
            </a:r>
            <a:r>
              <a:rPr lang="el-GR" dirty="0" smtClean="0"/>
              <a:t>, με περιφρόνηση προς την εταιρεία, </a:t>
            </a:r>
            <a:r>
              <a:rPr lang="el-GR" b="1" dirty="0" smtClean="0">
                <a:solidFill>
                  <a:srgbClr val="FF0000"/>
                </a:solidFill>
              </a:rPr>
              <a:t>υπονομεύοντας την επιχείρηση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FF0000"/>
                </a:solidFill>
              </a:rPr>
              <a:t>τη φήμη της </a:t>
            </a:r>
            <a:r>
              <a:rPr lang="el-GR" dirty="0" smtClean="0"/>
              <a:t>ως δημόσιας μεταφορικής εταιρείας)</a:t>
            </a:r>
            <a:endParaRPr lang="en-GB" dirty="0"/>
          </a:p>
        </p:txBody>
      </p:sp>
      <p:pic>
        <p:nvPicPr>
          <p:cNvPr id="6147" name="Picture 3" descr="C:\Users\User\AppData\Local\Microsoft\Windows\Temporary Internet Files\Content.IE5\9RBIBZN9\MC9001402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243"/>
            <a:ext cx="1296144" cy="1209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AppData\Local\Microsoft\Windows\Temporary Internet Files\Content.IE5\RWZPFO58\MC9003045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9704"/>
            <a:ext cx="1368152" cy="1209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107504" y="1556792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ΛΟΓΟΙ ΝΟΜΙΜΗΣ ΑΠΟΛΥΣΗΣ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172400" y="6165304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3377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1" y="476672"/>
            <a:ext cx="8437023" cy="56886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500" dirty="0" smtClean="0"/>
              <a:t>Για να αποφασιστεί κατά πόσο κακή γλώσσα, αναίδεια ή απειθαρχία στην απασχόληση αποτελούν παράπτωμα, πρέπει να λαμβάνονται υπόψη όχι μόνο τα λόγια αλλά και ο τρόπος ή το περιβάλλον που ελέχθησαν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2500" dirty="0" smtClean="0"/>
              <a:t>Η απόλυση πρέπει να είναι η εύλογη κατάληξη του </a:t>
            </a:r>
            <a:r>
              <a:rPr lang="el-GR" sz="2500" b="1" dirty="0" smtClean="0">
                <a:solidFill>
                  <a:srgbClr val="FF0000"/>
                </a:solidFill>
              </a:rPr>
              <a:t>μέσου συνετού </a:t>
            </a:r>
            <a:r>
              <a:rPr lang="el-GR" sz="2500" dirty="0" smtClean="0"/>
              <a:t>εργοδότη</a:t>
            </a:r>
          </a:p>
          <a:p>
            <a:endParaRPr lang="el-GR" sz="1100" dirty="0" smtClean="0"/>
          </a:p>
          <a:p>
            <a:pPr marL="109728" indent="0" algn="just">
              <a:buNone/>
            </a:pPr>
            <a:r>
              <a:rPr lang="el-GR" sz="1800" dirty="0" smtClean="0"/>
              <a:t>Π.χ.: εσκεμμένη ανυπακοή σε νόμιμη και λογική οδηγία του εργοδότη, οικειοποίηση αγαθών/υλικών του εργοδότη, επαναλαμβανόμενη παράβαση κανόνων εργασίας με συνέπεια την πρόκληση ζημιών, απρεπής διαγωγή/εξύβριση, ανάρμοστη συμπεριφορά, χειροδικία σε προϊστάμενο/εργοδότη, διαπληκτισμός </a:t>
            </a:r>
            <a:r>
              <a:rPr lang="el-GR" sz="1800" dirty="0" err="1" smtClean="0"/>
              <a:t>εργαζόμένων</a:t>
            </a:r>
            <a:r>
              <a:rPr lang="el-GR" sz="1800" dirty="0" smtClean="0"/>
              <a:t> μεταξύ τους, «κλοπή» πελάτη του εργοδότη, ανταγωνιστική εργασία, κλοπή από συνάδελφο</a:t>
            </a:r>
          </a:p>
        </p:txBody>
      </p:sp>
      <p:pic>
        <p:nvPicPr>
          <p:cNvPr id="7170" name="Picture 2" descr="C:\Users\User\AppData\Local\Microsoft\Windows\Temporary Internet Files\Content.IE5\L4HGTY81\MC900034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31" y="5572911"/>
            <a:ext cx="1277726" cy="1132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AppData\Local\Microsoft\Windows\Temporary Internet Files\Content.IE5\EI4TZIYZ\MC9000906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656184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5395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404664"/>
            <a:ext cx="8280920" cy="5472608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Συνοπτικά</a:t>
            </a:r>
            <a:r>
              <a:rPr lang="el-GR" b="1" dirty="0" smtClean="0"/>
              <a:t>, οι λόγοι που μπορεί να αποτελούν λόγο απόλυσης χωρίς προειδοποίηση, ανάλογα με τα περιστατικά της κάθε υπόθεσης είναι:</a:t>
            </a:r>
          </a:p>
          <a:p>
            <a:endParaRPr lang="el-GR" dirty="0" smtClean="0"/>
          </a:p>
          <a:p>
            <a:pPr lvl="1" algn="just">
              <a:buFont typeface="Wingdings" pitchFamily="2" charset="2"/>
              <a:buChar char="§"/>
            </a:pPr>
            <a:r>
              <a:rPr lang="el-GR" sz="2400" dirty="0" smtClean="0"/>
              <a:t>Διαγωγή του </a:t>
            </a:r>
            <a:r>
              <a:rPr lang="el-GR" sz="2400" dirty="0" err="1" smtClean="0"/>
              <a:t>εργαζόμένου</a:t>
            </a:r>
            <a:r>
              <a:rPr lang="el-GR" sz="2400" dirty="0" smtClean="0"/>
              <a:t> που καθιστά σαφές ότι η σχέση εργοδότη και </a:t>
            </a:r>
            <a:r>
              <a:rPr lang="el-GR" sz="2400" dirty="0" err="1" smtClean="0"/>
              <a:t>εργαζόμένου</a:t>
            </a:r>
            <a:r>
              <a:rPr lang="el-GR" sz="2400" dirty="0" smtClean="0"/>
              <a:t> δεν δύναται ευλόγως να αναμένεται όπως συνεχιστεί</a:t>
            </a:r>
          </a:p>
          <a:p>
            <a:pPr lvl="1" algn="just">
              <a:buFont typeface="Wingdings" pitchFamily="2" charset="2"/>
              <a:buChar char="§"/>
            </a:pPr>
            <a:endParaRPr lang="el-GR" sz="24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l-GR" sz="2400" dirty="0" smtClean="0"/>
              <a:t>Διάπραξη σοβαρού παραπτώματος από τον εργοδοτούμενο κατά την εκτέλεση των καθηκόντων του</a:t>
            </a:r>
          </a:p>
          <a:p>
            <a:pPr lvl="1" algn="just">
              <a:buFont typeface="Wingdings" pitchFamily="2" charset="2"/>
              <a:buChar char="§"/>
            </a:pPr>
            <a:endParaRPr lang="el-GR" sz="24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l-GR" sz="2400" dirty="0" smtClean="0"/>
              <a:t>Διάπραξη ποινικού αδικήματος από τον εργοδοτούμενο κατά την εκτέλεση του καθήκοντος του χωρίς τη ρητή ή σιωπηρή συγκατάθεση του εργοδότη του</a:t>
            </a:r>
          </a:p>
          <a:p>
            <a:pPr lvl="1" algn="just">
              <a:buFont typeface="Wingdings" pitchFamily="2" charset="2"/>
              <a:buChar char="§"/>
            </a:pPr>
            <a:endParaRPr lang="el-GR" sz="24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l-GR" sz="2400" dirty="0" smtClean="0"/>
              <a:t>Απρεπής διαγωγή του </a:t>
            </a:r>
            <a:r>
              <a:rPr lang="el-GR" sz="2400" dirty="0" err="1" smtClean="0"/>
              <a:t>εργαζόμένου</a:t>
            </a:r>
            <a:r>
              <a:rPr lang="el-GR" sz="2400" dirty="0" smtClean="0"/>
              <a:t> κατά το χρόνο της εκτέλεσης των καθηκόντων του</a:t>
            </a:r>
          </a:p>
          <a:p>
            <a:pPr lvl="1" algn="just">
              <a:buFont typeface="Wingdings" pitchFamily="2" charset="2"/>
              <a:buChar char="§"/>
            </a:pPr>
            <a:endParaRPr lang="el-GR" sz="24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l-GR" sz="2400" dirty="0" smtClean="0"/>
              <a:t>Σοβαρή ή επαναλαμβανόμενη παράβαση ή παραγνώριση κανόνων της εργασίας ή άλλων κανόνων σε σχέση με την απασχόληση</a:t>
            </a:r>
            <a:endParaRPr lang="en-GB" sz="2400" dirty="0"/>
          </a:p>
        </p:txBody>
      </p:sp>
      <p:pic>
        <p:nvPicPr>
          <p:cNvPr id="8194" name="Picture 2" descr="C:\Users\User\AppData\Local\Microsoft\Windows\Temporary Internet Files\Content.IE5\L4HGTY81\MC9002936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68635"/>
            <a:ext cx="1915046" cy="120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07504" y="33265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l-GR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  <a:endParaRPr lang="en-GB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876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1201</TotalTime>
  <Words>2649</Words>
  <Application>Microsoft Office PowerPoint</Application>
  <PresentationFormat>On-screen Show (4:3)</PresentationFormat>
  <Paragraphs>458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ΝΟΜΟΣ ΠΕΡΙ ΤΕΡΜΑΤΙΣΜΟΥ ΤΗΣ ΑΠΑΣΧΟΛΗΣΗΣ 24/1967, 17/1968, 67/1972, 6/1973, 1/1975, 18/1977, 30/1979, 57/1979, 82/1979, 92/1979, 54/1980, 12/1983, 167/1987, 37/1988, 18/1990, 203/1990, 52(I)/1994, 61(I)/1994. 26(I)/2001, 111(I)/2001, 70(I)/2002, 79(I)/2002, 159(I)/2002, 212(I)/2002, 110(I)/2003, 111(I)/2003 και 89(I)/2016</vt:lpstr>
      <vt:lpstr>ΣΚΟΠΟΣ ΤΟΥ ΝΟΜΟΥ</vt:lpstr>
      <vt:lpstr>ΛΟΓΟΙ ΝΟΜΙΜΗΣ ΑΠΟΛΥΣΗΣ</vt:lpstr>
      <vt:lpstr>ΛΟΓΟΙ ΝΟΜΙΜΗΣ ΑΠΟΛΥΣΗΣ</vt:lpstr>
      <vt:lpstr>Λήξη σύμβασης τακτής περιόδου</vt:lpstr>
      <vt:lpstr>Slide 6</vt:lpstr>
      <vt:lpstr>Slide 7</vt:lpstr>
      <vt:lpstr>Slide 8</vt:lpstr>
      <vt:lpstr>Slide 9</vt:lpstr>
      <vt:lpstr>ΟΠΟΙΑΔΗΠΟΤΕ ΑΠΟΛΥΣΗ ΔΕΝ ΕΜΠΙΠΤΕΙ ΣΕ ΕΝΑΝ ΑΠΟ ΤΟΥΣ ΠΙΟ ΠΑΝΩ ΛΟΓΟΥΣ, ΕΙΝΑΙ ΠΑΡΑΝΟΜΗ</vt:lpstr>
      <vt:lpstr>ΛΟΓΟΙ ΑΠΟΛΥΣΗΣ ΠΟΥ ΟΥΔΕΠΟΤΕ ΣΥΝΙΣΤΟΥΝ ΝΟΜΙΜΟΥΣ ΛΟΓΟΥΣ ΑΠΟΛΥΣΗΣ</vt:lpstr>
      <vt:lpstr>ΛΟΓΟΙ ΑΠΟΛΥΣΗΣ ΠΟΥ ΟΥΔΕΠΟΤΕ ΣΥΝΙΣΤΟΥΝ ΝΟΜΙΜΟΥΣ ΛΟΓΟΥΣ ΑΠΟΛΥΣΗΣ</vt:lpstr>
      <vt:lpstr>ΕΞΑΝΑΓΚΑΣΜΟΣ ΣΕ ΠΑΡΑΙΤΗΣΗ</vt:lpstr>
      <vt:lpstr>ΕΞΑΝΑΓΚΑΣΜΟΣ ΣΕ ΠΑΡΑΙΤΗΣΗ </vt:lpstr>
      <vt:lpstr>ΕΞΑΝΑΓΚΑΣΜΟΣ ΣΕ ΠΑΡΑΙΤΗΣΗ </vt:lpstr>
      <vt:lpstr> ΟΙΚΕΙΟΘΕΛΗΣ ΑΠΟΧΩΡΗΣΗ </vt:lpstr>
      <vt:lpstr> ΟΙΚΕΙΟΘΕΛΗΣ ΑΠΟΧΩΡΗΣΗ </vt:lpstr>
      <vt:lpstr>ΠΛΕΟΝΑΣΜΟΣ</vt:lpstr>
      <vt:lpstr>ΠΛΕΟΝΑΣΜΟΣ</vt:lpstr>
      <vt:lpstr>ΠΛΕΟΝΑΣΜΟΣ</vt:lpstr>
      <vt:lpstr>ΠΛΕΟΝΑΣΜΟΣ</vt:lpstr>
      <vt:lpstr>ΠΛΕΟΝΑΣΜΟΣ</vt:lpstr>
      <vt:lpstr>ΠΛΕΟΝΑΣΜΟΣ - ΑΝΑΔΙΟΡΓΑΝΩΣΗ</vt:lpstr>
      <vt:lpstr>ΠΛΕΟΝΑΣΜΟΣ  ΠΡΟΫΠΟΘΕΣΕΙΣ ΠΛΗΡΩΜΗΣ  ΑΠΌ ΤΟ ΤΑΜΕΙΟ ΠΛΕΟΝ. ΠΡΟΣ.</vt:lpstr>
      <vt:lpstr>ΜΕΙΩΜΕΝΟ ΠΟΣΟ ΠΛΕΟΝΑΣΜΟΥ</vt:lpstr>
      <vt:lpstr>ΑΚΥΡΩΣΗ ΠΛΗΡΩΜΗΣ ΠΛΕΟΝΑΣΜΟΥ</vt:lpstr>
      <vt:lpstr>ΠΑΡΑΔΕΙΓΜΑΤΑ ΠΛΕΟΝΑΣΜΟΥ</vt:lpstr>
      <vt:lpstr>ΠΕΡΙΠΤΩΣΕΙΣ ΣΥΝΕΧΟΥΣ ΑΠΑΣΧΟΛΗΣΗΣ</vt:lpstr>
      <vt:lpstr>ΥΨΟΣ ΠΛΗΡΩΜΗΣ ΠΛΕΟΝΑΣΜΟΥ </vt:lpstr>
      <vt:lpstr>ΠΡΟΤΕΡΑΙΟΤΗΤΑ ΠΡΟΣΛΗΨΗΣ ΠΛΕΟΝΑΖΟΝΤΩΝ</vt:lpstr>
      <vt:lpstr>ΠΡΟΕΙΔΟΠΟΙΗΣΗ ΕΡΓΟΔΟΤΗ</vt:lpstr>
      <vt:lpstr>ΠΡΟΕΙΔΟΠΟΙΗΣΗ ΕΡΓΟΔΟΤΗ</vt:lpstr>
      <vt:lpstr>ΠΡΟΕΙΔΟΠΟΙΗΣΗ ΕΡΓΑΖΟΜΕΝΟΥ</vt:lpstr>
      <vt:lpstr>ΔΙΚΑΙΩΜΑ ΣΕ ΑΠΟΖΗΜΙΩΣΗ</vt:lpstr>
      <vt:lpstr>ΔΙΚΑΙΩΜΑ ΣΕ ΕΠΑΝΑΠΡΟΣΛΗΨΗ</vt:lpstr>
      <vt:lpstr>ΥΠΟΛΟΓΙΣΜΟΣ ΤΗΣ ΑΠΑΣΧΟΛΗΣΗΣ</vt:lpstr>
      <vt:lpstr>ΣΥΝΕΧΕΣ ΤΗΣ ΑΠΑΣΧΟΛΗΣΗΣ</vt:lpstr>
      <vt:lpstr>ΤΟ ΣΥΝΕΧΕΣ ΤΗΣ ΑΠΑΣΧΟΛΗΣΗΣ</vt:lpstr>
      <vt:lpstr>Slide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157</cp:revision>
  <dcterms:created xsi:type="dcterms:W3CDTF">2011-11-11T06:42:42Z</dcterms:created>
  <dcterms:modified xsi:type="dcterms:W3CDTF">2016-10-14T11:03:09Z</dcterms:modified>
</cp:coreProperties>
</file>