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1" r:id="rId3"/>
    <p:sldId id="312" r:id="rId4"/>
    <p:sldId id="364" r:id="rId5"/>
    <p:sldId id="313" r:id="rId6"/>
    <p:sldId id="307" r:id="rId7"/>
    <p:sldId id="286" r:id="rId8"/>
    <p:sldId id="314" r:id="rId9"/>
    <p:sldId id="315" r:id="rId10"/>
    <p:sldId id="316" r:id="rId11"/>
    <p:sldId id="345" r:id="rId12"/>
    <p:sldId id="320" r:id="rId13"/>
    <p:sldId id="321" r:id="rId14"/>
    <p:sldId id="365" r:id="rId15"/>
    <p:sldId id="322" r:id="rId16"/>
    <p:sldId id="342" r:id="rId17"/>
    <p:sldId id="324" r:id="rId18"/>
    <p:sldId id="325" r:id="rId19"/>
    <p:sldId id="344" r:id="rId20"/>
    <p:sldId id="326" r:id="rId21"/>
    <p:sldId id="327" r:id="rId22"/>
    <p:sldId id="328" r:id="rId23"/>
    <p:sldId id="366" r:id="rId24"/>
    <p:sldId id="339" r:id="rId25"/>
    <p:sldId id="340" r:id="rId26"/>
    <p:sldId id="346" r:id="rId27"/>
    <p:sldId id="368" r:id="rId28"/>
    <p:sldId id="341" r:id="rId29"/>
    <p:sldId id="360" r:id="rId30"/>
    <p:sldId id="348" r:id="rId31"/>
    <p:sldId id="349" r:id="rId32"/>
    <p:sldId id="319" r:id="rId33"/>
    <p:sldId id="350" r:id="rId34"/>
    <p:sldId id="352" r:id="rId35"/>
    <p:sldId id="353" r:id="rId36"/>
    <p:sldId id="354" r:id="rId37"/>
    <p:sldId id="359" r:id="rId38"/>
    <p:sldId id="367" r:id="rId39"/>
    <p:sldId id="357" r:id="rId40"/>
    <p:sldId id="331" r:id="rId41"/>
    <p:sldId id="330" r:id="rId42"/>
    <p:sldId id="358" r:id="rId43"/>
    <p:sldId id="355" r:id="rId44"/>
    <p:sldId id="370" r:id="rId45"/>
    <p:sldId id="369" r:id="rId46"/>
    <p:sldId id="343" r:id="rId47"/>
    <p:sldId id="361" r:id="rId48"/>
    <p:sldId id="362" r:id="rId49"/>
    <p:sldId id="332" r:id="rId50"/>
    <p:sldId id="333" r:id="rId51"/>
    <p:sldId id="334" r:id="rId52"/>
    <p:sldId id="335" r:id="rId53"/>
    <p:sldId id="336" r:id="rId54"/>
    <p:sldId id="337" r:id="rId55"/>
    <p:sldId id="338" r:id="rId56"/>
    <p:sldId id="363" r:id="rId57"/>
    <p:sldId id="289" r:id="rId58"/>
    <p:sldId id="28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80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106" d="100"/>
          <a:sy n="106" d="100"/>
        </p:scale>
        <p:origin x="11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6BE12-A38C-4046-9115-42BFB8E89BDF}" type="datetimeFigureOut">
              <a:rPr lang="en-US" smtClean="0"/>
              <a:pPr/>
              <a:t>8/2/2018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A08AE-4E37-4181-B142-790D58CDE25D}" type="slidenum">
              <a:rPr lang="en-US" smtClean="0"/>
              <a:pPr/>
              <a:t>‹#›</a:t>
            </a:fld>
            <a:endParaRPr lang="en-US"/>
          </a:p>
        </p:txBody>
      </p:sp>
    </p:spTree>
    <p:extLst>
      <p:ext uri="{BB962C8B-B14F-4D97-AF65-F5344CB8AC3E}">
        <p14:creationId xmlns:p14="http://schemas.microsoft.com/office/powerpoint/2010/main" val="355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78FD65-4892-48AE-80CD-7013EE0ADC2A}" type="slidenum">
              <a:rPr lang="en-US" smtClean="0"/>
              <a:pPr>
                <a:defRPr/>
              </a:pPr>
              <a:t>5</a:t>
            </a:fld>
            <a:endParaRPr lang="en-US"/>
          </a:p>
        </p:txBody>
      </p:sp>
    </p:spTree>
    <p:extLst>
      <p:ext uri="{BB962C8B-B14F-4D97-AF65-F5344CB8AC3E}">
        <p14:creationId xmlns:p14="http://schemas.microsoft.com/office/powerpoint/2010/main" val="392716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MIRMIONAS\Desktop\ANHLIKOI\MIMITISMOS.wm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static.hcrhs.k12.nj.us/images/mcjournalism/television.jpg&amp;imgrefurl=http://guides.temple.edu/content.php?pid=3635&amp;sid=51342&amp;usg=__L4dmC8WIPSrNTLyFsjJZjE1ohPA=&amp;h=578&amp;w=640&amp;sz=68&amp;hl=en&amp;start=5&amp;tbnid=nKlyRRFJiV13-M:&amp;tbnh=124&amp;tbnw=137&amp;prev=/images?q=tv+programs+ratings&amp;gbv=2&amp;hl=en"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images.google.com/imgres?imgurl=http://www.cartoonstock.com/newscartoons/cartoonists/rma/lowres/rman703l.jpg&amp;imgrefurl=http://www.cartoonstock.com/directory/f/following_program.asp&amp;usg=__0asMEOtUNXhSzygOR595lBs7pks=&amp;h=400&amp;w=374&amp;sz=32&amp;hl=en&amp;start=28&amp;tbnid=5yD_WIz3zg5bgM:&amp;tbnh=124&amp;tbnw=116&amp;prev=/images?q=tv+programs+ratings&amp;gbv=2&amp;ndsp=18&amp;hl=en&amp;sa=N&amp;start=1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IRMIONAS\Desktop\ANHLIKOI\SHMANSH.wmv" TargetMode="External"/><Relationship Id="rId1" Type="http://schemas.openxmlformats.org/officeDocument/2006/relationships/video" Target="file:///C:\Users\MIRMIONAS\Desktop\ANHLIKOI\OIKOGENEIAKI%20ZONI.wmv"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E:\ANHLIKOI\mother%20-%20tv%20characters.mpe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E:\ANHLIKOI\Romania%20challenges%20TV%20violence.av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E:\ANHLIKOI\EPIKOINONIA.wmv"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www.crta.org.c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ANHLIKOI\child%20and%20dog.mp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Εικόνα 2" descr="K:\Share\LEITOURGOI YPOTHESE\LEITOURGOI-YPOTHESEON\Michael Docs\New CRTA LOGOS\λογότυπο 9.5.01\greek\logotipo_gr3.jpg"/>
          <p:cNvPicPr/>
          <p:nvPr/>
        </p:nvPicPr>
        <p:blipFill>
          <a:blip r:embed="rId2" cstate="print"/>
          <a:srcRect/>
          <a:stretch>
            <a:fillRect/>
          </a:stretch>
        </p:blipFill>
        <p:spPr bwMode="auto">
          <a:xfrm>
            <a:off x="228600" y="609600"/>
            <a:ext cx="8686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pPr algn="ctr"/>
            <a:r>
              <a:rPr lang="el-GR" sz="5300" b="1" dirty="0" smtClean="0">
                <a:solidFill>
                  <a:srgbClr val="FFFF00"/>
                </a:solidFill>
              </a:rPr>
              <a:t>ΜΜΕ</a:t>
            </a:r>
            <a:endParaRPr lang="en-US" b="1" dirty="0">
              <a:solidFill>
                <a:srgbClr val="FFFF00"/>
              </a:solidFill>
            </a:endParaRPr>
          </a:p>
        </p:txBody>
      </p:sp>
      <p:sp>
        <p:nvSpPr>
          <p:cNvPr id="3" name="Content Placeholder 2"/>
          <p:cNvSpPr>
            <a:spLocks noGrp="1"/>
          </p:cNvSpPr>
          <p:nvPr>
            <p:ph idx="1"/>
          </p:nvPr>
        </p:nvSpPr>
        <p:spPr>
          <a:xfrm>
            <a:off x="457200" y="914400"/>
            <a:ext cx="8229600" cy="5410200"/>
          </a:xfrm>
        </p:spPr>
        <p:txBody>
          <a:bodyPr/>
          <a:lstStyle/>
          <a:p>
            <a:pPr algn="just">
              <a:buNone/>
            </a:pPr>
            <a:endParaRPr lang="el-GR" sz="1200" dirty="0" smtClean="0"/>
          </a:p>
          <a:p>
            <a:pPr algn="just">
              <a:buNone/>
            </a:pPr>
            <a:r>
              <a:rPr lang="el-GR" dirty="0" smtClean="0"/>
              <a:t>   Συγκεντρώνουν και ασκούν τεράστια και πολύπλευρη δύναμη:</a:t>
            </a:r>
          </a:p>
          <a:p>
            <a:pPr algn="just">
              <a:buNone/>
            </a:pPr>
            <a:endParaRPr lang="el-GR" sz="1400" dirty="0" smtClean="0"/>
          </a:p>
          <a:p>
            <a:pPr algn="just"/>
            <a:r>
              <a:rPr lang="el-GR" dirty="0" smtClean="0"/>
              <a:t>Επηρεάζουν την ατομική και κοινωνική μας ζωή, την αγορά, τα καταναλωτικά πρότυπα, τη συμπεριφορά των θεσμών, τις διαδικασίες και τους μηχανισμούς τους.</a:t>
            </a:r>
          </a:p>
          <a:p>
            <a:pPr algn="just">
              <a:buNone/>
            </a:pPr>
            <a:endParaRPr lang="el-GR" sz="1600" dirty="0" smtClean="0"/>
          </a:p>
          <a:p>
            <a:pPr algn="just"/>
            <a:r>
              <a:rPr lang="el-GR" dirty="0" smtClean="0"/>
              <a:t>Καθορίζουν και προωθούν αποφάσεις, αντιδράσεις, καταστάσεις, συμπεριφορές, προτεραιότητες.</a:t>
            </a:r>
          </a:p>
          <a:p>
            <a:pPr algn="just">
              <a:buNone/>
            </a:pPr>
            <a:endParaRPr lang="el-GR" dirty="0" smtClean="0"/>
          </a:p>
          <a:p>
            <a:pPr algn="just"/>
            <a:r>
              <a:rPr lang="el-GR" dirty="0" smtClean="0"/>
              <a:t>Διαμορφώνουν την κοινή γνώμη, συνειδήσεις, πρότυπα, ιδεολογίες</a:t>
            </a:r>
          </a:p>
          <a:p>
            <a:pPr>
              <a:buNone/>
            </a:pPr>
            <a:endParaRPr lang="el-GR"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l-GR" b="1" dirty="0" smtClean="0">
                <a:solidFill>
                  <a:srgbClr val="FFC000"/>
                </a:solidFill>
              </a:rPr>
              <a:t>Δυναμική των Μέσων</a:t>
            </a:r>
            <a:endParaRPr lang="en-US" dirty="0"/>
          </a:p>
        </p:txBody>
      </p:sp>
      <p:sp>
        <p:nvSpPr>
          <p:cNvPr id="3" name="Content Placeholder 2"/>
          <p:cNvSpPr>
            <a:spLocks noGrp="1"/>
          </p:cNvSpPr>
          <p:nvPr>
            <p:ph idx="1"/>
          </p:nvPr>
        </p:nvSpPr>
        <p:spPr>
          <a:xfrm>
            <a:off x="457200" y="1143000"/>
            <a:ext cx="8229600" cy="5181600"/>
          </a:xfrm>
        </p:spPr>
        <p:txBody>
          <a:bodyPr/>
          <a:lstStyle/>
          <a:p>
            <a:pPr algn="just">
              <a:buNone/>
            </a:pPr>
            <a:endParaRPr lang="el-GR" dirty="0" smtClean="0"/>
          </a:p>
          <a:p>
            <a:pPr algn="ctr">
              <a:buNone/>
            </a:pPr>
            <a:r>
              <a:rPr lang="el-GR" dirty="0" smtClean="0"/>
              <a:t>Καλούνται – σύμφωνα με τη νομοθεσία που τα διέπει- να διαδραματίσουν ένα σημαντικό έργο :</a:t>
            </a:r>
          </a:p>
          <a:p>
            <a:pPr algn="ctr">
              <a:buNone/>
            </a:pPr>
            <a:endParaRPr lang="el-GR" sz="1600" dirty="0" smtClean="0"/>
          </a:p>
          <a:p>
            <a:pPr algn="ctr">
              <a:lnSpc>
                <a:spcPct val="200000"/>
              </a:lnSpc>
              <a:buNone/>
            </a:pPr>
            <a:r>
              <a:rPr lang="el-GR" dirty="0" smtClean="0"/>
              <a:t> </a:t>
            </a:r>
            <a:r>
              <a:rPr lang="el-GR" b="1" dirty="0" smtClean="0">
                <a:solidFill>
                  <a:schemeClr val="accent3">
                    <a:lumMod val="40000"/>
                    <a:lumOff val="60000"/>
                  </a:schemeClr>
                </a:solidFill>
              </a:rPr>
              <a:t>την αντικειμενική και αμερόληπτη μετάδοση πληροφοριών και ειδήσεων, προϊόντων λόγου και τέχνης, καθώς και ψυχαγωγίας.</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ctr"/>
            <a:r>
              <a:rPr lang="el-GR" sz="4800" b="1" dirty="0" smtClean="0"/>
              <a:t>Βασικές διαπιστώσεις</a:t>
            </a:r>
            <a:endParaRPr lang="en-US" sz="4800" b="1" dirty="0"/>
          </a:p>
        </p:txBody>
      </p:sp>
      <p:sp>
        <p:nvSpPr>
          <p:cNvPr id="3" name="Content Placeholder 2"/>
          <p:cNvSpPr>
            <a:spLocks noGrp="1"/>
          </p:cNvSpPr>
          <p:nvPr>
            <p:ph idx="1"/>
          </p:nvPr>
        </p:nvSpPr>
        <p:spPr/>
        <p:txBody>
          <a:bodyPr>
            <a:normAutofit lnSpcReduction="10000"/>
          </a:bodyPr>
          <a:lstStyle/>
          <a:p>
            <a:pPr algn="just">
              <a:buNone/>
            </a:pPr>
            <a:r>
              <a:rPr lang="el-GR" dirty="0" smtClean="0"/>
              <a:t> </a:t>
            </a:r>
            <a:r>
              <a:rPr lang="el-GR" sz="3600" b="1" dirty="0" smtClean="0">
                <a:solidFill>
                  <a:srgbClr val="C80888"/>
                </a:solidFill>
              </a:rPr>
              <a:t>1</a:t>
            </a:r>
            <a:r>
              <a:rPr lang="el-GR" sz="3600" b="1" baseline="30000" dirty="0" smtClean="0">
                <a:solidFill>
                  <a:srgbClr val="C80888"/>
                </a:solidFill>
              </a:rPr>
              <a:t>η</a:t>
            </a:r>
            <a:r>
              <a:rPr lang="el-GR" sz="3600" b="1" dirty="0" smtClean="0">
                <a:solidFill>
                  <a:srgbClr val="C80888"/>
                </a:solidFill>
              </a:rPr>
              <a:t> </a:t>
            </a:r>
            <a:r>
              <a:rPr lang="el-GR" dirty="0" smtClean="0"/>
              <a:t>                               Ραδιοκύματα</a:t>
            </a:r>
          </a:p>
          <a:p>
            <a:pPr algn="ctr">
              <a:buNone/>
            </a:pPr>
            <a:endParaRPr lang="el-GR" dirty="0" smtClean="0"/>
          </a:p>
          <a:p>
            <a:pPr algn="ctr">
              <a:buNone/>
            </a:pPr>
            <a:endParaRPr lang="el-GR" dirty="0" smtClean="0"/>
          </a:p>
          <a:p>
            <a:pPr algn="just">
              <a:buNone/>
            </a:pPr>
            <a:r>
              <a:rPr lang="el-GR" dirty="0" smtClean="0"/>
              <a:t>Δημόσιο αγαθό                    Μέρος του εθνικού μας πλούτου</a:t>
            </a:r>
          </a:p>
          <a:p>
            <a:pPr algn="just">
              <a:buNone/>
            </a:pPr>
            <a:endParaRPr lang="el-GR" dirty="0" smtClean="0"/>
          </a:p>
          <a:p>
            <a:pPr algn="just">
              <a:buNone/>
            </a:pPr>
            <a:endParaRPr lang="el-GR" dirty="0" smtClean="0"/>
          </a:p>
          <a:p>
            <a:pPr algn="just">
              <a:buNone/>
            </a:pPr>
            <a:r>
              <a:rPr lang="el-GR" dirty="0" smtClean="0"/>
              <a:t>                       Εκμετάλλευση για :</a:t>
            </a:r>
          </a:p>
          <a:p>
            <a:pPr algn="just">
              <a:buNone/>
            </a:pPr>
            <a:r>
              <a:rPr lang="el-GR" dirty="0" smtClean="0"/>
              <a:t>                Διασφάλιση δημοσίου συμφέροντος</a:t>
            </a:r>
          </a:p>
          <a:p>
            <a:pPr algn="just">
              <a:buNone/>
            </a:pPr>
            <a:r>
              <a:rPr lang="el-GR" dirty="0" smtClean="0"/>
              <a:t>                Μεγιστοποίηση κοινωνικού οφέλους </a:t>
            </a:r>
          </a:p>
          <a:p>
            <a:pPr algn="just">
              <a:buNone/>
            </a:pPr>
            <a:endParaRPr lang="en-US" dirty="0"/>
          </a:p>
        </p:txBody>
      </p:sp>
      <p:cxnSp>
        <p:nvCxnSpPr>
          <p:cNvPr id="6" name="Straight Arrow Connector 5"/>
          <p:cNvCxnSpPr/>
          <p:nvPr/>
        </p:nvCxnSpPr>
        <p:spPr>
          <a:xfrm rot="10800000" flipV="1">
            <a:off x="2514600" y="26670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0" y="26670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514600" y="40386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114800" y="41148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5400" dirty="0" smtClean="0"/>
              <a:t/>
            </a:r>
            <a:br>
              <a:rPr lang="el-GR" sz="5400" dirty="0" smtClean="0"/>
            </a:br>
            <a:endParaRPr lang="en-US" dirty="0"/>
          </a:p>
        </p:txBody>
      </p:sp>
      <p:sp>
        <p:nvSpPr>
          <p:cNvPr id="3" name="Content Placeholder 2"/>
          <p:cNvSpPr>
            <a:spLocks noGrp="1"/>
          </p:cNvSpPr>
          <p:nvPr>
            <p:ph idx="1"/>
          </p:nvPr>
        </p:nvSpPr>
        <p:spPr>
          <a:xfrm>
            <a:off x="457200" y="533400"/>
            <a:ext cx="8229600" cy="5791200"/>
          </a:xfrm>
        </p:spPr>
        <p:txBody>
          <a:bodyPr>
            <a:normAutofit/>
          </a:bodyPr>
          <a:lstStyle/>
          <a:p>
            <a:pPr algn="just">
              <a:buNone/>
            </a:pPr>
            <a:r>
              <a:rPr lang="el-GR" sz="3600" b="1" dirty="0" smtClean="0">
                <a:solidFill>
                  <a:srgbClr val="C80888"/>
                </a:solidFill>
              </a:rPr>
              <a:t>2</a:t>
            </a:r>
            <a:r>
              <a:rPr lang="el-GR" sz="3600" b="1" baseline="30000" dirty="0" smtClean="0">
                <a:solidFill>
                  <a:srgbClr val="C80888"/>
                </a:solidFill>
              </a:rPr>
              <a:t>η</a:t>
            </a:r>
            <a:r>
              <a:rPr lang="el-GR" sz="3600" b="1" dirty="0" smtClean="0">
                <a:solidFill>
                  <a:srgbClr val="C80888"/>
                </a:solidFill>
              </a:rPr>
              <a:t> : </a:t>
            </a:r>
            <a:r>
              <a:rPr lang="el-GR" sz="2800" b="1" dirty="0" smtClean="0"/>
              <a:t>η ελευθερία της έκφρασης του ενός δε μπορεί να χρησιμοποιείται ως άλλοθι για την καταπάτηση των θεμελιωδών  δικαιωμάτων των υπολοίπων.</a:t>
            </a:r>
          </a:p>
          <a:p>
            <a:pPr algn="just">
              <a:buNone/>
            </a:pPr>
            <a:endParaRPr lang="el-GR" sz="2800" b="1" dirty="0" smtClean="0">
              <a:solidFill>
                <a:schemeClr val="accent3">
                  <a:lumMod val="20000"/>
                  <a:lumOff val="80000"/>
                </a:schemeClr>
              </a:solidFill>
            </a:endParaRPr>
          </a:p>
          <a:p>
            <a:pPr algn="just">
              <a:buNone/>
            </a:pPr>
            <a:r>
              <a:rPr lang="el-GR" sz="2400" b="1" dirty="0" smtClean="0">
                <a:solidFill>
                  <a:schemeClr val="accent3">
                    <a:lumMod val="20000"/>
                    <a:lumOff val="80000"/>
                  </a:schemeClr>
                </a:solidFill>
              </a:rPr>
              <a:t>                                    Ισοζύγιο :</a:t>
            </a:r>
            <a:endParaRPr lang="el-GR" dirty="0" smtClean="0"/>
          </a:p>
          <a:p>
            <a:pPr algn="ctr">
              <a:buNone/>
            </a:pPr>
            <a:endParaRPr lang="el-GR" dirty="0" smtClean="0"/>
          </a:p>
          <a:p>
            <a:pPr algn="just">
              <a:buNone/>
            </a:pPr>
            <a:r>
              <a:rPr lang="el-GR" sz="2000" b="1" dirty="0" smtClean="0">
                <a:solidFill>
                  <a:srgbClr val="FFFF00"/>
                </a:solidFill>
              </a:rPr>
              <a:t>Ελευθερία έκφρασης </a:t>
            </a:r>
            <a:r>
              <a:rPr lang="el-GR" sz="2000" b="1" dirty="0" smtClean="0"/>
              <a:t>                            </a:t>
            </a:r>
            <a:r>
              <a:rPr lang="el-GR" sz="2000" b="1" dirty="0" smtClean="0">
                <a:solidFill>
                  <a:srgbClr val="FFC000"/>
                </a:solidFill>
              </a:rPr>
              <a:t>Σεβασμός Ανθρωπίνων Δικαιωμάτων</a:t>
            </a:r>
          </a:p>
          <a:p>
            <a:pPr algn="just">
              <a:buNone/>
            </a:pPr>
            <a:endParaRPr lang="el-GR" sz="1050" b="1" dirty="0" smtClean="0"/>
          </a:p>
          <a:p>
            <a:pPr algn="just">
              <a:buNone/>
            </a:pPr>
            <a:r>
              <a:rPr lang="el-GR" sz="2000" b="1" dirty="0" smtClean="0">
                <a:solidFill>
                  <a:srgbClr val="FFFF00"/>
                </a:solidFill>
              </a:rPr>
              <a:t>Ελευθερία του λόγου                                           </a:t>
            </a:r>
            <a:r>
              <a:rPr lang="el-GR" sz="2000" b="1" dirty="0" smtClean="0">
                <a:solidFill>
                  <a:srgbClr val="FFC000"/>
                </a:solidFill>
              </a:rPr>
              <a:t>Δικαίωμα ελεύθερης </a:t>
            </a:r>
          </a:p>
          <a:p>
            <a:pPr algn="just">
              <a:buNone/>
            </a:pPr>
            <a:r>
              <a:rPr lang="el-GR" sz="2000" b="1" dirty="0" smtClean="0"/>
              <a:t>                                                                         </a:t>
            </a:r>
            <a:r>
              <a:rPr lang="el-GR" sz="2000" b="1" dirty="0" smtClean="0">
                <a:solidFill>
                  <a:srgbClr val="FFC000"/>
                </a:solidFill>
              </a:rPr>
              <a:t>και πολυφωνικής ενημέρωσης </a:t>
            </a:r>
          </a:p>
          <a:p>
            <a:pPr algn="ctr">
              <a:buNone/>
            </a:pPr>
            <a:r>
              <a:rPr lang="el-GR" sz="2000" b="1" dirty="0" smtClean="0">
                <a:solidFill>
                  <a:srgbClr val="FFC000"/>
                </a:solidFill>
              </a:rPr>
              <a:t> </a:t>
            </a:r>
          </a:p>
          <a:p>
            <a:pPr algn="ctr">
              <a:buNone/>
            </a:pPr>
            <a:r>
              <a:rPr lang="el-GR" sz="2400" b="1" dirty="0" smtClean="0"/>
              <a:t>Στη διατήρηση του ισοζυγίου αυτού καλείται να συμβάλλει η Αρχή Ραδιοτηλεόρασης Κύπρου</a:t>
            </a:r>
            <a:r>
              <a:rPr lang="el-GR" sz="2400" b="1" dirty="0" smtClean="0">
                <a:solidFill>
                  <a:srgbClr val="FFC000"/>
                </a:solidFill>
              </a:rPr>
              <a:t>    </a:t>
            </a:r>
            <a:endParaRPr lang="en-US" sz="2000" b="1" dirty="0">
              <a:solidFill>
                <a:srgbClr val="FFC000"/>
              </a:solidFill>
            </a:endParaRPr>
          </a:p>
        </p:txBody>
      </p:sp>
      <p:sp>
        <p:nvSpPr>
          <p:cNvPr id="4" name="Curved Right Arrow 3"/>
          <p:cNvSpPr/>
          <p:nvPr/>
        </p:nvSpPr>
        <p:spPr>
          <a:xfrm rot="16200000" flipH="1">
            <a:off x="4286250" y="2343150"/>
            <a:ext cx="495300" cy="1447800"/>
          </a:xfrm>
          <a:prstGeom prst="curvedRightArrow">
            <a:avLst>
              <a:gd name="adj1" fmla="val 1304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Curved Right Arrow 4"/>
          <p:cNvSpPr/>
          <p:nvPr/>
        </p:nvSpPr>
        <p:spPr>
          <a:xfrm rot="5400000">
            <a:off x="2177000" y="2318800"/>
            <a:ext cx="533400" cy="1382200"/>
          </a:xfrm>
          <a:prstGeom prst="curvedRightArrow">
            <a:avLst>
              <a:gd name="adj1" fmla="val 1304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lgn="ctr">
              <a:buNone/>
            </a:pPr>
            <a:endParaRPr lang="en-GB" dirty="0" smtClean="0"/>
          </a:p>
          <a:p>
            <a:pPr algn="ctr">
              <a:buNone/>
            </a:pPr>
            <a:endParaRPr lang="en-GB" dirty="0" smtClean="0"/>
          </a:p>
          <a:p>
            <a:pPr algn="ctr">
              <a:buNone/>
            </a:pPr>
            <a:endParaRPr lang="el-GR" dirty="0" smtClean="0"/>
          </a:p>
          <a:p>
            <a:pPr algn="ctr">
              <a:buNone/>
            </a:pPr>
            <a:endParaRPr lang="el-GR" dirty="0" smtClean="0"/>
          </a:p>
          <a:p>
            <a:pPr algn="ctr">
              <a:buNone/>
            </a:pPr>
            <a:r>
              <a:rPr lang="el-GR" sz="3600" dirty="0" smtClean="0">
                <a:solidFill>
                  <a:srgbClr val="FFFF00"/>
                </a:solidFill>
              </a:rPr>
              <a:t>ΑΝΑΓΚΗ ΠΡΟΣΤΑΣΙΑΣ ΤΟΥ ΚΟΙΝΟΥ</a:t>
            </a:r>
          </a:p>
          <a:p>
            <a:pPr algn="ctr">
              <a:buNone/>
            </a:pPr>
            <a:endParaRPr lang="el-GR" sz="3600" dirty="0" smtClean="0">
              <a:solidFill>
                <a:srgbClr val="FFFF00"/>
              </a:solidFill>
            </a:endParaRPr>
          </a:p>
          <a:p>
            <a:pPr algn="ctr">
              <a:buNone/>
            </a:pPr>
            <a:r>
              <a:rPr lang="el-GR" sz="3600" dirty="0" smtClean="0">
                <a:solidFill>
                  <a:srgbClr val="FFFF00"/>
                </a:solidFill>
              </a:rPr>
              <a:t>ΓΙΑΤΙ; </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46862"/>
          </a:xfrm>
        </p:spPr>
        <p:txBody>
          <a:bodyPr>
            <a:noAutofit/>
          </a:bodyPr>
          <a:lstStyle/>
          <a:p>
            <a:pPr algn="ctr"/>
            <a:r>
              <a:rPr lang="el-GR" sz="2800" b="1" dirty="0" smtClean="0">
                <a:solidFill>
                  <a:srgbClr val="FFFF00"/>
                </a:solidFill>
              </a:rPr>
              <a:t>Ανάγκη προστασίας του κοινού</a:t>
            </a:r>
            <a:endParaRPr lang="en-US" sz="2800" b="1" dirty="0">
              <a:solidFill>
                <a:srgbClr val="FFFF00"/>
              </a:solidFill>
            </a:endParaRPr>
          </a:p>
        </p:txBody>
      </p:sp>
      <p:sp>
        <p:nvSpPr>
          <p:cNvPr id="3" name="Content Placeholder 2"/>
          <p:cNvSpPr>
            <a:spLocks noGrp="1"/>
          </p:cNvSpPr>
          <p:nvPr>
            <p:ph idx="1"/>
          </p:nvPr>
        </p:nvSpPr>
        <p:spPr>
          <a:xfrm>
            <a:off x="457200" y="914400"/>
            <a:ext cx="8229600" cy="5540408"/>
          </a:xfrm>
        </p:spPr>
        <p:txBody>
          <a:bodyPr>
            <a:normAutofit lnSpcReduction="10000"/>
          </a:bodyPr>
          <a:lstStyle/>
          <a:p>
            <a:pPr algn="just">
              <a:lnSpc>
                <a:spcPct val="150000"/>
              </a:lnSpc>
            </a:pPr>
            <a:endParaRPr lang="el-GR" sz="1100" b="1" dirty="0" smtClean="0"/>
          </a:p>
          <a:p>
            <a:pPr algn="just">
              <a:lnSpc>
                <a:spcPct val="150000"/>
              </a:lnSpc>
            </a:pPr>
            <a:r>
              <a:rPr lang="el-GR" sz="2400" b="1" dirty="0" smtClean="0"/>
              <a:t>η γλώσσα και τα μέσα με τα οποία επενεργούν τα Μέσα –ιδιαίτερα η τηλεόραση- είναι ιδιότυπα και χρειάζεται εξειδικευμένη γνώση για αντίσταση, κάτι που δεν διαθέτουν όλοι. </a:t>
            </a:r>
            <a:endParaRPr lang="en-GB" sz="2400" b="1" dirty="0" smtClean="0"/>
          </a:p>
          <a:p>
            <a:pPr algn="just">
              <a:lnSpc>
                <a:spcPct val="150000"/>
              </a:lnSpc>
              <a:buNone/>
            </a:pPr>
            <a:endParaRPr lang="el-GR" sz="1100" b="1" dirty="0" smtClean="0"/>
          </a:p>
          <a:p>
            <a:pPr algn="just">
              <a:lnSpc>
                <a:spcPct val="150000"/>
              </a:lnSpc>
            </a:pPr>
            <a:r>
              <a:rPr lang="el-GR" sz="2400" b="1" dirty="0" smtClean="0"/>
              <a:t>την ώρα που δεχόμαστε τα μηνύματα, είτε αυτά είναι πληροφορίες είτε ψυχαγωγία, δεν έχουμε το περιθώριο να τα φιλτράρουμε και να τα κρίνουμε. Σε πλείστες περιπτώσεις είναι δυνατό να επενεργούν σε μας χωρίς να το αντιλαμβανόμαστε. </a:t>
            </a:r>
          </a:p>
          <a:p>
            <a:pPr algn="just">
              <a:lnSpc>
                <a:spcPct val="150000"/>
              </a:lnSpc>
            </a:pPr>
            <a:endParaRPr lang="el-GR" sz="1800" b="1" dirty="0" smtClean="0"/>
          </a:p>
          <a:p>
            <a:endParaRPr lang="en-US" b="1" dirty="0"/>
          </a:p>
        </p:txBody>
      </p:sp>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ndrie\Desktop\butterfly\LEITOURGOI NOMIKA -mine ANDRIE'S FILES-\SEMINARIA-PAROUSIASEIS\ANHLIKOI\photos\carry-bradshaw-mac-satc.jpg"/>
          <p:cNvPicPr>
            <a:picLocks noGrp="1" noChangeAspect="1" noChangeArrowheads="1"/>
          </p:cNvPicPr>
          <p:nvPr>
            <p:ph idx="1"/>
          </p:nvPr>
        </p:nvPicPr>
        <p:blipFill>
          <a:blip r:embed="rId2" cstate="print"/>
          <a:srcRect/>
          <a:stretch>
            <a:fillRect/>
          </a:stretch>
        </p:blipFill>
        <p:spPr bwMode="auto">
          <a:xfrm>
            <a:off x="914400" y="533400"/>
            <a:ext cx="7360183" cy="5562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ndrie\Desktop\butterfly\LEITOURGOI NOMIKA -mine ANDRIE'S FILES-\SEMINARIA\POLYFONIA-ELEU8ERIA EKFRASIS-GKRIZA DIAFIMISI\photos\master chef.jpg"/>
          <p:cNvPicPr>
            <a:picLocks noChangeAspect="1" noChangeArrowheads="1"/>
          </p:cNvPicPr>
          <p:nvPr/>
        </p:nvPicPr>
        <p:blipFill>
          <a:blip r:embed="rId2" cstate="print"/>
          <a:srcRect/>
          <a:stretch>
            <a:fillRect/>
          </a:stretch>
        </p:blipFill>
        <p:spPr bwMode="auto">
          <a:xfrm>
            <a:off x="360891" y="533400"/>
            <a:ext cx="8565441" cy="5867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l-GR" sz="3600" b="1" dirty="0" smtClean="0">
                <a:solidFill>
                  <a:srgbClr val="FFFF00"/>
                </a:solidFill>
              </a:rPr>
              <a:t>Ανάγκη προστασίας του κοινού</a:t>
            </a:r>
            <a:endParaRPr lang="en-US" sz="3200" dirty="0"/>
          </a:p>
        </p:txBody>
      </p:sp>
      <p:sp>
        <p:nvSpPr>
          <p:cNvPr id="3" name="Content Placeholder 2"/>
          <p:cNvSpPr>
            <a:spLocks noGrp="1"/>
          </p:cNvSpPr>
          <p:nvPr>
            <p:ph idx="1"/>
          </p:nvPr>
        </p:nvSpPr>
        <p:spPr>
          <a:xfrm>
            <a:off x="457200" y="1524000"/>
            <a:ext cx="8229600" cy="4800600"/>
          </a:xfrm>
        </p:spPr>
        <p:txBody>
          <a:bodyPr>
            <a:normAutofit/>
          </a:bodyPr>
          <a:lstStyle/>
          <a:p>
            <a:pPr algn="ctr">
              <a:buNone/>
            </a:pPr>
            <a:endParaRPr lang="el-GR" sz="2800" b="1" dirty="0" smtClean="0">
              <a:solidFill>
                <a:srgbClr val="FFFF00"/>
              </a:solidFill>
            </a:endParaRPr>
          </a:p>
          <a:p>
            <a:pPr algn="ctr">
              <a:buNone/>
            </a:pPr>
            <a:r>
              <a:rPr lang="el-GR" sz="2800" b="1" dirty="0" smtClean="0">
                <a:solidFill>
                  <a:srgbClr val="FFFF00"/>
                </a:solidFill>
              </a:rPr>
              <a:t>Και για ακόμα έναν πολύ σημαντικό λόγο!</a:t>
            </a:r>
          </a:p>
          <a:p>
            <a:pPr algn="ctr">
              <a:lnSpc>
                <a:spcPct val="150000"/>
              </a:lnSpc>
            </a:pPr>
            <a:r>
              <a:rPr lang="el-GR" sz="2800" b="1" dirty="0" smtClean="0"/>
              <a:t>Προστασία ευάλωτων ομάδων :</a:t>
            </a:r>
            <a:r>
              <a:rPr lang="el-GR" dirty="0" smtClean="0"/>
              <a:t> </a:t>
            </a:r>
            <a:r>
              <a:rPr lang="el-GR" sz="2800" b="1" dirty="0" smtClean="0"/>
              <a:t>λόγω πνευματικής, σωματικής ή ψυχικής ασθένειας, ηλικίας ή ευπιστίας χρήζουν ιδιαίτερης προστασίας.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gn="ctr">
              <a:buNone/>
            </a:pPr>
            <a:r>
              <a:rPr lang="el-GR" sz="3200" b="1" dirty="0" smtClean="0">
                <a:solidFill>
                  <a:srgbClr val="FFFF00"/>
                </a:solidFill>
              </a:rPr>
              <a:t>ΑΝΗΛΙΚΟΙ </a:t>
            </a:r>
          </a:p>
          <a:p>
            <a:pPr algn="ctr">
              <a:buNone/>
            </a:pPr>
            <a:endParaRPr lang="el-GR" sz="1400" b="1" dirty="0" smtClean="0">
              <a:solidFill>
                <a:srgbClr val="FFFF00"/>
              </a:solidFill>
            </a:endParaRPr>
          </a:p>
          <a:p>
            <a:pPr algn="ctr">
              <a:buNone/>
            </a:pPr>
            <a:r>
              <a:rPr lang="el-GR" sz="3200" b="1" dirty="0" smtClean="0">
                <a:solidFill>
                  <a:srgbClr val="FFFF00"/>
                </a:solidFill>
              </a:rPr>
              <a:t>Ιδιαίτερα ευάλωτη κατηγορία ατόμων</a:t>
            </a:r>
          </a:p>
          <a:p>
            <a:pPr algn="ctr">
              <a:buNone/>
            </a:pPr>
            <a:endParaRPr lang="en-US" sz="3200" b="1" dirty="0">
              <a:solidFill>
                <a:srgbClr val="FFFF00"/>
              </a:solidFill>
            </a:endParaRPr>
          </a:p>
        </p:txBody>
      </p:sp>
      <p:sp>
        <p:nvSpPr>
          <p:cNvPr id="4" name="Oval 3"/>
          <p:cNvSpPr/>
          <p:nvPr/>
        </p:nvSpPr>
        <p:spPr>
          <a:xfrm>
            <a:off x="1219200" y="2819400"/>
            <a:ext cx="21336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solidFill>
                  <a:srgbClr val="7030A0"/>
                </a:solidFill>
              </a:rPr>
              <a:t>ΔΕΚΤΙΚΟΤΗΤΑ</a:t>
            </a:r>
            <a:endParaRPr lang="en-US" b="1" dirty="0">
              <a:solidFill>
                <a:srgbClr val="7030A0"/>
              </a:solidFill>
            </a:endParaRPr>
          </a:p>
        </p:txBody>
      </p:sp>
      <p:sp>
        <p:nvSpPr>
          <p:cNvPr id="5" name="Oval 4"/>
          <p:cNvSpPr/>
          <p:nvPr/>
        </p:nvSpPr>
        <p:spPr>
          <a:xfrm>
            <a:off x="457200" y="4495800"/>
            <a:ext cx="2057400" cy="1143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b="1" dirty="0" smtClean="0">
                <a:solidFill>
                  <a:schemeClr val="accent5">
                    <a:lumMod val="50000"/>
                  </a:schemeClr>
                </a:solidFill>
              </a:rPr>
              <a:t>ΡΟΠΗ ΣΤΟΝ ΕΠΗΡΕΑΣΜΟ</a:t>
            </a:r>
            <a:endParaRPr lang="en-US" b="1" dirty="0">
              <a:solidFill>
                <a:schemeClr val="accent5">
                  <a:lumMod val="50000"/>
                </a:schemeClr>
              </a:solidFill>
            </a:endParaRPr>
          </a:p>
        </p:txBody>
      </p:sp>
      <p:sp>
        <p:nvSpPr>
          <p:cNvPr id="6" name="Oval 5"/>
          <p:cNvSpPr/>
          <p:nvPr/>
        </p:nvSpPr>
        <p:spPr>
          <a:xfrm>
            <a:off x="3581400" y="4343400"/>
            <a:ext cx="19050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solidFill>
                  <a:schemeClr val="accent2">
                    <a:lumMod val="75000"/>
                  </a:schemeClr>
                </a:solidFill>
              </a:rPr>
              <a:t>ΠΕΡΙΕΡΓΕΙΑ</a:t>
            </a:r>
            <a:endParaRPr lang="en-US" b="1" dirty="0">
              <a:solidFill>
                <a:schemeClr val="accent2">
                  <a:lumMod val="75000"/>
                </a:schemeClr>
              </a:solidFill>
            </a:endParaRPr>
          </a:p>
        </p:txBody>
      </p:sp>
      <p:sp>
        <p:nvSpPr>
          <p:cNvPr id="7" name="Oval 6"/>
          <p:cNvSpPr/>
          <p:nvPr/>
        </p:nvSpPr>
        <p:spPr>
          <a:xfrm>
            <a:off x="5943600" y="4724400"/>
            <a:ext cx="2438400" cy="1143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smtClean="0">
                <a:solidFill>
                  <a:srgbClr val="FFFF00"/>
                </a:solidFill>
              </a:rPr>
              <a:t>ΠΕΡΙΟΡΙΣΜΕΝΗ ΕΛΕΥΘΕΡΗ ΒΟΥΛΗΣΗ</a:t>
            </a:r>
            <a:endParaRPr lang="en-US" b="1" dirty="0">
              <a:solidFill>
                <a:srgbClr val="FFFF00"/>
              </a:solidFill>
            </a:endParaRPr>
          </a:p>
        </p:txBody>
      </p:sp>
      <p:sp>
        <p:nvSpPr>
          <p:cNvPr id="8" name="Oval 7"/>
          <p:cNvSpPr/>
          <p:nvPr/>
        </p:nvSpPr>
        <p:spPr>
          <a:xfrm>
            <a:off x="5334000" y="2438400"/>
            <a:ext cx="2362200" cy="1143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b="1" dirty="0" smtClean="0">
                <a:solidFill>
                  <a:schemeClr val="accent1"/>
                </a:solidFill>
              </a:rPr>
              <a:t>ΑΝΩΡΙΜΟΤΗΤΑ</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lstStyle/>
          <a:p>
            <a:pPr algn="ctr"/>
            <a:r>
              <a:rPr lang="el-GR" b="1" dirty="0" smtClean="0">
                <a:solidFill>
                  <a:schemeClr val="tx2">
                    <a:lumMod val="60000"/>
                    <a:lumOff val="40000"/>
                  </a:schemeClr>
                </a:solidFill>
              </a:rPr>
              <a:t>Ποίοι είμαστε!</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428736"/>
            <a:ext cx="8229600" cy="5026072"/>
          </a:xfrm>
        </p:spPr>
        <p:txBody>
          <a:bodyPr>
            <a:normAutofit/>
          </a:bodyPr>
          <a:lstStyle/>
          <a:p>
            <a:pPr lvl="0"/>
            <a:r>
              <a:rPr lang="el-GR" dirty="0" err="1" smtClean="0"/>
              <a:t>Κατ΄εξοχήν</a:t>
            </a:r>
            <a:r>
              <a:rPr lang="el-GR" dirty="0" smtClean="0"/>
              <a:t> ρυθμιστικό όργανο του ραδιοτηλεοπτικού πεδίου.</a:t>
            </a:r>
          </a:p>
          <a:p>
            <a:pPr lvl="0"/>
            <a:endParaRPr lang="el-GR" sz="1600" dirty="0" smtClean="0"/>
          </a:p>
          <a:p>
            <a:pPr lvl="0"/>
            <a:r>
              <a:rPr lang="en-US" dirty="0" smtClean="0"/>
              <a:t>H</a:t>
            </a:r>
            <a:r>
              <a:rPr lang="el-GR" dirty="0" smtClean="0"/>
              <a:t> Αρχή Ραδιοτηλεόρασης Κύπρου ιδρύθηκε στις 30 Ιανουαρίου 1998.</a:t>
            </a:r>
          </a:p>
          <a:p>
            <a:pPr lvl="0">
              <a:buNone/>
            </a:pPr>
            <a:r>
              <a:rPr lang="el-GR" dirty="0" smtClean="0"/>
              <a:t> </a:t>
            </a:r>
            <a:endParaRPr lang="en-US" dirty="0" smtClean="0"/>
          </a:p>
          <a:p>
            <a:pPr lvl="0"/>
            <a:r>
              <a:rPr lang="el-GR" dirty="0" smtClean="0"/>
              <a:t>Εργοδοτεί σήμερα </a:t>
            </a:r>
            <a:r>
              <a:rPr lang="en-GB" dirty="0" smtClean="0"/>
              <a:t>30</a:t>
            </a:r>
            <a:r>
              <a:rPr lang="el-GR" dirty="0" smtClean="0"/>
              <a:t> άτομα.</a:t>
            </a:r>
          </a:p>
          <a:p>
            <a:pPr lvl="0"/>
            <a:endParaRPr lang="el-GR" dirty="0" smtClean="0"/>
          </a:p>
          <a:p>
            <a:pPr lvl="0" algn="just"/>
            <a:r>
              <a:rPr lang="el-GR" dirty="0" smtClean="0"/>
              <a:t> Οι αποφάσεις λαμβάνονται από 7μελές Συμβούλιο το οποίο διορίζεται με απόφαση του Υπουργικού Συμβουλίου. Η θητεία του είναι εξαετής.</a:t>
            </a:r>
          </a:p>
          <a:p>
            <a:pPr lvl="0"/>
            <a:endParaRPr lang="el-GR"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43000"/>
            <a:ext cx="8229600" cy="4389120"/>
          </a:xfrm>
        </p:spPr>
        <p:txBody>
          <a:bodyPr/>
          <a:lstStyle/>
          <a:p>
            <a:pPr algn="ctr">
              <a:buNone/>
            </a:pPr>
            <a:endParaRPr lang="el-GR" dirty="0" smtClean="0"/>
          </a:p>
          <a:p>
            <a:pPr algn="ctr">
              <a:buNone/>
            </a:pPr>
            <a:endParaRPr lang="el-GR" dirty="0" smtClean="0"/>
          </a:p>
          <a:p>
            <a:pPr algn="ctr">
              <a:buNone/>
            </a:pPr>
            <a:r>
              <a:rPr lang="el-GR" dirty="0" smtClean="0"/>
              <a:t>Σοφοκλής! </a:t>
            </a:r>
            <a:endParaRPr lang="en-US" dirty="0"/>
          </a:p>
        </p:txBody>
      </p:sp>
      <p:pic>
        <p:nvPicPr>
          <p:cNvPr id="3" name="MIMITISMOS.wmv">
            <a:hlinkClick r:id="" action="ppaction://media"/>
          </p:cNvPr>
          <p:cNvPicPr>
            <a:picLocks noRot="1" noChangeAspect="1"/>
          </p:cNvPicPr>
          <p:nvPr>
            <a:videoFile r:link="rId1"/>
          </p:nvPr>
        </p:nvPicPr>
        <p:blipFill>
          <a:blip r:embed="rId3" cstate="print"/>
          <a:stretch>
            <a:fillRect/>
          </a:stretch>
        </p:blipFill>
        <p:spPr>
          <a:xfrm>
            <a:off x="1066800" y="1295400"/>
            <a:ext cx="7044266" cy="3962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descr="http://t2.gstatic.com/images?q=tbn:nKlyRRFJiV13-M:http://static.hcrhs.k12.nj.us/images/mcjournalism/television.jpg">
            <a:hlinkClick r:id="rId2"/>
          </p:cNvPr>
          <p:cNvPicPr>
            <a:picLocks noGrp="1"/>
          </p:cNvPicPr>
          <p:nvPr>
            <p:ph idx="1"/>
          </p:nvPr>
        </p:nvPicPr>
        <p:blipFill>
          <a:blip r:embed="rId3" cstate="print"/>
          <a:stretch>
            <a:fillRect/>
          </a:stretch>
        </p:blipFill>
        <p:spPr>
          <a:xfrm>
            <a:off x="4050030" y="3657441"/>
            <a:ext cx="1043940" cy="944880"/>
          </a:xfrm>
        </p:spPr>
      </p:pic>
      <p:pic>
        <p:nvPicPr>
          <p:cNvPr id="21508" name="Picture 4" descr="http://t3.gstatic.com/images?q=tbn:5yD_WIz3zg5bgM:http://www.cartoonstock.com/newscartoons/cartoonists/rma/lowres/rman703l.jpg">
            <a:hlinkClick r:id="rId4"/>
          </p:cNvPr>
          <p:cNvPicPr>
            <a:picLocks noChangeAspect="1" noChangeArrowheads="1"/>
          </p:cNvPicPr>
          <p:nvPr/>
        </p:nvPicPr>
        <p:blipFill>
          <a:blip r:embed="rId5" cstate="print"/>
          <a:srcRect/>
          <a:stretch>
            <a:fillRect/>
          </a:stretch>
        </p:blipFill>
        <p:spPr bwMode="auto">
          <a:xfrm>
            <a:off x="1905000" y="990601"/>
            <a:ext cx="5257800" cy="442322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ctr">
              <a:lnSpc>
                <a:spcPct val="150000"/>
              </a:lnSpc>
              <a:buNone/>
            </a:pPr>
            <a:r>
              <a:rPr lang="el-GR" sz="2800" b="1" dirty="0" smtClean="0">
                <a:solidFill>
                  <a:schemeClr val="accent3">
                    <a:lumMod val="60000"/>
                    <a:lumOff val="40000"/>
                  </a:schemeClr>
                </a:solidFill>
              </a:rPr>
              <a:t> Ε</a:t>
            </a:r>
            <a:r>
              <a:rPr lang="en-US" sz="2800" b="1" dirty="0" err="1" smtClean="0">
                <a:solidFill>
                  <a:schemeClr val="accent3">
                    <a:lumMod val="60000"/>
                    <a:lumOff val="40000"/>
                  </a:schemeClr>
                </a:solidFill>
              </a:rPr>
              <a:t>υρωπαϊκή</a:t>
            </a:r>
            <a:r>
              <a:rPr lang="en-US" sz="2800" b="1" dirty="0" smtClean="0">
                <a:solidFill>
                  <a:schemeClr val="accent3">
                    <a:lumMod val="60000"/>
                    <a:lumOff val="40000"/>
                  </a:schemeClr>
                </a:solidFill>
              </a:rPr>
              <a:t> </a:t>
            </a:r>
            <a:r>
              <a:rPr lang="en-US" sz="2800" b="1" dirty="0" err="1" smtClean="0">
                <a:solidFill>
                  <a:schemeClr val="accent3">
                    <a:lumMod val="60000"/>
                    <a:lumOff val="40000"/>
                  </a:schemeClr>
                </a:solidFill>
              </a:rPr>
              <a:t>αντίληψη</a:t>
            </a:r>
            <a:r>
              <a:rPr lang="en-US" sz="2800" b="1" dirty="0" smtClean="0">
                <a:solidFill>
                  <a:schemeClr val="accent3">
                    <a:lumMod val="60000"/>
                    <a:lumOff val="40000"/>
                  </a:schemeClr>
                </a:solidFill>
              </a:rPr>
              <a:t> για την </a:t>
            </a:r>
            <a:r>
              <a:rPr lang="en-US" sz="2800" b="1" dirty="0" err="1" smtClean="0">
                <a:solidFill>
                  <a:schemeClr val="accent3">
                    <a:lumMod val="60000"/>
                    <a:lumOff val="40000"/>
                  </a:schemeClr>
                </a:solidFill>
              </a:rPr>
              <a:t>ραδιοτηλεόραση</a:t>
            </a:r>
            <a:r>
              <a:rPr lang="en-US" sz="2800" b="1" dirty="0" smtClean="0">
                <a:solidFill>
                  <a:schemeClr val="accent3">
                    <a:lumMod val="60000"/>
                    <a:lumOff val="40000"/>
                  </a:schemeClr>
                </a:solidFill>
              </a:rPr>
              <a:t> : </a:t>
            </a:r>
            <a:endParaRPr lang="el-GR" sz="2800" b="1" dirty="0" smtClean="0">
              <a:solidFill>
                <a:schemeClr val="accent3">
                  <a:lumMod val="60000"/>
                  <a:lumOff val="40000"/>
                </a:schemeClr>
              </a:solidFill>
            </a:endParaRPr>
          </a:p>
          <a:p>
            <a:pPr>
              <a:lnSpc>
                <a:spcPct val="150000"/>
              </a:lnSpc>
              <a:buNone/>
            </a:pPr>
            <a:endParaRPr lang="el-GR" sz="1400" b="1" dirty="0" smtClean="0">
              <a:solidFill>
                <a:schemeClr val="accent3">
                  <a:lumMod val="20000"/>
                  <a:lumOff val="80000"/>
                </a:schemeClr>
              </a:solidFill>
            </a:endParaRPr>
          </a:p>
          <a:p>
            <a:pPr algn="ctr">
              <a:lnSpc>
                <a:spcPct val="200000"/>
              </a:lnSpc>
              <a:buNone/>
            </a:pPr>
            <a:r>
              <a:rPr lang="en-US" sz="2800" b="1" dirty="0" err="1" smtClean="0">
                <a:solidFill>
                  <a:schemeClr val="accent3">
                    <a:lumMod val="20000"/>
                    <a:lumOff val="80000"/>
                  </a:schemeClr>
                </a:solidFill>
              </a:rPr>
              <a:t>Έγινε</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μέλος</a:t>
            </a:r>
            <a:r>
              <a:rPr lang="en-US" sz="2800" b="1" dirty="0" smtClean="0">
                <a:solidFill>
                  <a:schemeClr val="accent3">
                    <a:lumMod val="20000"/>
                    <a:lumOff val="80000"/>
                  </a:schemeClr>
                </a:solidFill>
              </a:rPr>
              <a:t> της </a:t>
            </a:r>
            <a:r>
              <a:rPr lang="en-US" sz="2800" b="1" dirty="0" err="1" smtClean="0">
                <a:solidFill>
                  <a:schemeClr val="accent3">
                    <a:lumMod val="20000"/>
                    <a:lumOff val="80000"/>
                  </a:schemeClr>
                </a:solidFill>
              </a:rPr>
              <a:t>οικογένειας</a:t>
            </a:r>
            <a:r>
              <a:rPr lang="en-US" sz="2800" b="1" dirty="0" smtClean="0">
                <a:solidFill>
                  <a:schemeClr val="accent3">
                    <a:lumMod val="20000"/>
                    <a:lumOff val="80000"/>
                  </a:schemeClr>
                </a:solidFill>
              </a:rPr>
              <a:t> και </a:t>
            </a:r>
            <a:r>
              <a:rPr lang="en-US" sz="2800" b="1" dirty="0" err="1" smtClean="0">
                <a:solidFill>
                  <a:schemeClr val="accent3">
                    <a:lumMod val="20000"/>
                    <a:lumOff val="80000"/>
                  </a:schemeClr>
                </a:solidFill>
              </a:rPr>
              <a:t>επομένως</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πρέπει</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να</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υπάγεται</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στους</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κανόνες</a:t>
            </a:r>
            <a:r>
              <a:rPr lang="en-US" sz="2800" b="1" dirty="0" smtClean="0">
                <a:solidFill>
                  <a:schemeClr val="accent3">
                    <a:lumMod val="20000"/>
                    <a:lumOff val="80000"/>
                  </a:schemeClr>
                </a:solidFill>
              </a:rPr>
              <a:t> και τις </a:t>
            </a:r>
            <a:r>
              <a:rPr lang="en-US" sz="2800" b="1" dirty="0" err="1" smtClean="0">
                <a:solidFill>
                  <a:schemeClr val="accent3">
                    <a:lumMod val="20000"/>
                    <a:lumOff val="80000"/>
                  </a:schemeClr>
                </a:solidFill>
              </a:rPr>
              <a:t>συνήθειες</a:t>
            </a:r>
            <a:r>
              <a:rPr lang="en-US" sz="2800" b="1" dirty="0" smtClean="0">
                <a:solidFill>
                  <a:schemeClr val="accent3">
                    <a:lumMod val="20000"/>
                    <a:lumOff val="80000"/>
                  </a:schemeClr>
                </a:solidFill>
              </a:rPr>
              <a:t> της </a:t>
            </a:r>
            <a:r>
              <a:rPr lang="en-US" sz="2800" b="1" dirty="0" err="1" smtClean="0">
                <a:solidFill>
                  <a:schemeClr val="accent3">
                    <a:lumMod val="20000"/>
                    <a:lumOff val="80000"/>
                  </a:schemeClr>
                </a:solidFill>
              </a:rPr>
              <a:t>οικογένειας</a:t>
            </a:r>
            <a:r>
              <a:rPr lang="el-GR" sz="2800" b="1" dirty="0" smtClean="0">
                <a:solidFill>
                  <a:schemeClr val="accent3">
                    <a:lumMod val="20000"/>
                    <a:lumOff val="80000"/>
                  </a:schemeClr>
                </a:solidFill>
              </a:rPr>
              <a:t> :</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Να</a:t>
            </a:r>
            <a:r>
              <a:rPr lang="en-US" sz="2800" b="1" dirty="0" smtClean="0">
                <a:solidFill>
                  <a:schemeClr val="accent3">
                    <a:lumMod val="20000"/>
                    <a:lumOff val="80000"/>
                  </a:schemeClr>
                </a:solidFill>
              </a:rPr>
              <a:t> είναι </a:t>
            </a:r>
            <a:r>
              <a:rPr lang="en-US" sz="2800" b="1" dirty="0" err="1" smtClean="0">
                <a:solidFill>
                  <a:schemeClr val="accent3">
                    <a:lumMod val="20000"/>
                    <a:lumOff val="80000"/>
                  </a:schemeClr>
                </a:solidFill>
              </a:rPr>
              <a:t>κατάλληλη</a:t>
            </a:r>
            <a:r>
              <a:rPr lang="en-US" sz="2800" b="1" dirty="0" smtClean="0">
                <a:solidFill>
                  <a:schemeClr val="accent3">
                    <a:lumMod val="20000"/>
                    <a:lumOff val="80000"/>
                  </a:schemeClr>
                </a:solidFill>
              </a:rPr>
              <a:t> για </a:t>
            </a:r>
            <a:r>
              <a:rPr lang="en-US" sz="2800" b="1" dirty="0" err="1" smtClean="0">
                <a:solidFill>
                  <a:schemeClr val="accent3">
                    <a:lumMod val="20000"/>
                    <a:lumOff val="80000"/>
                  </a:schemeClr>
                </a:solidFill>
              </a:rPr>
              <a:t>όλους</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μέχρι</a:t>
            </a:r>
            <a:r>
              <a:rPr lang="en-US" sz="2800" b="1" dirty="0" smtClean="0">
                <a:solidFill>
                  <a:schemeClr val="accent3">
                    <a:lumMod val="20000"/>
                    <a:lumOff val="80000"/>
                  </a:schemeClr>
                </a:solidFill>
              </a:rPr>
              <a:t> τις </a:t>
            </a:r>
            <a:r>
              <a:rPr lang="en-US" sz="2800" b="1" dirty="0" err="1" smtClean="0">
                <a:solidFill>
                  <a:schemeClr val="accent3">
                    <a:lumMod val="20000"/>
                    <a:lumOff val="80000"/>
                  </a:schemeClr>
                </a:solidFill>
              </a:rPr>
              <a:t>βραδινές</a:t>
            </a:r>
            <a:r>
              <a:rPr lang="en-US" sz="2800" b="1" dirty="0" smtClean="0">
                <a:solidFill>
                  <a:schemeClr val="accent3">
                    <a:lumMod val="20000"/>
                    <a:lumOff val="80000"/>
                  </a:schemeClr>
                </a:solidFill>
              </a:rPr>
              <a:t> </a:t>
            </a:r>
            <a:r>
              <a:rPr lang="en-US" sz="2800" b="1" dirty="0" err="1" smtClean="0">
                <a:solidFill>
                  <a:schemeClr val="accent3">
                    <a:lumMod val="20000"/>
                    <a:lumOff val="80000"/>
                  </a:schemeClr>
                </a:solidFill>
              </a:rPr>
              <a:t>ώρες</a:t>
            </a:r>
            <a:r>
              <a:rPr lang="en-US" sz="2800" b="1" dirty="0" smtClean="0">
                <a:solidFill>
                  <a:schemeClr val="accent3">
                    <a:lumMod val="20000"/>
                    <a:lumOff val="80000"/>
                  </a:schemeClr>
                </a:solidFill>
              </a:rPr>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buNone/>
            </a:pPr>
            <a:endParaRPr lang="el-GR" dirty="0" smtClean="0"/>
          </a:p>
          <a:p>
            <a:pPr>
              <a:buNone/>
            </a:pPr>
            <a:endParaRPr lang="el-GR" dirty="0" smtClean="0"/>
          </a:p>
          <a:p>
            <a:pPr>
              <a:buNone/>
            </a:pPr>
            <a:endParaRPr lang="el-GR" dirty="0" smtClean="0"/>
          </a:p>
          <a:p>
            <a:pPr algn="ctr">
              <a:buNone/>
            </a:pPr>
            <a:r>
              <a:rPr lang="el-GR" sz="3200" dirty="0" smtClean="0">
                <a:solidFill>
                  <a:srgbClr val="FFFF00"/>
                </a:solidFill>
              </a:rPr>
              <a:t>Πως    προστατεύονται </a:t>
            </a:r>
          </a:p>
          <a:p>
            <a:pPr algn="ctr">
              <a:buNone/>
            </a:pPr>
            <a:endParaRPr lang="el-GR" sz="3200" dirty="0" smtClean="0">
              <a:solidFill>
                <a:srgbClr val="FFFF00"/>
              </a:solidFill>
            </a:endParaRPr>
          </a:p>
          <a:p>
            <a:pPr algn="ctr">
              <a:buNone/>
            </a:pPr>
            <a:r>
              <a:rPr lang="el-GR" sz="3200" dirty="0" smtClean="0">
                <a:solidFill>
                  <a:srgbClr val="FFFF00"/>
                </a:solidFill>
              </a:rPr>
              <a:t>οι    ανήλικοι    νομοθετικά; </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l-GR" sz="4400" b="1" dirty="0" smtClean="0">
                <a:solidFill>
                  <a:schemeClr val="accent4">
                    <a:lumMod val="40000"/>
                    <a:lumOff val="60000"/>
                  </a:schemeClr>
                </a:solidFill>
              </a:rPr>
              <a:t>Κυπριακή Νομοθεσία</a:t>
            </a:r>
            <a:endParaRPr lang="en-US" sz="4400" b="1" dirty="0">
              <a:solidFill>
                <a:schemeClr val="accent4">
                  <a:lumMod val="40000"/>
                  <a:lumOff val="60000"/>
                </a:schemeClr>
              </a:solidFill>
            </a:endParaRPr>
          </a:p>
        </p:txBody>
      </p:sp>
      <p:sp>
        <p:nvSpPr>
          <p:cNvPr id="3" name="Content Placeholder 2"/>
          <p:cNvSpPr>
            <a:spLocks noGrp="1"/>
          </p:cNvSpPr>
          <p:nvPr>
            <p:ph idx="1"/>
          </p:nvPr>
        </p:nvSpPr>
        <p:spPr>
          <a:xfrm>
            <a:off x="457200" y="1219200"/>
            <a:ext cx="8229600" cy="5105400"/>
          </a:xfrm>
        </p:spPr>
        <p:txBody>
          <a:bodyPr>
            <a:normAutofit/>
          </a:bodyPr>
          <a:lstStyle/>
          <a:p>
            <a:pPr algn="ctr">
              <a:buNone/>
            </a:pPr>
            <a:r>
              <a:rPr lang="el-GR" b="1" dirty="0" smtClean="0">
                <a:solidFill>
                  <a:srgbClr val="FFC000"/>
                </a:solidFill>
              </a:rPr>
              <a:t>Προστασία ανηλίκων μέσω περιορισμών που θέτει όσον αφορά :</a:t>
            </a:r>
          </a:p>
          <a:p>
            <a:pPr algn="ctr">
              <a:buNone/>
            </a:pPr>
            <a:endParaRPr lang="el-GR" sz="1600" dirty="0" smtClean="0"/>
          </a:p>
          <a:p>
            <a:pPr algn="just"/>
            <a:r>
              <a:rPr lang="el-GR" dirty="0" smtClean="0"/>
              <a:t>Στο περιεχόμενο των προγραμμάτων </a:t>
            </a:r>
          </a:p>
          <a:p>
            <a:pPr algn="just"/>
            <a:r>
              <a:rPr lang="el-GR" dirty="0" smtClean="0"/>
              <a:t>Στο περιεχόμενο, τη συχνότητα και διάρκεια των οπτικοακουστικών εμπορικών ανακοινώσεων</a:t>
            </a:r>
          </a:p>
          <a:p>
            <a:pPr algn="ctr">
              <a:buNone/>
            </a:pPr>
            <a:endParaRPr lang="el-GR" sz="1800" dirty="0" smtClean="0"/>
          </a:p>
          <a:p>
            <a:pPr>
              <a:buNone/>
            </a:pPr>
            <a:r>
              <a:rPr lang="el-GR" dirty="0" smtClean="0"/>
              <a:t>Ακόμα, </a:t>
            </a:r>
          </a:p>
          <a:p>
            <a:pPr>
              <a:buNone/>
            </a:pPr>
            <a:endParaRPr lang="el-GR" sz="1600" dirty="0" smtClean="0"/>
          </a:p>
          <a:p>
            <a:r>
              <a:rPr lang="el-GR" dirty="0" smtClean="0"/>
              <a:t>Οικογενειακή Ζώνη</a:t>
            </a:r>
          </a:p>
          <a:p>
            <a:pPr>
              <a:buNone/>
            </a:pPr>
            <a:endParaRPr lang="el-GR" sz="1100" dirty="0" smtClean="0"/>
          </a:p>
          <a:p>
            <a:r>
              <a:rPr lang="el-GR" dirty="0" smtClean="0"/>
              <a:t>Υποχρέωση Σήμανσης Προγραμμάτων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l-GR" dirty="0" smtClean="0">
                <a:solidFill>
                  <a:srgbClr val="FFFF00"/>
                </a:solidFill>
              </a:rPr>
              <a:t>Οικογενειακή Ζώνη</a:t>
            </a:r>
            <a:endParaRPr lang="en-US" dirty="0">
              <a:solidFill>
                <a:srgbClr val="FFFF00"/>
              </a:solidFill>
            </a:endParaRPr>
          </a:p>
        </p:txBody>
      </p:sp>
      <p:sp>
        <p:nvSpPr>
          <p:cNvPr id="3" name="Content Placeholder 2"/>
          <p:cNvSpPr>
            <a:spLocks noGrp="1"/>
          </p:cNvSpPr>
          <p:nvPr>
            <p:ph idx="1"/>
          </p:nvPr>
        </p:nvSpPr>
        <p:spPr>
          <a:xfrm>
            <a:off x="457200" y="1371600"/>
            <a:ext cx="8229600" cy="4953000"/>
          </a:xfrm>
        </p:spPr>
        <p:txBody>
          <a:bodyPr>
            <a:normAutofit/>
          </a:bodyPr>
          <a:lstStyle/>
          <a:p>
            <a:pPr algn="just">
              <a:buNone/>
            </a:pPr>
            <a:r>
              <a:rPr lang="el-GR" sz="2800" dirty="0" smtClean="0">
                <a:solidFill>
                  <a:schemeClr val="accent1"/>
                </a:solidFill>
              </a:rPr>
              <a:t>  </a:t>
            </a:r>
            <a:endParaRPr lang="el-GR" sz="1100" dirty="0" smtClean="0">
              <a:solidFill>
                <a:schemeClr val="accent1"/>
              </a:solidFill>
            </a:endParaRPr>
          </a:p>
          <a:p>
            <a:pPr algn="just">
              <a:lnSpc>
                <a:spcPct val="200000"/>
              </a:lnSpc>
              <a:buNone/>
            </a:pPr>
            <a:r>
              <a:rPr lang="el-GR" sz="2800" dirty="0" smtClean="0">
                <a:solidFill>
                  <a:schemeClr val="accent1"/>
                </a:solidFill>
              </a:rPr>
              <a:t>   Από</a:t>
            </a:r>
            <a:r>
              <a:rPr lang="el-GR" sz="2800" dirty="0" smtClean="0">
                <a:solidFill>
                  <a:srgbClr val="FFFF00"/>
                </a:solidFill>
              </a:rPr>
              <a:t> </a:t>
            </a:r>
            <a:r>
              <a:rPr lang="el-GR" sz="2800" dirty="0" smtClean="0"/>
              <a:t>τις </a:t>
            </a:r>
            <a:r>
              <a:rPr lang="el-GR" sz="2800" b="1" dirty="0" smtClean="0"/>
              <a:t>5:30 </a:t>
            </a:r>
            <a:r>
              <a:rPr lang="el-GR" sz="2800" dirty="0" smtClean="0"/>
              <a:t>το πρωί μέχρι τις </a:t>
            </a:r>
            <a:r>
              <a:rPr lang="el-GR" sz="2800" b="1" dirty="0" smtClean="0"/>
              <a:t>21:00,  ή τις 22:00  </a:t>
            </a:r>
            <a:r>
              <a:rPr lang="el-GR" sz="2800" dirty="0" smtClean="0"/>
              <a:t>(αν ακολουθεί αργία ή </a:t>
            </a:r>
            <a:r>
              <a:rPr lang="el-GR" sz="2800" dirty="0" err="1" smtClean="0"/>
              <a:t>σαββατοκυρίακο</a:t>
            </a:r>
            <a:r>
              <a:rPr lang="el-GR" sz="2800" dirty="0" smtClean="0"/>
              <a:t>)</a:t>
            </a:r>
            <a:r>
              <a:rPr lang="el-GR" sz="2800" dirty="0" smtClean="0">
                <a:solidFill>
                  <a:schemeClr val="accent1"/>
                </a:solidFill>
              </a:rPr>
              <a:t>, το περιεχόμενο κάθε προγράμματος επιβάλλεται να είναι </a:t>
            </a:r>
            <a:r>
              <a:rPr lang="el-GR" sz="2800" b="1" dirty="0" smtClean="0">
                <a:solidFill>
                  <a:schemeClr val="accent1"/>
                </a:solidFill>
              </a:rPr>
              <a:t>κατάλληλο για όλη την οικογένεια.</a:t>
            </a:r>
            <a:endParaRPr lang="el-GR" sz="2800" b="1" dirty="0" smtClean="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pPr algn="ctr"/>
            <a:r>
              <a:rPr lang="el-GR" sz="4800" b="1" dirty="0" smtClean="0">
                <a:solidFill>
                  <a:srgbClr val="FFC000"/>
                </a:solidFill>
              </a:rPr>
              <a:t>Σήμανση</a:t>
            </a:r>
            <a:endParaRPr lang="en-US" sz="4800" b="1" dirty="0">
              <a:solidFill>
                <a:srgbClr val="FFC000"/>
              </a:solidFill>
            </a:endParaRPr>
          </a:p>
        </p:txBody>
      </p:sp>
      <p:sp>
        <p:nvSpPr>
          <p:cNvPr id="3" name="Content Placeholder 2"/>
          <p:cNvSpPr>
            <a:spLocks noGrp="1"/>
          </p:cNvSpPr>
          <p:nvPr>
            <p:ph idx="1"/>
          </p:nvPr>
        </p:nvSpPr>
        <p:spPr>
          <a:xfrm>
            <a:off x="457200" y="1447800"/>
            <a:ext cx="8229600" cy="4876800"/>
          </a:xfrm>
        </p:spPr>
        <p:txBody>
          <a:bodyPr/>
          <a:lstStyle/>
          <a:p>
            <a:pPr>
              <a:buNone/>
            </a:pPr>
            <a:r>
              <a:rPr lang="el-GR" dirty="0" err="1" smtClean="0"/>
              <a:t>Υ</a:t>
            </a:r>
            <a:r>
              <a:rPr lang="en-US" dirty="0" err="1" smtClean="0"/>
              <a:t>ποχρέωση</a:t>
            </a:r>
            <a:r>
              <a:rPr lang="en-US" dirty="0" smtClean="0"/>
              <a:t> </a:t>
            </a:r>
            <a:r>
              <a:rPr lang="en-US" dirty="0" err="1" smtClean="0"/>
              <a:t>των</a:t>
            </a:r>
            <a:r>
              <a:rPr lang="en-US" dirty="0" smtClean="0"/>
              <a:t> </a:t>
            </a:r>
            <a:r>
              <a:rPr lang="en-US" dirty="0" err="1" smtClean="0"/>
              <a:t>οργανισμών</a:t>
            </a:r>
            <a:r>
              <a:rPr lang="en-US" dirty="0" smtClean="0"/>
              <a:t> </a:t>
            </a:r>
            <a:r>
              <a:rPr lang="el-GR" dirty="0" smtClean="0"/>
              <a:t>:</a:t>
            </a:r>
          </a:p>
          <a:p>
            <a:pPr>
              <a:buNone/>
            </a:pPr>
            <a:endParaRPr lang="el-GR" dirty="0" smtClean="0"/>
          </a:p>
          <a:p>
            <a:pPr>
              <a:buFont typeface="Wingdings" pitchFamily="2" charset="2"/>
              <a:buChar char="Ø"/>
            </a:pPr>
            <a:r>
              <a:rPr lang="el-GR" dirty="0" smtClean="0"/>
              <a:t>Να εφαρμόζουν ένα </a:t>
            </a:r>
            <a:r>
              <a:rPr lang="el-GR" dirty="0" smtClean="0">
                <a:solidFill>
                  <a:srgbClr val="FFC000"/>
                </a:solidFill>
              </a:rPr>
              <a:t>σύστημα κατάταξης </a:t>
            </a:r>
            <a:r>
              <a:rPr lang="el-GR" dirty="0" smtClean="0"/>
              <a:t>των προγραμμάτων τους.</a:t>
            </a:r>
          </a:p>
          <a:p>
            <a:pPr>
              <a:buNone/>
            </a:pPr>
            <a:endParaRPr lang="el-GR" dirty="0" smtClean="0"/>
          </a:p>
          <a:p>
            <a:pPr>
              <a:buFont typeface="Wingdings" pitchFamily="2" charset="2"/>
              <a:buChar char="Ø"/>
            </a:pPr>
            <a:r>
              <a:rPr lang="el-GR" dirty="0" smtClean="0"/>
              <a:t>Να παρέχουν στην τηλεθεατή την </a:t>
            </a:r>
            <a:r>
              <a:rPr lang="el-GR" dirty="0" smtClean="0">
                <a:solidFill>
                  <a:srgbClr val="FFC000"/>
                </a:solidFill>
              </a:rPr>
              <a:t>κατάλληλη πληροφόρηση (ακουστικά και οπτικά) </a:t>
            </a:r>
            <a:r>
              <a:rPr lang="el-GR" dirty="0" smtClean="0"/>
              <a:t>γ</a:t>
            </a:r>
            <a:r>
              <a:rPr lang="en-US" dirty="0" err="1" smtClean="0"/>
              <a:t>ια</a:t>
            </a:r>
            <a:r>
              <a:rPr lang="en-US" dirty="0" smtClean="0"/>
              <a:t> </a:t>
            </a:r>
            <a:r>
              <a:rPr lang="en-US" dirty="0" err="1" smtClean="0"/>
              <a:t>τη</a:t>
            </a:r>
            <a:r>
              <a:rPr lang="en-US" dirty="0" smtClean="0"/>
              <a:t> </a:t>
            </a:r>
            <a:r>
              <a:rPr lang="en-US" dirty="0" err="1" smtClean="0"/>
              <a:t>φύση</a:t>
            </a:r>
            <a:r>
              <a:rPr lang="en-US" dirty="0" smtClean="0"/>
              <a:t> και το </a:t>
            </a:r>
            <a:r>
              <a:rPr lang="en-US" dirty="0" err="1" smtClean="0"/>
              <a:t>περιεχόμενο</a:t>
            </a:r>
            <a:r>
              <a:rPr lang="en-US" dirty="0" smtClean="0"/>
              <a:t> </a:t>
            </a:r>
            <a:r>
              <a:rPr lang="en-US" dirty="0" err="1" smtClean="0"/>
              <a:t>κάθε</a:t>
            </a:r>
            <a:r>
              <a:rPr lang="en-US" dirty="0" smtClean="0"/>
              <a:t> </a:t>
            </a:r>
            <a:r>
              <a:rPr lang="en-US" dirty="0" err="1" smtClean="0"/>
              <a:t>εκπομπής</a:t>
            </a:r>
            <a:r>
              <a:rPr lang="el-GR"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IKOGENEIAKI ZONI.wmv">
            <a:hlinkClick r:id="" action="ppaction://media"/>
          </p:cNvPr>
          <p:cNvPicPr>
            <a:picLocks noGrp="1" noRot="1" noChangeAspect="1"/>
          </p:cNvPicPr>
          <p:nvPr>
            <p:ph idx="1"/>
            <a:videoFile r:link="rId1"/>
          </p:nvPr>
        </p:nvPicPr>
        <p:blipFill>
          <a:blip r:embed="rId4" cstate="print"/>
          <a:stretch>
            <a:fillRect/>
          </a:stretch>
        </p:blipFill>
        <p:spPr>
          <a:xfrm>
            <a:off x="228599" y="3352800"/>
            <a:ext cx="5825067" cy="3276600"/>
          </a:xfrm>
          <a:prstGeom prst="rect">
            <a:avLst/>
          </a:prstGeom>
        </p:spPr>
      </p:pic>
      <p:pic>
        <p:nvPicPr>
          <p:cNvPr id="5" name="SHMANSH.wmv">
            <a:hlinkClick r:id="" action="ppaction://media"/>
          </p:cNvPr>
          <p:cNvPicPr>
            <a:picLocks noRot="1" noChangeAspect="1"/>
          </p:cNvPicPr>
          <p:nvPr>
            <a:videoFile r:link="rId2"/>
          </p:nvPr>
        </p:nvPicPr>
        <p:blipFill>
          <a:blip r:embed="rId4" cstate="print"/>
          <a:stretch>
            <a:fillRect/>
          </a:stretch>
        </p:blipFill>
        <p:spPr>
          <a:xfrm>
            <a:off x="3352799" y="123825"/>
            <a:ext cx="5604933" cy="31527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43712"/>
          </a:xfrm>
        </p:spPr>
        <p:txBody>
          <a:bodyPr>
            <a:normAutofit/>
          </a:bodyPr>
          <a:lstStyle/>
          <a:p>
            <a:pPr algn="ctr"/>
            <a:r>
              <a:rPr lang="el-GR" sz="4000" b="1" dirty="0" smtClean="0">
                <a:solidFill>
                  <a:schemeClr val="accent5">
                    <a:lumMod val="60000"/>
                    <a:lumOff val="40000"/>
                  </a:schemeClr>
                </a:solidFill>
              </a:rPr>
              <a:t>Περιεχόμενο Προγραμμάτων</a:t>
            </a:r>
            <a:endParaRPr lang="en-US" sz="4000" b="1" dirty="0">
              <a:solidFill>
                <a:schemeClr val="accent5">
                  <a:lumMod val="60000"/>
                  <a:lumOff val="40000"/>
                </a:schemeClr>
              </a:solidFill>
            </a:endParaRPr>
          </a:p>
        </p:txBody>
      </p:sp>
      <p:sp>
        <p:nvSpPr>
          <p:cNvPr id="3" name="Content Placeholder 2"/>
          <p:cNvSpPr>
            <a:spLocks noGrp="1"/>
          </p:cNvSpPr>
          <p:nvPr>
            <p:ph idx="1"/>
          </p:nvPr>
        </p:nvSpPr>
        <p:spPr>
          <a:xfrm>
            <a:off x="457200" y="1600200"/>
            <a:ext cx="8229600" cy="4724400"/>
          </a:xfrm>
        </p:spPr>
        <p:txBody>
          <a:bodyPr/>
          <a:lstStyle/>
          <a:p>
            <a:pPr algn="ctr">
              <a:lnSpc>
                <a:spcPct val="150000"/>
              </a:lnSpc>
              <a:buNone/>
            </a:pPr>
            <a:r>
              <a:rPr lang="el-GR" dirty="0" smtClean="0">
                <a:solidFill>
                  <a:schemeClr val="accent1"/>
                </a:solidFill>
              </a:rPr>
              <a:t>Κανόνας :   </a:t>
            </a:r>
          </a:p>
          <a:p>
            <a:pPr algn="just">
              <a:lnSpc>
                <a:spcPct val="150000"/>
              </a:lnSpc>
              <a:buNone/>
            </a:pPr>
            <a:r>
              <a:rPr lang="el-GR" dirty="0" smtClean="0">
                <a:solidFill>
                  <a:schemeClr val="accent1"/>
                </a:solidFill>
              </a:rPr>
              <a:t>    Οι τηλεοπτικοί οργανισμοί έχουν υποχρέωση να διασφαλίζουν ότι οι εκπομπές τους δεν περιλαμβάνουν προγράμματα τα οποία </a:t>
            </a:r>
            <a:r>
              <a:rPr lang="el-GR" b="1" dirty="0" smtClean="0">
                <a:solidFill>
                  <a:schemeClr val="accent5">
                    <a:lumMod val="60000"/>
                    <a:lumOff val="40000"/>
                  </a:schemeClr>
                </a:solidFill>
              </a:rPr>
              <a:t>ενδέχεται να βλάψουν σοβαρά τη σωματική, την πνευματική ή την ηθική ανάπτυξη </a:t>
            </a:r>
            <a:r>
              <a:rPr lang="el-GR" dirty="0" smtClean="0">
                <a:solidFill>
                  <a:schemeClr val="accent1"/>
                </a:solidFill>
              </a:rPr>
              <a:t>των ανηλίκων</a:t>
            </a:r>
            <a:r>
              <a:rPr lang="en-GB" dirty="0" smtClean="0">
                <a:solidFill>
                  <a:schemeClr val="accent1"/>
                </a:solidFill>
              </a:rPr>
              <a: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l-GR" sz="4400" b="1" dirty="0" smtClean="0">
                <a:solidFill>
                  <a:schemeClr val="accent5">
                    <a:lumMod val="60000"/>
                    <a:lumOff val="40000"/>
                  </a:schemeClr>
                </a:solidFill>
              </a:rPr>
              <a:t>Περιεχόμενο Προγραμμάτων</a:t>
            </a:r>
            <a:endParaRPr lang="en-US" sz="4000" dirty="0"/>
          </a:p>
        </p:txBody>
      </p:sp>
      <p:sp>
        <p:nvSpPr>
          <p:cNvPr id="3" name="Content Placeholder 2"/>
          <p:cNvSpPr>
            <a:spLocks noGrp="1"/>
          </p:cNvSpPr>
          <p:nvPr>
            <p:ph idx="1"/>
          </p:nvPr>
        </p:nvSpPr>
        <p:spPr>
          <a:xfrm>
            <a:off x="457200" y="1447800"/>
            <a:ext cx="8229600" cy="4876800"/>
          </a:xfrm>
        </p:spPr>
        <p:txBody>
          <a:bodyPr/>
          <a:lstStyle/>
          <a:p>
            <a:pPr algn="ctr">
              <a:buNone/>
            </a:pPr>
            <a:endParaRPr lang="el-GR" dirty="0" smtClean="0"/>
          </a:p>
          <a:p>
            <a:pPr algn="ctr">
              <a:buNone/>
            </a:pPr>
            <a:r>
              <a:rPr lang="el-GR" dirty="0" smtClean="0"/>
              <a:t>Στην προετοιμασία ενός προγράμματος πρέπει να λαμβάνεται πάντα υπ’ όψιν ότι το περιεχόμενο </a:t>
            </a:r>
            <a:r>
              <a:rPr lang="el-GR" b="1" dirty="0" smtClean="0">
                <a:solidFill>
                  <a:schemeClr val="accent5">
                    <a:lumMod val="60000"/>
                    <a:lumOff val="40000"/>
                  </a:schemeClr>
                </a:solidFill>
              </a:rPr>
              <a:t>ενδέχεται να έχει δυσμενή αντίκτυπο στα παιδιά</a:t>
            </a:r>
            <a:r>
              <a:rPr lang="el-GR" dirty="0" smtClean="0"/>
              <a:t>. </a:t>
            </a:r>
          </a:p>
          <a:p>
            <a:pPr algn="ctr">
              <a:buNone/>
            </a:pPr>
            <a:endParaRPr lang="el-GR" dirty="0" smtClean="0"/>
          </a:p>
          <a:p>
            <a:pPr algn="ctr">
              <a:buNone/>
            </a:pPr>
            <a:r>
              <a:rPr lang="el-GR" dirty="0" smtClean="0"/>
              <a:t>Πρόνοιες  νομοθεσίας για </a:t>
            </a:r>
            <a:r>
              <a:rPr lang="el-GR" b="1" dirty="0" smtClean="0">
                <a:solidFill>
                  <a:schemeClr val="accent5">
                    <a:lumMod val="60000"/>
                    <a:lumOff val="40000"/>
                  </a:schemeClr>
                </a:solidFill>
              </a:rPr>
              <a:t>ποιότητα</a:t>
            </a:r>
            <a:r>
              <a:rPr lang="el-GR" dirty="0" smtClean="0"/>
              <a:t>, ορθή χρήση της </a:t>
            </a:r>
            <a:r>
              <a:rPr lang="el-GR" dirty="0" smtClean="0">
                <a:solidFill>
                  <a:schemeClr val="accent5">
                    <a:lumMod val="60000"/>
                    <a:lumOff val="40000"/>
                  </a:schemeClr>
                </a:solidFill>
              </a:rPr>
              <a:t>γλώσσας</a:t>
            </a:r>
            <a:r>
              <a:rPr lang="el-GR" dirty="0" smtClean="0"/>
              <a:t>, </a:t>
            </a:r>
            <a:r>
              <a:rPr lang="el-GR" b="1" dirty="0" smtClean="0">
                <a:solidFill>
                  <a:schemeClr val="accent5">
                    <a:lumMod val="60000"/>
                    <a:lumOff val="40000"/>
                  </a:schemeClr>
                </a:solidFill>
              </a:rPr>
              <a:t>καλαισθησία</a:t>
            </a:r>
            <a:r>
              <a:rPr lang="el-GR" dirty="0" smtClean="0"/>
              <a:t>, </a:t>
            </a:r>
            <a:r>
              <a:rPr lang="el-GR" b="1" dirty="0" smtClean="0">
                <a:solidFill>
                  <a:schemeClr val="accent5">
                    <a:lumMod val="60000"/>
                    <a:lumOff val="40000"/>
                  </a:schemeClr>
                </a:solidFill>
              </a:rPr>
              <a:t>σεβασμό</a:t>
            </a:r>
            <a:r>
              <a:rPr lang="el-GR" dirty="0" smtClean="0"/>
              <a:t> των καλεσμένων, σεβασμό της τιμής, της υπόληψης, της επαγγελματικής και κοινωνικής δράσης του ατόμου, του σεξουαλικού προσανατολισμού, για </a:t>
            </a:r>
            <a:r>
              <a:rPr lang="el-GR" b="1" dirty="0" smtClean="0">
                <a:solidFill>
                  <a:schemeClr val="accent5">
                    <a:lumMod val="60000"/>
                    <a:lumOff val="40000"/>
                  </a:schemeClr>
                </a:solidFill>
              </a:rPr>
              <a:t>προστασία</a:t>
            </a:r>
            <a:r>
              <a:rPr lang="el-GR" dirty="0" smtClean="0"/>
              <a:t> της υγείας, της ασφάλειας, του περιβάλλοντος. </a:t>
            </a:r>
            <a:endParaRPr lang="en-US" b="1" dirty="0" smtClean="0"/>
          </a:p>
          <a:p>
            <a:pPr algn="ct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285720" y="571480"/>
            <a:ext cx="8423275" cy="507831"/>
          </a:xfrm>
          <a:prstGeom prst="rect">
            <a:avLst/>
          </a:prstGeom>
          <a:noFill/>
          <a:ln w="9525">
            <a:noFill/>
            <a:miter lim="800000"/>
            <a:headEnd/>
            <a:tailEnd/>
          </a:ln>
        </p:spPr>
        <p:txBody>
          <a:bodyPr wrap="square" anchor="ctr">
            <a:spAutoFit/>
          </a:bodyPr>
          <a:lstStyle/>
          <a:p>
            <a:pPr algn="just"/>
            <a:r>
              <a:rPr lang="en-US" sz="900" dirty="0">
                <a:solidFill>
                  <a:srgbClr val="333333"/>
                </a:solidFill>
                <a:cs typeface="Arial" charset="0"/>
              </a:rPr>
              <a:t/>
            </a:r>
            <a:br>
              <a:rPr lang="en-US" sz="900" dirty="0">
                <a:solidFill>
                  <a:srgbClr val="333333"/>
                </a:solidFill>
                <a:cs typeface="Arial" charset="0"/>
              </a:rPr>
            </a:br>
            <a:endParaRPr lang="en-US" dirty="0"/>
          </a:p>
        </p:txBody>
      </p:sp>
      <p:graphicFrame>
        <p:nvGraphicFramePr>
          <p:cNvPr id="8243" name="Group 51"/>
          <p:cNvGraphicFramePr>
            <a:graphicFrameLocks noGrp="1"/>
          </p:cNvGraphicFramePr>
          <p:nvPr/>
        </p:nvGraphicFramePr>
        <p:xfrm>
          <a:off x="1285852" y="0"/>
          <a:ext cx="6248400" cy="1097280"/>
        </p:xfrm>
        <a:graphic>
          <a:graphicData uri="http://schemas.openxmlformats.org/drawingml/2006/table">
            <a:tbl>
              <a:tblPr/>
              <a:tblGrid>
                <a:gridCol w="6248400"/>
              </a:tblGrid>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lumMod val="40000"/>
                              <a:lumOff val="60000"/>
                            </a:schemeClr>
                          </a:solidFill>
                          <a:effectLst/>
                          <a:latin typeface="Arial" pitchFamily="34" charset="0"/>
                          <a:cs typeface="Arial" pitchFamily="34" charset="0"/>
                        </a:rPr>
                        <a:t>Ανεξαρτησία</a:t>
                      </a:r>
                      <a:endParaRPr kumimoji="0" lang="en-US" sz="3200" b="0" i="0" u="none" strike="noStrike" cap="none" normalizeH="0" baseline="0" dirty="0" smtClean="0">
                        <a:ln>
                          <a:noFill/>
                        </a:ln>
                        <a:solidFill>
                          <a:schemeClr val="accent3">
                            <a:lumMod val="40000"/>
                            <a:lumOff val="60000"/>
                          </a:schemeClr>
                        </a:solidFill>
                        <a:effectLst/>
                        <a:latin typeface="Arial" pitchFamily="34" charset="0"/>
                      </a:endParaRPr>
                    </a:p>
                  </a:txBody>
                  <a:tcPr anchor="ctr" horzOverflow="overflow">
                    <a:lnL cap="flat">
                      <a:noFill/>
                    </a:lnL>
                    <a:lnR cap="flat">
                      <a:noFill/>
                    </a:lnR>
                    <a:lnT cap="flat">
                      <a:noFill/>
                    </a:lnT>
                    <a:lnB>
                      <a:noFill/>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2">
                            <a:lumMod val="20000"/>
                            <a:lumOff val="80000"/>
                          </a:schemeClr>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tr>
            </a:tbl>
          </a:graphicData>
        </a:graphic>
      </p:graphicFrame>
      <p:graphicFrame>
        <p:nvGraphicFramePr>
          <p:cNvPr id="8245" name="Group 53"/>
          <p:cNvGraphicFramePr>
            <a:graphicFrameLocks noGrp="1"/>
          </p:cNvGraphicFramePr>
          <p:nvPr/>
        </p:nvGraphicFramePr>
        <p:xfrm>
          <a:off x="457200" y="838200"/>
          <a:ext cx="7929407" cy="5582446"/>
        </p:xfrm>
        <a:graphic>
          <a:graphicData uri="http://schemas.openxmlformats.org/drawingml/2006/table">
            <a:tbl>
              <a:tblPr/>
              <a:tblGrid>
                <a:gridCol w="218191"/>
                <a:gridCol w="7711216"/>
              </a:tblGrid>
              <a:tr h="766606">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3200" b="0" i="0" u="none" strike="noStrike" cap="none" normalizeH="0" baseline="0" dirty="0" smtClean="0">
                        <a:ln>
                          <a:noFill/>
                        </a:ln>
                        <a:solidFill>
                          <a:srgbClr val="FFFF00"/>
                        </a:solidFill>
                        <a:effectLst/>
                        <a:latin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FFFF00"/>
                          </a:solidFill>
                          <a:effectLst/>
                          <a:latin typeface="Arial" pitchFamily="34" charset="0"/>
                          <a:cs typeface="Arial" pitchFamily="34" charset="0"/>
                        </a:rPr>
                        <a:t> Ο Νόμος ορίζει </a:t>
                      </a:r>
                      <a:r>
                        <a:rPr kumimoji="0" lang="en-US"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τις εξουσίες και αρμοδιότητές</a:t>
                      </a:r>
                      <a:r>
                        <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 της.</a:t>
                      </a:r>
                      <a:endParaRPr kumimoji="0" lang="en-US" sz="2000" b="0" i="0" u="none" strike="noStrike" cap="none" normalizeH="0" baseline="0" dirty="0" smtClean="0">
                        <a:ln>
                          <a:noFill/>
                        </a:ln>
                        <a:solidFill>
                          <a:schemeClr val="accent3">
                            <a:lumMod val="20000"/>
                            <a:lumOff val="80000"/>
                          </a:schemeClr>
                        </a:solidFill>
                        <a:effectLst/>
                        <a:latin typeface="Arial" pitchFamily="34" charset="0"/>
                      </a:endParaRPr>
                    </a:p>
                  </a:txBody>
                  <a:tcPr anchor="ctr" horzOverflow="overflow">
                    <a:lnL>
                      <a:noFill/>
                    </a:lnL>
                    <a:lnR cap="flat">
                      <a:noFill/>
                    </a:lnR>
                    <a:lnT cap="flat">
                      <a:noFill/>
                    </a:lnT>
                    <a:lnB>
                      <a:noFill/>
                    </a:lnB>
                    <a:lnTlToBr>
                      <a:noFill/>
                    </a:lnTlToBr>
                    <a:lnBlToTr>
                      <a:noFill/>
                    </a:lnBlToTr>
                    <a:noFill/>
                  </a:tcPr>
                </a:tc>
              </a:tr>
              <a:tr h="7666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rgbClr val="FFFF00"/>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 Οι αποφάσεις της είναι </a:t>
                      </a:r>
                      <a:r>
                        <a:rPr kumimoji="0" lang="en-US" sz="2000" b="0" i="0" u="none" strike="noStrike" cap="none" normalizeH="0" baseline="0" dirty="0" smtClean="0">
                          <a:ln>
                            <a:noFill/>
                          </a:ln>
                          <a:solidFill>
                            <a:srgbClr val="FFFF00"/>
                          </a:solidFill>
                          <a:effectLst/>
                          <a:latin typeface="Arial" pitchFamily="34" charset="0"/>
                          <a:cs typeface="Arial" pitchFamily="34" charset="0"/>
                        </a:rPr>
                        <a:t>άμεσα </a:t>
                      </a:r>
                      <a:r>
                        <a:rPr kumimoji="0" lang="en-US" sz="2000" b="0" i="0" u="none" strike="noStrike" cap="none" normalizeH="0" baseline="0" dirty="0" err="1" smtClean="0">
                          <a:ln>
                            <a:noFill/>
                          </a:ln>
                          <a:solidFill>
                            <a:srgbClr val="FFFF00"/>
                          </a:solidFill>
                          <a:effectLst/>
                          <a:latin typeface="Arial" pitchFamily="34" charset="0"/>
                          <a:cs typeface="Arial" pitchFamily="34" charset="0"/>
                        </a:rPr>
                        <a:t>εκτελεστέ</a:t>
                      </a:r>
                      <a:r>
                        <a:rPr kumimoji="0" lang="el-GR" sz="2000" b="0" i="0" u="none" strike="noStrike" cap="none" normalizeH="0" baseline="0" dirty="0" smtClean="0">
                          <a:ln>
                            <a:noFill/>
                          </a:ln>
                          <a:solidFill>
                            <a:srgbClr val="FFFF00"/>
                          </a:solidFill>
                          <a:effectLst/>
                          <a:latin typeface="Arial" pitchFamily="34" charset="0"/>
                          <a:cs typeface="Arial" pitchFamily="34" charset="0"/>
                        </a:rPr>
                        <a:t>ε</a:t>
                      </a:r>
                      <a:r>
                        <a:rPr kumimoji="0" lang="en-US" sz="2000" b="0" i="0" u="none" strike="noStrike" cap="none" normalizeH="0" baseline="0" dirty="0" smtClean="0">
                          <a:ln>
                            <a:noFill/>
                          </a:ln>
                          <a:solidFill>
                            <a:srgbClr val="FFFF00"/>
                          </a:solidFill>
                          <a:effectLst/>
                          <a:latin typeface="Arial" pitchFamily="34" charset="0"/>
                          <a:cs typeface="Arial" pitchFamily="34" charset="0"/>
                        </a:rPr>
                        <a:t>ς</a:t>
                      </a:r>
                      <a:endPar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3">
                            <a:lumMod val="20000"/>
                            <a:lumOff val="80000"/>
                          </a:schemeClr>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53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rgbClr val="FFFF00"/>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GB"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 </a:t>
                      </a:r>
                      <a:r>
                        <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Δ</a:t>
                      </a:r>
                      <a:r>
                        <a:rPr kumimoji="0" lang="en-US"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ιαθέτει </a:t>
                      </a:r>
                      <a:r>
                        <a:rPr kumimoji="0" lang="en-US" sz="2000" b="0" i="0" u="none" strike="noStrike" cap="none" normalizeH="0" baseline="0" dirty="0" smtClean="0">
                          <a:ln>
                            <a:noFill/>
                          </a:ln>
                          <a:solidFill>
                            <a:srgbClr val="FFFF00"/>
                          </a:solidFill>
                          <a:effectLst/>
                          <a:latin typeface="Arial" pitchFamily="34" charset="0"/>
                          <a:cs typeface="Arial" pitchFamily="34" charset="0"/>
                        </a:rPr>
                        <a:t>δικούς της πόρους, προϋπολογισμό και υπηρεσίες</a:t>
                      </a:r>
                      <a:r>
                        <a:rPr kumimoji="0" lang="el-GR" sz="2000" b="0" i="0" u="none" strike="noStrike" cap="none" normalizeH="0" baseline="0" dirty="0" smtClean="0">
                          <a:ln>
                            <a:noFill/>
                          </a:ln>
                          <a:solidFill>
                            <a:srgbClr val="FFFF00"/>
                          </a:solidFill>
                          <a:effectLst/>
                          <a:latin typeface="Arial" pitchFamily="34" charset="0"/>
                          <a:cs typeface="Arial" pitchFamily="34" charset="0"/>
                        </a:rPr>
                        <a:t>.</a:t>
                      </a:r>
                      <a:endPar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3">
                            <a:lumMod val="20000"/>
                            <a:lumOff val="80000"/>
                          </a:schemeClr>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1220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rgbClr val="FFFF00"/>
                        </a:solidFill>
                        <a:effectLst/>
                        <a:latin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 Η θέση οποιουδήποτε Μέλους της </a:t>
                      </a:r>
                      <a:r>
                        <a:rPr kumimoji="0" lang="en-US" sz="2000" b="0" i="0" u="none" strike="noStrike" cap="none" normalizeH="0" baseline="0" dirty="0" smtClean="0">
                          <a:ln>
                            <a:noFill/>
                          </a:ln>
                          <a:solidFill>
                            <a:srgbClr val="FFFF00"/>
                          </a:solidFill>
                          <a:effectLst/>
                          <a:latin typeface="Arial" pitchFamily="34" charset="0"/>
                          <a:cs typeface="Arial" pitchFamily="34" charset="0"/>
                        </a:rPr>
                        <a:t>κενούται μόνο κάτω από </a:t>
                      </a:r>
                      <a:endParaRPr kumimoji="0" lang="el-GR" sz="2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pPr>
                      <a:r>
                        <a:rPr kumimoji="0" lang="el-GR" sz="2000" b="0" i="0" u="none" strike="noStrike" cap="none" normalizeH="0" baseline="0" dirty="0" smtClean="0">
                          <a:ln>
                            <a:noFill/>
                          </a:ln>
                          <a:solidFill>
                            <a:srgbClr val="FFFF00"/>
                          </a:solidFill>
                          <a:effectLst/>
                          <a:latin typeface="Arial" pitchFamily="34" charset="0"/>
                          <a:cs typeface="Arial" pitchFamily="34" charset="0"/>
                        </a:rPr>
                        <a:t>    </a:t>
                      </a:r>
                      <a:r>
                        <a:rPr kumimoji="0" lang="en-US" sz="2000" b="0" i="0" u="none" strike="noStrike" cap="none" normalizeH="0" baseline="0" dirty="0" smtClean="0">
                          <a:ln>
                            <a:noFill/>
                          </a:ln>
                          <a:solidFill>
                            <a:srgbClr val="FFFF00"/>
                          </a:solidFill>
                          <a:effectLst/>
                          <a:latin typeface="Arial" pitchFamily="34" charset="0"/>
                          <a:cs typeface="Arial" pitchFamily="34" charset="0"/>
                        </a:rPr>
                        <a:t>προϋποθέσεις</a:t>
                      </a:r>
                      <a:r>
                        <a:rPr kumimoji="0" lang="en-US"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rPr>
                        <a:t>, που προβλέπονται ρητά στο Νόμο. </a:t>
                      </a:r>
                      <a:endPar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accent3">
                            <a:lumMod val="20000"/>
                            <a:lumOff val="80000"/>
                          </a:schemeClr>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3">
                            <a:lumMod val="20000"/>
                            <a:lumOff val="80000"/>
                          </a:schemeClr>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Symbol"/>
                        <a:buChar char="Þ"/>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Η ανεξαρτησία που παρέχεται στην Αρχή αποτελεί το υπόβαθρο για την ανεξαρτησία ολόκληρου του ραδιοτηλεοπτικού τομέα και διασφάλιση του δικαιώματος της ελευθερίας έκφρασης.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Symbol"/>
                        <a:buChar char="Þ"/>
                        <a:tabLst/>
                      </a:pPr>
                      <a:endParaRPr kumimoji="0" lang="en-US" sz="2000" b="0" i="0" u="none" strike="noStrike" cap="none" normalizeH="0" baseline="0" dirty="0" smtClean="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10000"/>
          </a:bodyPr>
          <a:lstStyle/>
          <a:p>
            <a:pPr algn="ctr">
              <a:buNone/>
            </a:pPr>
            <a:r>
              <a:rPr lang="el-GR" sz="3000" b="1" dirty="0" smtClean="0">
                <a:solidFill>
                  <a:srgbClr val="FFC000"/>
                </a:solidFill>
              </a:rPr>
              <a:t>Δελτία Ειδήσεων και Ενημερωτικές εκπομπές</a:t>
            </a:r>
          </a:p>
          <a:p>
            <a:pPr algn="ctr">
              <a:buNone/>
            </a:pPr>
            <a:endParaRPr lang="el-GR" sz="1700" dirty="0" smtClean="0"/>
          </a:p>
          <a:p>
            <a:pPr algn="just">
              <a:buFont typeface="Wingdings" pitchFamily="2" charset="2"/>
              <a:buChar char="Ø"/>
            </a:pPr>
            <a:r>
              <a:rPr lang="el-GR" b="1" dirty="0" smtClean="0">
                <a:solidFill>
                  <a:srgbClr val="FFC000"/>
                </a:solidFill>
              </a:rPr>
              <a:t>Σκηνές ακατάλληλες </a:t>
            </a:r>
            <a:r>
              <a:rPr lang="el-GR" dirty="0" smtClean="0"/>
              <a:t>για ανηλίκους είναι σύντομες και υπάρχει λεκτική ή/και οπτική προειδοποίηση.</a:t>
            </a:r>
          </a:p>
          <a:p>
            <a:pPr algn="just">
              <a:buNone/>
            </a:pPr>
            <a:endParaRPr lang="el-GR" dirty="0" smtClean="0"/>
          </a:p>
          <a:p>
            <a:pPr algn="just">
              <a:buFont typeface="Wingdings" pitchFamily="2" charset="2"/>
              <a:buChar char="Ø"/>
            </a:pPr>
            <a:r>
              <a:rPr lang="el-GR" dirty="0" smtClean="0"/>
              <a:t>Απαγορεύονται </a:t>
            </a:r>
            <a:r>
              <a:rPr lang="el-GR" b="1" dirty="0" smtClean="0">
                <a:solidFill>
                  <a:srgbClr val="FFC000"/>
                </a:solidFill>
              </a:rPr>
              <a:t>κοντινά πλάνα </a:t>
            </a:r>
            <a:r>
              <a:rPr lang="el-GR" dirty="0" smtClean="0"/>
              <a:t>σε νεκρούς, αιμορραγούντες, ή πρόσωπα που βρίσκονται σε ακραία κατάσταση θλίψης ή θυμού.</a:t>
            </a:r>
          </a:p>
          <a:p>
            <a:pPr algn="just">
              <a:buNone/>
            </a:pPr>
            <a:endParaRPr lang="el-GR" dirty="0" smtClean="0"/>
          </a:p>
          <a:p>
            <a:pPr algn="just">
              <a:buFont typeface="Wingdings" pitchFamily="2" charset="2"/>
              <a:buChar char="Ø"/>
            </a:pPr>
            <a:r>
              <a:rPr lang="el-GR" dirty="0" smtClean="0"/>
              <a:t>Η </a:t>
            </a:r>
            <a:r>
              <a:rPr lang="el-GR" b="1" dirty="0" smtClean="0">
                <a:solidFill>
                  <a:srgbClr val="FFC000"/>
                </a:solidFill>
              </a:rPr>
              <a:t>παρουσίαση ανηλίκων ως μαρτύρων ή θυμάτων </a:t>
            </a:r>
            <a:r>
              <a:rPr lang="el-GR" dirty="0" smtClean="0"/>
              <a:t>εγκληματικών ενεργειών ή δυστυχημάτων επιτρέπεται μόνο κατ’ εξαίρεση, εφόσον </a:t>
            </a:r>
          </a:p>
          <a:p>
            <a:pPr algn="just"/>
            <a:r>
              <a:rPr lang="el-GR" dirty="0" smtClean="0"/>
              <a:t>είναι αναγκαία για την ενημέρωση του κοινού</a:t>
            </a:r>
          </a:p>
          <a:p>
            <a:pPr algn="just"/>
            <a:r>
              <a:rPr lang="el-GR" dirty="0" smtClean="0"/>
              <a:t>δεν προκαλεί πόνο ή βλάβη στην προσωπικότητα του  ανηλίκου</a:t>
            </a:r>
          </a:p>
          <a:p>
            <a:pPr algn="just"/>
            <a:r>
              <a:rPr lang="el-GR" dirty="0" smtClean="0"/>
              <a:t>μόνο ύστερα από γραπτή άδεια του κηδεμόνα·   </a:t>
            </a:r>
            <a:endParaRPr lang="en-US" dirty="0" smtClean="0"/>
          </a:p>
          <a:p>
            <a:pPr algn="just">
              <a:buNone/>
            </a:pPr>
            <a:endParaRPr lang="el-GR" dirty="0" smtClean="0"/>
          </a:p>
          <a:p>
            <a:pPr algn="just">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l-GR" sz="3100" b="1" dirty="0" smtClean="0">
                <a:solidFill>
                  <a:srgbClr val="FFC000"/>
                </a:solidFill>
              </a:rPr>
              <a:t>Δελτία Ειδήσεων και Ενημερωτικές εκπομπές</a:t>
            </a:r>
            <a:r>
              <a:rPr lang="el-GR" b="1" dirty="0" smtClean="0">
                <a:solidFill>
                  <a:srgbClr val="FFC000"/>
                </a:solidFill>
              </a:rPr>
              <a:t/>
            </a:r>
            <a:br>
              <a:rPr lang="el-GR" b="1" dirty="0" smtClean="0">
                <a:solidFill>
                  <a:srgbClr val="FFC000"/>
                </a:solidFill>
              </a:rPr>
            </a:br>
            <a:endParaRPr lang="en-US" b="1" dirty="0"/>
          </a:p>
        </p:txBody>
      </p:sp>
      <p:sp>
        <p:nvSpPr>
          <p:cNvPr id="3" name="Content Placeholder 2"/>
          <p:cNvSpPr>
            <a:spLocks noGrp="1"/>
          </p:cNvSpPr>
          <p:nvPr>
            <p:ph idx="1"/>
          </p:nvPr>
        </p:nvSpPr>
        <p:spPr>
          <a:xfrm>
            <a:off x="457200" y="685800"/>
            <a:ext cx="8229600" cy="5638800"/>
          </a:xfrm>
        </p:spPr>
        <p:txBody>
          <a:bodyPr>
            <a:normAutofit fontScale="92500" lnSpcReduction="10000"/>
          </a:bodyPr>
          <a:lstStyle/>
          <a:p>
            <a:pPr algn="just">
              <a:lnSpc>
                <a:spcPct val="160000"/>
              </a:lnSpc>
              <a:buFont typeface="Wingdings" pitchFamily="2" charset="2"/>
              <a:buChar char="Ø"/>
            </a:pPr>
            <a:r>
              <a:rPr lang="el-GR" sz="2400" dirty="0" smtClean="0"/>
              <a:t>  Απαγορεύεται η </a:t>
            </a:r>
            <a:r>
              <a:rPr lang="el-GR" sz="2400" dirty="0" smtClean="0">
                <a:solidFill>
                  <a:srgbClr val="FFC000"/>
                </a:solidFill>
              </a:rPr>
              <a:t>δημοσιοποίηση των ονομάτων </a:t>
            </a:r>
            <a:r>
              <a:rPr lang="el-GR" sz="2400" dirty="0" smtClean="0"/>
              <a:t>ανηλίκων  που εμπλέκονται σε αστυνομικές ή δικαστικές διαδικασίες και η μετάδοση οποιασδήποτε πληροφορίας που δυνατόν να  οδηγήσει στην </a:t>
            </a:r>
            <a:r>
              <a:rPr lang="el-GR" sz="2400" dirty="0" smtClean="0">
                <a:solidFill>
                  <a:srgbClr val="FFC000"/>
                </a:solidFill>
              </a:rPr>
              <a:t>αποκάλυψη της ταυτότητάς τους</a:t>
            </a:r>
            <a:r>
              <a:rPr lang="el-GR" sz="2400" dirty="0" smtClean="0"/>
              <a:t>.</a:t>
            </a:r>
          </a:p>
          <a:p>
            <a:pPr algn="just">
              <a:buNone/>
            </a:pPr>
            <a:endParaRPr lang="el-GR" sz="1200" dirty="0" smtClean="0"/>
          </a:p>
          <a:p>
            <a:pPr>
              <a:buFont typeface="Wingdings" pitchFamily="2" charset="2"/>
              <a:buChar char="Ø"/>
            </a:pPr>
            <a:r>
              <a:rPr lang="el-GR" sz="2400" dirty="0" smtClean="0"/>
              <a:t>Απαγορεύονται :</a:t>
            </a:r>
          </a:p>
          <a:p>
            <a:pPr algn="just">
              <a:lnSpc>
                <a:spcPct val="160000"/>
              </a:lnSpc>
              <a:buNone/>
            </a:pPr>
            <a:r>
              <a:rPr lang="el-GR" sz="2400" dirty="0" smtClean="0"/>
              <a:t> - οι λήψεις </a:t>
            </a:r>
            <a:r>
              <a:rPr lang="el-GR" sz="2400" b="1" dirty="0" smtClean="0">
                <a:solidFill>
                  <a:srgbClr val="FFC000"/>
                </a:solidFill>
              </a:rPr>
              <a:t>συνεντεύξεων</a:t>
            </a:r>
            <a:r>
              <a:rPr lang="el-GR" sz="2400" dirty="0" smtClean="0"/>
              <a:t> από παιδιά κάτω των 16 ετών, πάνω σε θέματα ουσίας, χωρίς τη συγκατάθεση  των  γονέων ή κηδεμόνων·</a:t>
            </a:r>
            <a:endParaRPr lang="en-US" sz="2400" dirty="0" smtClean="0"/>
          </a:p>
          <a:p>
            <a:pPr>
              <a:buNone/>
            </a:pPr>
            <a:endParaRPr lang="en-US" sz="1500" dirty="0" smtClean="0"/>
          </a:p>
          <a:p>
            <a:pPr algn="just">
              <a:lnSpc>
                <a:spcPct val="150000"/>
              </a:lnSpc>
              <a:buNone/>
            </a:pPr>
            <a:r>
              <a:rPr lang="el-GR" sz="2400" dirty="0" smtClean="0"/>
              <a:t>- οι </a:t>
            </a:r>
            <a:r>
              <a:rPr lang="el-GR" sz="2400" b="1" dirty="0" smtClean="0">
                <a:solidFill>
                  <a:srgbClr val="FFC000"/>
                </a:solidFill>
              </a:rPr>
              <a:t>ερωτήσεις</a:t>
            </a:r>
            <a:r>
              <a:rPr lang="el-GR" sz="2400" dirty="0" smtClean="0"/>
              <a:t> σε παιδιά κάτω των 16 ετών που αφορούν  οικογενειακά θέματα ή θέματα πάνω στα οποία το παιδί δεν έχει την ικανότητα να απαντήσει ενσυνείδητα</a:t>
            </a:r>
          </a:p>
          <a:p>
            <a:pPr algn="just">
              <a:lnSpc>
                <a:spcPct val="150000"/>
              </a:lnSpc>
              <a:buNone/>
            </a:pPr>
            <a:endParaRPr lang="el-GR" sz="1600"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ther - tv characters.mpeg">
            <a:hlinkClick r:id="" action="ppaction://media"/>
          </p:cNvPr>
          <p:cNvPicPr>
            <a:picLocks noGrp="1" noRot="1" noChangeAspect="1"/>
          </p:cNvPicPr>
          <p:nvPr>
            <p:ph idx="1"/>
            <a:videoFile r:link="rId1"/>
          </p:nvPr>
        </p:nvPicPr>
        <p:blipFill>
          <a:blip r:embed="rId3" cstate="print"/>
          <a:stretch>
            <a:fillRect/>
          </a:stretch>
        </p:blipFill>
        <p:spPr>
          <a:xfrm>
            <a:off x="1295400" y="685800"/>
            <a:ext cx="6418224" cy="52485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l-GR" b="1" dirty="0" smtClean="0">
                <a:solidFill>
                  <a:schemeClr val="accent3">
                    <a:lumMod val="40000"/>
                    <a:lumOff val="60000"/>
                  </a:schemeClr>
                </a:solidFill>
              </a:rPr>
              <a:t>Ψυχαγωγία</a:t>
            </a:r>
            <a:br>
              <a:rPr lang="el-GR" b="1" dirty="0" smtClean="0">
                <a:solidFill>
                  <a:schemeClr val="accent3">
                    <a:lumMod val="40000"/>
                    <a:lumOff val="60000"/>
                  </a:schemeClr>
                </a:solidFill>
              </a:rPr>
            </a:br>
            <a:r>
              <a:rPr lang="el-GR" b="1" dirty="0" smtClean="0">
                <a:solidFill>
                  <a:schemeClr val="accent3">
                    <a:lumMod val="40000"/>
                    <a:lumOff val="60000"/>
                  </a:schemeClr>
                </a:solidFill>
              </a:rPr>
              <a:t>«αγωγή της ψυχής»</a:t>
            </a:r>
            <a:endParaRPr lang="en-US" b="1" dirty="0">
              <a:solidFill>
                <a:schemeClr val="accent3">
                  <a:lumMod val="40000"/>
                  <a:lumOff val="60000"/>
                </a:schemeClr>
              </a:solidFill>
            </a:endParaRPr>
          </a:p>
        </p:txBody>
      </p:sp>
      <p:sp>
        <p:nvSpPr>
          <p:cNvPr id="3" name="Content Placeholder 2"/>
          <p:cNvSpPr>
            <a:spLocks noGrp="1"/>
          </p:cNvSpPr>
          <p:nvPr>
            <p:ph idx="1"/>
          </p:nvPr>
        </p:nvSpPr>
        <p:spPr>
          <a:xfrm>
            <a:off x="457200" y="1676400"/>
            <a:ext cx="8229600" cy="4648200"/>
          </a:xfrm>
        </p:spPr>
        <p:txBody>
          <a:bodyPr>
            <a:normAutofit fontScale="92500" lnSpcReduction="20000"/>
          </a:bodyPr>
          <a:lstStyle/>
          <a:p>
            <a:pPr>
              <a:buNone/>
            </a:pPr>
            <a:r>
              <a:rPr lang="el-GR" sz="3000" b="1" dirty="0" smtClean="0">
                <a:solidFill>
                  <a:schemeClr val="accent3">
                    <a:lumMod val="40000"/>
                    <a:lumOff val="60000"/>
                  </a:schemeClr>
                </a:solidFill>
              </a:rPr>
              <a:t>Απαγορεύεται </a:t>
            </a:r>
          </a:p>
          <a:p>
            <a:pPr algn="just"/>
            <a:r>
              <a:rPr lang="el-GR" dirty="0" smtClean="0"/>
              <a:t>η παρουσίαση του </a:t>
            </a:r>
            <a:r>
              <a:rPr lang="el-GR" dirty="0" smtClean="0">
                <a:solidFill>
                  <a:schemeClr val="accent3">
                    <a:lumMod val="40000"/>
                    <a:lumOff val="60000"/>
                  </a:schemeClr>
                </a:solidFill>
              </a:rPr>
              <a:t>καπνίσματος</a:t>
            </a:r>
            <a:r>
              <a:rPr lang="el-GR" dirty="0" smtClean="0"/>
              <a:t>, της χρήσης </a:t>
            </a:r>
            <a:r>
              <a:rPr lang="el-GR" dirty="0" smtClean="0">
                <a:solidFill>
                  <a:schemeClr val="accent3">
                    <a:lumMod val="40000"/>
                    <a:lumOff val="60000"/>
                  </a:schemeClr>
                </a:solidFill>
              </a:rPr>
              <a:t>ναρκωτικών</a:t>
            </a:r>
            <a:r>
              <a:rPr lang="el-GR" dirty="0" smtClean="0"/>
              <a:t> και της κατανάλωσης </a:t>
            </a:r>
            <a:r>
              <a:rPr lang="el-GR" dirty="0" smtClean="0">
                <a:solidFill>
                  <a:schemeClr val="accent3">
                    <a:lumMod val="40000"/>
                    <a:lumOff val="60000"/>
                  </a:schemeClr>
                </a:solidFill>
              </a:rPr>
              <a:t>αλκοολούχων</a:t>
            </a:r>
            <a:r>
              <a:rPr lang="el-GR" dirty="0" smtClean="0"/>
              <a:t> ποτών ως φυσιολογικής και συναρπαστικής δραστηριότητας και με τρόπο  που να την καθιστά κοινωνικά αποδεκτό τρόπο ζωής για άτομα και ιδιαίτερα για τη νεολαία· </a:t>
            </a:r>
          </a:p>
          <a:p>
            <a:pPr>
              <a:buNone/>
            </a:pPr>
            <a:endParaRPr lang="el-GR" dirty="0" smtClean="0"/>
          </a:p>
          <a:p>
            <a:pPr algn="just"/>
            <a:r>
              <a:rPr lang="el-GR" dirty="0" smtClean="0"/>
              <a:t>οι σκηνές ακραίας </a:t>
            </a:r>
            <a:r>
              <a:rPr lang="el-GR" dirty="0" smtClean="0">
                <a:solidFill>
                  <a:schemeClr val="accent3">
                    <a:lumMod val="40000"/>
                    <a:lumOff val="60000"/>
                  </a:schemeClr>
                </a:solidFill>
              </a:rPr>
              <a:t>βίας</a:t>
            </a:r>
            <a:r>
              <a:rPr lang="el-GR" dirty="0" smtClean="0"/>
              <a:t> ή η άσκηση βίας με θύματα ανηλίκους. </a:t>
            </a:r>
          </a:p>
          <a:p>
            <a:pPr>
              <a:buNone/>
            </a:pPr>
            <a:endParaRPr lang="el-GR" dirty="0" smtClean="0"/>
          </a:p>
          <a:p>
            <a:pPr algn="just"/>
            <a:r>
              <a:rPr lang="el-GR" dirty="0" smtClean="0"/>
              <a:t>η μετάδοση </a:t>
            </a:r>
            <a:r>
              <a:rPr lang="el-GR" dirty="0" smtClean="0">
                <a:solidFill>
                  <a:schemeClr val="accent3">
                    <a:lumMod val="40000"/>
                    <a:lumOff val="60000"/>
                  </a:schemeClr>
                </a:solidFill>
              </a:rPr>
              <a:t>επικίνδυνης συμπεριφοράς</a:t>
            </a:r>
            <a:r>
              <a:rPr lang="el-GR" dirty="0" smtClean="0"/>
              <a:t>, η οποία είναι δυνατόν να γίνει αντικείμενο μίμησης όπως </a:t>
            </a:r>
            <a:r>
              <a:rPr lang="el-GR" b="1" dirty="0" smtClean="0">
                <a:solidFill>
                  <a:schemeClr val="accent3">
                    <a:lumMod val="60000"/>
                    <a:lumOff val="40000"/>
                  </a:schemeClr>
                </a:solidFill>
              </a:rPr>
              <a:t>π.χ. </a:t>
            </a:r>
            <a:r>
              <a:rPr lang="el-GR" dirty="0" smtClean="0"/>
              <a:t>προβολή της διαδικασίας αυτοκτονίας</a:t>
            </a:r>
            <a:endParaRPr lang="en-US" b="1" i="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l-GR" b="1" dirty="0" smtClean="0">
                <a:solidFill>
                  <a:schemeClr val="accent3">
                    <a:lumMod val="40000"/>
                    <a:lumOff val="60000"/>
                  </a:schemeClr>
                </a:solidFill>
              </a:rPr>
              <a:t>Ψυχαγωγία</a:t>
            </a:r>
            <a:br>
              <a:rPr lang="el-GR" b="1" dirty="0" smtClean="0">
                <a:solidFill>
                  <a:schemeClr val="accent3">
                    <a:lumMod val="40000"/>
                    <a:lumOff val="60000"/>
                  </a:schemeClr>
                </a:solidFill>
              </a:rPr>
            </a:br>
            <a:r>
              <a:rPr lang="el-GR" b="1" dirty="0" smtClean="0">
                <a:solidFill>
                  <a:schemeClr val="accent3">
                    <a:lumMod val="40000"/>
                    <a:lumOff val="60000"/>
                  </a:schemeClr>
                </a:solidFill>
              </a:rPr>
              <a:t>«αγωγή της ψυχής»</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lgn="just"/>
            <a:r>
              <a:rPr lang="el-GR" dirty="0" smtClean="0"/>
              <a:t>Η μετάδοση εκπομπών που θίγουν την </a:t>
            </a:r>
            <a:r>
              <a:rPr lang="el-GR" b="1" dirty="0" smtClean="0">
                <a:solidFill>
                  <a:schemeClr val="accent3">
                    <a:lumMod val="60000"/>
                    <a:lumOff val="40000"/>
                  </a:schemeClr>
                </a:solidFill>
              </a:rPr>
              <a:t>αξιοπρέπεια</a:t>
            </a:r>
            <a:r>
              <a:rPr lang="el-GR" dirty="0" smtClean="0"/>
              <a:t> των δύο φύλων, φυλετικών, εθνικών, θρησκευτικών ομάδων  ή ατόμων με ειδικές ανάγκες</a:t>
            </a:r>
            <a:endParaRPr lang="en-US" b="1" dirty="0" smtClean="0"/>
          </a:p>
          <a:p>
            <a:pPr>
              <a:buNone/>
            </a:pPr>
            <a:endParaRPr lang="el-GR" dirty="0" smtClean="0"/>
          </a:p>
          <a:p>
            <a:pPr algn="just"/>
            <a:r>
              <a:rPr lang="el-GR" dirty="0" smtClean="0"/>
              <a:t>Η προβολή </a:t>
            </a:r>
            <a:r>
              <a:rPr lang="el-GR" b="1" dirty="0" smtClean="0">
                <a:solidFill>
                  <a:schemeClr val="accent3">
                    <a:lumMod val="60000"/>
                    <a:lumOff val="40000"/>
                  </a:schemeClr>
                </a:solidFill>
              </a:rPr>
              <a:t>εξευτελιστικής ή βάναυσης μεταχείρισης </a:t>
            </a:r>
            <a:r>
              <a:rPr lang="el-GR" dirty="0" smtClean="0"/>
              <a:t>ανθρώπων ή ζώων</a:t>
            </a:r>
          </a:p>
          <a:p>
            <a:pPr>
              <a:buNone/>
            </a:pPr>
            <a:endParaRPr lang="el-GR" dirty="0" smtClean="0"/>
          </a:p>
          <a:p>
            <a:r>
              <a:rPr lang="el-GR" dirty="0" smtClean="0"/>
              <a:t>Οι </a:t>
            </a:r>
            <a:r>
              <a:rPr lang="el-GR" b="1" dirty="0" smtClean="0">
                <a:solidFill>
                  <a:schemeClr val="accent3">
                    <a:lumMod val="60000"/>
                    <a:lumOff val="40000"/>
                  </a:schemeClr>
                </a:solidFill>
              </a:rPr>
              <a:t>ερωτικές/πορνογραφικές σκηνές </a:t>
            </a:r>
          </a:p>
          <a:p>
            <a:pPr>
              <a:buNone/>
            </a:pPr>
            <a:endParaRPr lang="el-GR" dirty="0" smtClean="0"/>
          </a:p>
          <a:p>
            <a:pPr algn="just"/>
            <a:r>
              <a:rPr lang="el-GR" dirty="0" smtClean="0"/>
              <a:t> η προβολή </a:t>
            </a:r>
            <a:r>
              <a:rPr lang="el-GR" b="1" dirty="0" smtClean="0">
                <a:solidFill>
                  <a:schemeClr val="accent3">
                    <a:lumMod val="60000"/>
                    <a:lumOff val="40000"/>
                  </a:schemeClr>
                </a:solidFill>
              </a:rPr>
              <a:t>συμμετοχής ανηλίκων </a:t>
            </a:r>
            <a:r>
              <a:rPr lang="el-GR" dirty="0" smtClean="0"/>
              <a:t>σε οποιεσδήποτε δραστηριότητες αφορούν τη σεξουαλική πράξη</a:t>
            </a:r>
          </a:p>
          <a:p>
            <a:pPr>
              <a:buNone/>
            </a:pPr>
            <a:endParaRPr lang="en-US" dirty="0" smtClean="0"/>
          </a:p>
          <a:p>
            <a:endParaRPr lang="el-GR"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smtClean="0">
                <a:solidFill>
                  <a:schemeClr val="accent3">
                    <a:lumMod val="40000"/>
                    <a:lumOff val="60000"/>
                  </a:schemeClr>
                </a:solidFill>
              </a:rPr>
              <a:t>Ψυχαγωγία</a:t>
            </a:r>
            <a:br>
              <a:rPr lang="el-GR" b="1" dirty="0" smtClean="0">
                <a:solidFill>
                  <a:schemeClr val="accent3">
                    <a:lumMod val="40000"/>
                    <a:lumOff val="60000"/>
                  </a:schemeClr>
                </a:solidFill>
              </a:rPr>
            </a:br>
            <a:r>
              <a:rPr lang="el-GR" b="1" dirty="0" smtClean="0">
                <a:solidFill>
                  <a:schemeClr val="accent3">
                    <a:lumMod val="40000"/>
                    <a:lumOff val="60000"/>
                  </a:schemeClr>
                </a:solidFill>
              </a:rPr>
              <a:t>«αγωγή της ψυχής»</a:t>
            </a:r>
            <a:endParaRPr lang="en-US" dirty="0"/>
          </a:p>
        </p:txBody>
      </p:sp>
      <p:sp>
        <p:nvSpPr>
          <p:cNvPr id="3" name="Content Placeholder 2"/>
          <p:cNvSpPr>
            <a:spLocks noGrp="1"/>
          </p:cNvSpPr>
          <p:nvPr>
            <p:ph idx="1"/>
          </p:nvPr>
        </p:nvSpPr>
        <p:spPr/>
        <p:txBody>
          <a:bodyPr/>
          <a:lstStyle/>
          <a:p>
            <a:pPr algn="ctr">
              <a:buNone/>
            </a:pPr>
            <a:r>
              <a:rPr lang="el-GR" b="1" dirty="0" smtClean="0">
                <a:solidFill>
                  <a:schemeClr val="accent3">
                    <a:lumMod val="40000"/>
                    <a:lumOff val="60000"/>
                  </a:schemeClr>
                </a:solidFill>
              </a:rPr>
              <a:t>Εξαιρέσεις</a:t>
            </a:r>
            <a:r>
              <a:rPr lang="el-GR" dirty="0" smtClean="0"/>
              <a:t>:</a:t>
            </a:r>
          </a:p>
          <a:p>
            <a:pPr algn="ctr">
              <a:buNone/>
            </a:pPr>
            <a:endParaRPr lang="el-GR" sz="1400" dirty="0" smtClean="0"/>
          </a:p>
          <a:p>
            <a:pPr algn="just"/>
            <a:r>
              <a:rPr lang="el-GR" dirty="0" smtClean="0"/>
              <a:t>Σκηνές σεξουαλικού περιεχομένου ή σκηνές οικογενειακής βίας  μπορούν να μεταδίδονται εντός οικογενειακής ζώνης μόνο σε </a:t>
            </a:r>
            <a:r>
              <a:rPr lang="el-GR" b="1" dirty="0" smtClean="0">
                <a:solidFill>
                  <a:schemeClr val="accent3">
                    <a:lumMod val="60000"/>
                    <a:lumOff val="40000"/>
                  </a:schemeClr>
                </a:solidFill>
              </a:rPr>
              <a:t>ντοκιμαντέρ ή εκπαιδευτικές εκπομπές. </a:t>
            </a:r>
          </a:p>
          <a:p>
            <a:pPr algn="just">
              <a:buNone/>
            </a:pPr>
            <a:endParaRPr lang="el-GR" sz="1600" dirty="0" smtClean="0"/>
          </a:p>
          <a:p>
            <a:pPr algn="just"/>
            <a:r>
              <a:rPr lang="el-GR" dirty="0" smtClean="0"/>
              <a:t>Σκηνές βίας </a:t>
            </a:r>
            <a:r>
              <a:rPr lang="en-US" dirty="0" err="1" smtClean="0"/>
              <a:t>δικαιολογούνται</a:t>
            </a:r>
            <a:r>
              <a:rPr lang="en-US" dirty="0" smtClean="0"/>
              <a:t> μόνο </a:t>
            </a:r>
            <a:r>
              <a:rPr lang="en-US" dirty="0" err="1" smtClean="0"/>
              <a:t>εάν</a:t>
            </a:r>
            <a:r>
              <a:rPr lang="en-US" dirty="0" smtClean="0"/>
              <a:t> </a:t>
            </a:r>
            <a:r>
              <a:rPr lang="en-US" dirty="0" err="1" smtClean="0"/>
              <a:t>αποτελούν</a:t>
            </a:r>
            <a:r>
              <a:rPr lang="en-US" dirty="0" smtClean="0"/>
              <a:t> </a:t>
            </a:r>
            <a:r>
              <a:rPr lang="en-US" b="1" dirty="0" err="1" smtClean="0">
                <a:solidFill>
                  <a:schemeClr val="accent3">
                    <a:lumMod val="60000"/>
                    <a:lumOff val="40000"/>
                  </a:schemeClr>
                </a:solidFill>
              </a:rPr>
              <a:t>συστατικό</a:t>
            </a:r>
            <a:r>
              <a:rPr lang="en-US" b="1" dirty="0" smtClean="0">
                <a:solidFill>
                  <a:schemeClr val="accent3">
                    <a:lumMod val="60000"/>
                    <a:lumOff val="40000"/>
                  </a:schemeClr>
                </a:solidFill>
              </a:rPr>
              <a:t> </a:t>
            </a:r>
            <a:r>
              <a:rPr lang="en-US" b="1" dirty="0" err="1" smtClean="0">
                <a:solidFill>
                  <a:schemeClr val="accent3">
                    <a:lumMod val="60000"/>
                    <a:lumOff val="40000"/>
                  </a:schemeClr>
                </a:solidFill>
              </a:rPr>
              <a:t>μέρος</a:t>
            </a:r>
            <a:r>
              <a:rPr lang="en-US" b="1" dirty="0" smtClean="0">
                <a:solidFill>
                  <a:schemeClr val="accent3">
                    <a:lumMod val="60000"/>
                    <a:lumOff val="40000"/>
                  </a:schemeClr>
                </a:solidFill>
              </a:rPr>
              <a:t> της </a:t>
            </a:r>
            <a:r>
              <a:rPr lang="en-US" b="1" dirty="0" err="1" smtClean="0">
                <a:solidFill>
                  <a:schemeClr val="accent3">
                    <a:lumMod val="60000"/>
                    <a:lumOff val="40000"/>
                  </a:schemeClr>
                </a:solidFill>
              </a:rPr>
              <a:t>πλοκής</a:t>
            </a:r>
            <a:r>
              <a:rPr lang="el-G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omania challenges TV violence.avi">
            <a:hlinkClick r:id="" action="ppaction://media"/>
          </p:cNvPr>
          <p:cNvPicPr>
            <a:picLocks noGrp="1" noRot="1" noChangeAspect="1"/>
          </p:cNvPicPr>
          <p:nvPr>
            <p:ph idx="1"/>
            <a:videoFile r:link="rId1"/>
          </p:nvPr>
        </p:nvPicPr>
        <p:blipFill>
          <a:blip r:embed="rId3" cstate="print"/>
          <a:stretch>
            <a:fillRect/>
          </a:stretch>
        </p:blipFill>
        <p:spPr>
          <a:xfrm>
            <a:off x="1524000" y="914400"/>
            <a:ext cx="5994988" cy="49024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fontScale="90000"/>
          </a:bodyPr>
          <a:lstStyle/>
          <a:p>
            <a:pPr algn="ctr"/>
            <a:r>
              <a:rPr lang="en-US" b="1" dirty="0" smtClean="0"/>
              <a:t/>
            </a:r>
            <a:br>
              <a:rPr lang="en-US" b="1" dirty="0" smtClean="0"/>
            </a:br>
            <a:r>
              <a:rPr lang="en-US" b="1" dirty="0" smtClean="0"/>
              <a:t/>
            </a:r>
            <a:br>
              <a:rPr lang="en-US"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Ο</a:t>
            </a:r>
            <a:r>
              <a:rPr lang="el-GR" sz="4000" b="1" dirty="0" smtClean="0"/>
              <a:t>πτικοακουστικές Εμπορικές Ανακοινώσεις </a:t>
            </a:r>
            <a:r>
              <a:rPr lang="en-US" b="1" dirty="0" smtClean="0"/>
              <a:t/>
            </a:r>
            <a:br>
              <a:rPr lang="en-US" b="1" dirty="0" smtClean="0"/>
            </a:br>
            <a:endParaRPr lang="en-US" dirty="0"/>
          </a:p>
        </p:txBody>
      </p:sp>
      <p:sp>
        <p:nvSpPr>
          <p:cNvPr id="3" name="Content Placeholder 2"/>
          <p:cNvSpPr>
            <a:spLocks noGrp="1"/>
          </p:cNvSpPr>
          <p:nvPr>
            <p:ph idx="1"/>
          </p:nvPr>
        </p:nvSpPr>
        <p:spPr>
          <a:xfrm>
            <a:off x="457200" y="1295400"/>
            <a:ext cx="8229600" cy="5029200"/>
          </a:xfrm>
        </p:spPr>
        <p:txBody>
          <a:bodyPr/>
          <a:lstStyle/>
          <a:p>
            <a:pPr algn="ctr">
              <a:buNone/>
            </a:pPr>
            <a:endParaRPr lang="el-GR" dirty="0" smtClean="0"/>
          </a:p>
          <a:p>
            <a:pPr algn="ctr">
              <a:buNone/>
            </a:pPr>
            <a:r>
              <a:rPr lang="el-GR" dirty="0" smtClean="0"/>
              <a:t>Φιλοσοφία Ρύθμισης</a:t>
            </a:r>
          </a:p>
          <a:p>
            <a:pPr algn="just">
              <a:buNone/>
            </a:pPr>
            <a:endParaRPr lang="el-GR" dirty="0" smtClean="0"/>
          </a:p>
          <a:p>
            <a:pPr algn="just">
              <a:buNone/>
            </a:pPr>
            <a:endParaRPr lang="el-GR" dirty="0" smtClean="0"/>
          </a:p>
          <a:p>
            <a:pPr algn="just">
              <a:buNone/>
            </a:pPr>
            <a:r>
              <a:rPr lang="el-GR" sz="2000" b="1" dirty="0" smtClean="0">
                <a:solidFill>
                  <a:schemeClr val="bg2">
                    <a:lumMod val="40000"/>
                    <a:lumOff val="60000"/>
                  </a:schemeClr>
                </a:solidFill>
              </a:rPr>
              <a:t>Δικαίωμα  Τηλεθεατή</a:t>
            </a:r>
          </a:p>
          <a:p>
            <a:pPr algn="just">
              <a:buNone/>
            </a:pPr>
            <a:r>
              <a:rPr lang="el-GR" sz="2000" b="1" dirty="0" smtClean="0">
                <a:solidFill>
                  <a:schemeClr val="bg2">
                    <a:lumMod val="40000"/>
                    <a:lumOff val="60000"/>
                  </a:schemeClr>
                </a:solidFill>
              </a:rPr>
              <a:t>να παρακολουθεί απρόσκοπτα</a:t>
            </a:r>
          </a:p>
          <a:p>
            <a:pPr algn="just">
              <a:buNone/>
            </a:pPr>
            <a:endParaRPr lang="el-GR" sz="2000" dirty="0" smtClean="0"/>
          </a:p>
          <a:p>
            <a:pPr algn="just">
              <a:buNone/>
            </a:pPr>
            <a:r>
              <a:rPr lang="el-GR" sz="2000" dirty="0" smtClean="0"/>
              <a:t>                                                        </a:t>
            </a:r>
            <a:r>
              <a:rPr lang="el-GR" sz="2000" b="1" dirty="0" smtClean="0">
                <a:solidFill>
                  <a:srgbClr val="FFC000"/>
                </a:solidFill>
              </a:rPr>
              <a:t>Σεβασμός προς το</a:t>
            </a:r>
          </a:p>
          <a:p>
            <a:pPr algn="just">
              <a:buNone/>
            </a:pPr>
            <a:r>
              <a:rPr lang="el-GR" sz="2000" b="1" dirty="0" smtClean="0">
                <a:solidFill>
                  <a:srgbClr val="FFC000"/>
                </a:solidFill>
              </a:rPr>
              <a:t>                                                     έργο του δημιουργού</a:t>
            </a:r>
          </a:p>
          <a:p>
            <a:pPr algn="just">
              <a:buNone/>
            </a:pPr>
            <a:endParaRPr lang="el-GR" sz="2000" dirty="0" smtClean="0"/>
          </a:p>
          <a:p>
            <a:pPr algn="just">
              <a:buNone/>
            </a:pPr>
            <a:r>
              <a:rPr lang="el-GR" sz="2000" dirty="0" smtClean="0"/>
              <a:t>                                                                                   </a:t>
            </a:r>
            <a:r>
              <a:rPr lang="el-GR" sz="2000" b="1" dirty="0" smtClean="0">
                <a:solidFill>
                  <a:srgbClr val="92D050"/>
                </a:solidFill>
              </a:rPr>
              <a:t>προστασία ευάλωτων ομάδων</a:t>
            </a:r>
          </a:p>
          <a:p>
            <a:pPr algn="ctr">
              <a:buNone/>
            </a:pPr>
            <a:endParaRPr lang="el-GR" dirty="0" smtClean="0"/>
          </a:p>
          <a:p>
            <a:pPr algn="ctr">
              <a:buNone/>
            </a:pPr>
            <a:endParaRPr lang="el-GR" dirty="0" smtClean="0"/>
          </a:p>
          <a:p>
            <a:pPr algn="ctr">
              <a:buNone/>
            </a:pPr>
            <a:endParaRPr lang="en-US" dirty="0"/>
          </a:p>
        </p:txBody>
      </p:sp>
      <p:cxnSp>
        <p:nvCxnSpPr>
          <p:cNvPr id="5" name="Straight Arrow Connector 4"/>
          <p:cNvCxnSpPr/>
          <p:nvPr/>
        </p:nvCxnSpPr>
        <p:spPr>
          <a:xfrm rot="5400000">
            <a:off x="1181894" y="26281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077494" y="3466306"/>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515894" y="4380706"/>
            <a:ext cx="1294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buNone/>
            </a:pPr>
            <a:endParaRPr lang="el-GR" dirty="0" smtClean="0"/>
          </a:p>
          <a:p>
            <a:pPr>
              <a:buNone/>
            </a:pPr>
            <a:endParaRPr lang="el-GR" dirty="0" smtClean="0"/>
          </a:p>
          <a:p>
            <a:pPr algn="ctr">
              <a:lnSpc>
                <a:spcPct val="200000"/>
              </a:lnSpc>
              <a:buNone/>
            </a:pPr>
            <a:r>
              <a:rPr lang="el-GR" sz="3200" b="1" dirty="0" smtClean="0">
                <a:solidFill>
                  <a:srgbClr val="FFFF00"/>
                </a:solidFill>
              </a:rPr>
              <a:t>Οπτικοακουστικές </a:t>
            </a:r>
          </a:p>
          <a:p>
            <a:pPr algn="ctr">
              <a:lnSpc>
                <a:spcPct val="200000"/>
              </a:lnSpc>
              <a:buNone/>
            </a:pPr>
            <a:r>
              <a:rPr lang="el-GR" sz="3200" b="1" dirty="0" smtClean="0">
                <a:solidFill>
                  <a:srgbClr val="FFFF00"/>
                </a:solidFill>
              </a:rPr>
              <a:t>εμπορικές </a:t>
            </a:r>
          </a:p>
          <a:p>
            <a:pPr algn="ctr">
              <a:lnSpc>
                <a:spcPct val="200000"/>
              </a:lnSpc>
              <a:buNone/>
            </a:pPr>
            <a:r>
              <a:rPr lang="el-GR" sz="3200" b="1" dirty="0" smtClean="0">
                <a:solidFill>
                  <a:srgbClr val="FFFF00"/>
                </a:solidFill>
              </a:rPr>
              <a:t>ανακοινώσεις</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pPr algn="ctr"/>
            <a:r>
              <a:rPr lang="el-GR" sz="3200" dirty="0" smtClean="0"/>
              <a:t>Οπτικοακουστικές Εμπορικές Ανακοινώσεις</a:t>
            </a:r>
            <a:r>
              <a:rPr lang="el-GR" sz="4400" dirty="0" smtClean="0"/>
              <a:t/>
            </a:r>
            <a:br>
              <a:rPr lang="el-GR" sz="4400" dirty="0" smtClean="0"/>
            </a:br>
            <a:endParaRPr lang="en-US" dirty="0"/>
          </a:p>
        </p:txBody>
      </p:sp>
      <p:sp>
        <p:nvSpPr>
          <p:cNvPr id="3" name="Content Placeholder 2"/>
          <p:cNvSpPr>
            <a:spLocks noGrp="1"/>
          </p:cNvSpPr>
          <p:nvPr>
            <p:ph idx="1"/>
          </p:nvPr>
        </p:nvSpPr>
        <p:spPr>
          <a:xfrm>
            <a:off x="457200" y="838200"/>
            <a:ext cx="8229600" cy="5486400"/>
          </a:xfrm>
        </p:spPr>
        <p:txBody>
          <a:bodyPr/>
          <a:lstStyle/>
          <a:p>
            <a:pPr>
              <a:buNone/>
            </a:pPr>
            <a:r>
              <a:rPr lang="el-GR" dirty="0" smtClean="0"/>
              <a:t>    Σημαντικότερες Αρχές της Νομοθεσίας σε σχέση με το περιεχόμενο:</a:t>
            </a:r>
          </a:p>
          <a:p>
            <a:pPr>
              <a:buNone/>
            </a:pPr>
            <a:endParaRPr lang="el-GR" dirty="0" smtClean="0"/>
          </a:p>
          <a:p>
            <a:pPr>
              <a:buNone/>
            </a:pPr>
            <a:endParaRPr lang="en-US" dirty="0"/>
          </a:p>
        </p:txBody>
      </p:sp>
      <p:sp>
        <p:nvSpPr>
          <p:cNvPr id="6" name="Teardrop 5"/>
          <p:cNvSpPr/>
          <p:nvPr/>
        </p:nvSpPr>
        <p:spPr>
          <a:xfrm>
            <a:off x="228600" y="2209800"/>
            <a:ext cx="2133600" cy="1905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7030A0"/>
                </a:solidFill>
              </a:rPr>
              <a:t>Σεβασμός ανθρώπινης αξιοπρέπειας</a:t>
            </a:r>
            <a:endParaRPr lang="en-US" dirty="0">
              <a:solidFill>
                <a:srgbClr val="7030A0"/>
              </a:solidFill>
            </a:endParaRPr>
          </a:p>
        </p:txBody>
      </p:sp>
      <p:sp>
        <p:nvSpPr>
          <p:cNvPr id="9" name="Teardrop 8"/>
          <p:cNvSpPr/>
          <p:nvPr/>
        </p:nvSpPr>
        <p:spPr>
          <a:xfrm>
            <a:off x="5943600" y="1828800"/>
            <a:ext cx="2438400" cy="1981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7030A0"/>
                </a:solidFill>
              </a:rPr>
              <a:t>Όχι διακρίσεις λόγω φυλής, φύλου, θρησκείας, ιθαγένειας</a:t>
            </a:r>
            <a:endParaRPr lang="en-US" dirty="0">
              <a:solidFill>
                <a:srgbClr val="7030A0"/>
              </a:solidFill>
            </a:endParaRPr>
          </a:p>
        </p:txBody>
      </p:sp>
      <p:sp>
        <p:nvSpPr>
          <p:cNvPr id="10" name="Teardrop 9"/>
          <p:cNvSpPr/>
          <p:nvPr/>
        </p:nvSpPr>
        <p:spPr>
          <a:xfrm>
            <a:off x="4419600" y="4648200"/>
            <a:ext cx="2438400" cy="1905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7030A0"/>
                </a:solidFill>
              </a:rPr>
              <a:t>Θεμιτός </a:t>
            </a:r>
          </a:p>
          <a:p>
            <a:pPr algn="ctr"/>
            <a:r>
              <a:rPr lang="el-GR" dirty="0" smtClean="0">
                <a:solidFill>
                  <a:srgbClr val="7030A0"/>
                </a:solidFill>
              </a:rPr>
              <a:t>Ανταγωνισμός</a:t>
            </a:r>
            <a:endParaRPr lang="en-US" dirty="0">
              <a:solidFill>
                <a:srgbClr val="7030A0"/>
              </a:solidFill>
            </a:endParaRPr>
          </a:p>
        </p:txBody>
      </p:sp>
      <p:sp>
        <p:nvSpPr>
          <p:cNvPr id="11" name="Teardrop 10"/>
          <p:cNvSpPr/>
          <p:nvPr/>
        </p:nvSpPr>
        <p:spPr>
          <a:xfrm>
            <a:off x="3505200" y="2286000"/>
            <a:ext cx="1524000" cy="14478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7030A0"/>
                </a:solidFill>
              </a:rPr>
              <a:t>Αλήθεια</a:t>
            </a:r>
            <a:endParaRPr lang="en-US" dirty="0">
              <a:solidFill>
                <a:srgbClr val="7030A0"/>
              </a:solidFill>
            </a:endParaRPr>
          </a:p>
        </p:txBody>
      </p:sp>
      <p:sp>
        <p:nvSpPr>
          <p:cNvPr id="12" name="Teardrop 11"/>
          <p:cNvSpPr/>
          <p:nvPr/>
        </p:nvSpPr>
        <p:spPr>
          <a:xfrm>
            <a:off x="1752600" y="4343400"/>
            <a:ext cx="2057400" cy="1676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7030A0"/>
                </a:solidFill>
              </a:rPr>
              <a:t>Νομιμότητα</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lstStyle/>
          <a:p>
            <a:pPr algn="ctr"/>
            <a:r>
              <a:rPr lang="el-GR" b="1" dirty="0" smtClean="0">
                <a:solidFill>
                  <a:schemeClr val="tx2">
                    <a:lumMod val="60000"/>
                    <a:lumOff val="40000"/>
                  </a:schemeClr>
                </a:solidFill>
              </a:rPr>
              <a:t>Κύριο Νομοθετικό πλαίσιο</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285860"/>
            <a:ext cx="8229600" cy="5168948"/>
          </a:xfrm>
        </p:spPr>
        <p:txBody>
          <a:bodyPr>
            <a:normAutofit/>
          </a:bodyPr>
          <a:lstStyle/>
          <a:p>
            <a:pPr>
              <a:lnSpc>
                <a:spcPct val="150000"/>
              </a:lnSpc>
            </a:pPr>
            <a:r>
              <a:rPr lang="el-GR" sz="2000" dirty="0" smtClean="0"/>
              <a:t>Σύνταγμα</a:t>
            </a:r>
          </a:p>
          <a:p>
            <a:pPr>
              <a:lnSpc>
                <a:spcPct val="150000"/>
              </a:lnSpc>
            </a:pPr>
            <a:r>
              <a:rPr lang="el-GR" sz="2000" dirty="0" smtClean="0"/>
              <a:t>Περί Ραδιοφωνικών και Τηλεοπτικών Οργανισμών Νόμοι του 1998 μέχρι το 2013  και οι αντίστ</a:t>
            </a:r>
            <a:r>
              <a:rPr lang="en-GB" sz="2000" dirty="0" smtClean="0"/>
              <a:t>o</a:t>
            </a:r>
            <a:r>
              <a:rPr lang="el-GR" sz="2000" dirty="0" smtClean="0"/>
              <a:t>ιχοι Κανονισμοί.</a:t>
            </a:r>
          </a:p>
          <a:p>
            <a:pPr>
              <a:lnSpc>
                <a:spcPct val="150000"/>
              </a:lnSpc>
            </a:pPr>
            <a:r>
              <a:rPr lang="el-GR" sz="2000" dirty="0" smtClean="0"/>
              <a:t>Περί Ραδιοφωνικού Ιδρύματος Κύπρου Νόμος (Κεφ.300</a:t>
            </a:r>
            <a:r>
              <a:rPr lang="el-GR" sz="2000" baseline="30000" dirty="0" smtClean="0"/>
              <a:t> </a:t>
            </a:r>
            <a:r>
              <a:rPr lang="el-GR" sz="2000" dirty="0" smtClean="0"/>
              <a:t>Α)</a:t>
            </a:r>
          </a:p>
          <a:p>
            <a:pPr>
              <a:lnSpc>
                <a:spcPct val="150000"/>
              </a:lnSpc>
            </a:pPr>
            <a:r>
              <a:rPr lang="el-GR" sz="2000" dirty="0" smtClean="0"/>
              <a:t>Περί των Γενικών Αρχών του Διοικητικού Δικαίου Νόμος 158(Ι)/99</a:t>
            </a:r>
          </a:p>
          <a:p>
            <a:pPr>
              <a:lnSpc>
                <a:spcPct val="150000"/>
              </a:lnSpc>
            </a:pPr>
            <a:r>
              <a:rPr lang="el-GR" sz="2000" dirty="0" smtClean="0"/>
              <a:t>Οδηγία 2010/13/ΕΚ για τις Υπηρεσίες Οπτικοακουστικών Μέσων </a:t>
            </a:r>
          </a:p>
          <a:p>
            <a:pPr>
              <a:lnSpc>
                <a:spcPct val="150000"/>
              </a:lnSpc>
            </a:pPr>
            <a:r>
              <a:rPr lang="el-GR" sz="2000" dirty="0" smtClean="0"/>
              <a:t>Διεθνής Σύμβαση για τη Διασυνοριακή Τηλεόραση</a:t>
            </a:r>
            <a:endParaRPr lang="en-US" sz="2000"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pPr algn="ctr"/>
            <a:r>
              <a:rPr lang="el-GR" sz="2400" b="1" dirty="0" smtClean="0"/>
              <a:t>Οπτικοακουστικές Εμπορικές Ανακοινώσεις - ΟΕΑ</a:t>
            </a:r>
            <a:endParaRPr lang="en-US" sz="2400" b="1" dirty="0"/>
          </a:p>
        </p:txBody>
      </p:sp>
      <p:sp>
        <p:nvSpPr>
          <p:cNvPr id="3" name="Content Placeholder 2"/>
          <p:cNvSpPr>
            <a:spLocks noGrp="1"/>
          </p:cNvSpPr>
          <p:nvPr>
            <p:ph idx="1"/>
          </p:nvPr>
        </p:nvSpPr>
        <p:spPr>
          <a:xfrm>
            <a:off x="457200" y="990600"/>
            <a:ext cx="8229600" cy="5334000"/>
          </a:xfrm>
        </p:spPr>
        <p:txBody>
          <a:bodyPr>
            <a:normAutofit fontScale="92500"/>
          </a:bodyPr>
          <a:lstStyle/>
          <a:p>
            <a:pPr algn="just">
              <a:lnSpc>
                <a:spcPct val="200000"/>
              </a:lnSpc>
              <a:buNone/>
            </a:pPr>
            <a:r>
              <a:rPr lang="el-GR" sz="2400" dirty="0" smtClean="0"/>
              <a:t> </a:t>
            </a:r>
            <a:r>
              <a:rPr lang="el-GR" sz="2400" b="1" dirty="0" smtClean="0">
                <a:solidFill>
                  <a:srgbClr val="FF9999"/>
                </a:solidFill>
              </a:rPr>
              <a:t>  </a:t>
            </a:r>
            <a:r>
              <a:rPr lang="en-US" sz="2400" b="1" dirty="0" err="1" smtClean="0">
                <a:solidFill>
                  <a:srgbClr val="FF9999"/>
                </a:solidFill>
              </a:rPr>
              <a:t>Απαγορεύ</a:t>
            </a:r>
            <a:r>
              <a:rPr lang="el-GR" sz="2400" b="1" dirty="0" err="1" smtClean="0">
                <a:solidFill>
                  <a:srgbClr val="FF9999"/>
                </a:solidFill>
              </a:rPr>
              <a:t>ονται</a:t>
            </a:r>
            <a:r>
              <a:rPr lang="el-GR" sz="2400" b="1" dirty="0" smtClean="0">
                <a:solidFill>
                  <a:srgbClr val="FF9999"/>
                </a:solidFill>
              </a:rPr>
              <a:t> </a:t>
            </a:r>
            <a:r>
              <a:rPr lang="el-GR" sz="2400" dirty="0" smtClean="0"/>
              <a:t>οι ΟΕΑ προϊόντων</a:t>
            </a:r>
            <a:r>
              <a:rPr lang="en-US" sz="2400" dirty="0" smtClean="0"/>
              <a:t> που </a:t>
            </a:r>
            <a:r>
              <a:rPr lang="en-US" sz="2400" dirty="0" err="1" smtClean="0"/>
              <a:t>πιθανόν</a:t>
            </a:r>
            <a:r>
              <a:rPr lang="en-US" sz="2400" dirty="0" smtClean="0"/>
              <a:t> </a:t>
            </a:r>
            <a:r>
              <a:rPr lang="en-US" sz="2400" dirty="0" err="1" smtClean="0"/>
              <a:t>να</a:t>
            </a:r>
            <a:r>
              <a:rPr lang="en-US" sz="2400" dirty="0" smtClean="0"/>
              <a:t>  </a:t>
            </a:r>
            <a:r>
              <a:rPr lang="en-US" sz="2400" dirty="0" err="1" smtClean="0"/>
              <a:t>προκαλέσουν</a:t>
            </a:r>
            <a:r>
              <a:rPr lang="en-US" sz="2400" dirty="0" smtClean="0"/>
              <a:t> </a:t>
            </a:r>
            <a:r>
              <a:rPr lang="en-US" sz="2400" dirty="0" err="1" smtClean="0"/>
              <a:t>σωματική</a:t>
            </a:r>
            <a:r>
              <a:rPr lang="en-US" sz="2400" dirty="0" smtClean="0"/>
              <a:t> ή </a:t>
            </a:r>
            <a:r>
              <a:rPr lang="en-US" sz="2400" dirty="0" err="1" smtClean="0"/>
              <a:t>ψυχική</a:t>
            </a:r>
            <a:r>
              <a:rPr lang="en-US" sz="2400" dirty="0" smtClean="0"/>
              <a:t> </a:t>
            </a:r>
            <a:r>
              <a:rPr lang="en-US" sz="2400" dirty="0" err="1" smtClean="0"/>
              <a:t>βλάβη</a:t>
            </a:r>
            <a:r>
              <a:rPr lang="en-US" sz="2400" dirty="0" smtClean="0"/>
              <a:t> </a:t>
            </a:r>
            <a:r>
              <a:rPr lang="en-US" sz="2400" dirty="0" err="1" smtClean="0"/>
              <a:t>όπως</a:t>
            </a:r>
            <a:r>
              <a:rPr lang="en-US" sz="2400" dirty="0" smtClean="0"/>
              <a:t> </a:t>
            </a:r>
            <a:r>
              <a:rPr lang="en-US" sz="2400" dirty="0" err="1" smtClean="0">
                <a:solidFill>
                  <a:srgbClr val="FF9999"/>
                </a:solidFill>
              </a:rPr>
              <a:t>καπνικών</a:t>
            </a:r>
            <a:r>
              <a:rPr lang="en-US" sz="2400" dirty="0" smtClean="0"/>
              <a:t> </a:t>
            </a:r>
            <a:r>
              <a:rPr lang="en-US" sz="2400" dirty="0" err="1" smtClean="0"/>
              <a:t>προϊόντων</a:t>
            </a:r>
            <a:r>
              <a:rPr lang="en-US" sz="2400" dirty="0" smtClean="0"/>
              <a:t>, </a:t>
            </a:r>
            <a:r>
              <a:rPr lang="el-GR" sz="2400" dirty="0" smtClean="0">
                <a:solidFill>
                  <a:srgbClr val="FF9999"/>
                </a:solidFill>
              </a:rPr>
              <a:t>φαρμάκων</a:t>
            </a:r>
            <a:r>
              <a:rPr lang="el-GR" sz="2400" dirty="0" smtClean="0"/>
              <a:t>, </a:t>
            </a:r>
            <a:r>
              <a:rPr lang="en-US" sz="2400" dirty="0" err="1" smtClean="0">
                <a:solidFill>
                  <a:srgbClr val="FF9999"/>
                </a:solidFill>
              </a:rPr>
              <a:t>όπλων</a:t>
            </a:r>
            <a:r>
              <a:rPr lang="en-US" sz="2400" dirty="0" smtClean="0"/>
              <a:t> και </a:t>
            </a:r>
            <a:r>
              <a:rPr lang="en-US" sz="2400" dirty="0" err="1" smtClean="0">
                <a:solidFill>
                  <a:srgbClr val="FF9999"/>
                </a:solidFill>
              </a:rPr>
              <a:t>πορνογραφίας</a:t>
            </a:r>
            <a:r>
              <a:rPr lang="en-US" sz="2400" dirty="0" smtClean="0"/>
              <a:t>, </a:t>
            </a:r>
            <a:r>
              <a:rPr lang="en-US" sz="2400" dirty="0" err="1" smtClean="0"/>
              <a:t>ενώ</a:t>
            </a:r>
            <a:r>
              <a:rPr lang="en-US" sz="2400" dirty="0" smtClean="0"/>
              <a:t> η διαφήμιση </a:t>
            </a:r>
            <a:r>
              <a:rPr lang="en-US" sz="2400" dirty="0" err="1" smtClean="0">
                <a:solidFill>
                  <a:srgbClr val="FF9999"/>
                </a:solidFill>
              </a:rPr>
              <a:t>αλκοολούχων</a:t>
            </a:r>
            <a:r>
              <a:rPr lang="en-US" sz="2400" dirty="0" smtClean="0"/>
              <a:t> </a:t>
            </a:r>
            <a:r>
              <a:rPr lang="en-US" sz="2400" dirty="0" err="1" smtClean="0"/>
              <a:t>ποτών</a:t>
            </a:r>
            <a:r>
              <a:rPr lang="en-US" sz="2400" dirty="0" smtClean="0"/>
              <a:t> </a:t>
            </a:r>
            <a:r>
              <a:rPr lang="en-US" sz="2400" dirty="0" err="1" smtClean="0"/>
              <a:t>επιτρέπεται</a:t>
            </a:r>
            <a:r>
              <a:rPr lang="en-US" sz="2400" dirty="0" smtClean="0"/>
              <a:t> κάτω από </a:t>
            </a:r>
            <a:r>
              <a:rPr lang="en-US" sz="2400" dirty="0" err="1" smtClean="0"/>
              <a:t>ορισμένες</a:t>
            </a:r>
            <a:r>
              <a:rPr lang="en-US" sz="2400" dirty="0" smtClean="0"/>
              <a:t> προϋποθέσεις</a:t>
            </a:r>
            <a:r>
              <a:rPr lang="el-GR" sz="2400" dirty="0" smtClean="0"/>
              <a:t>:</a:t>
            </a:r>
          </a:p>
          <a:p>
            <a:pPr algn="just">
              <a:lnSpc>
                <a:spcPct val="200000"/>
              </a:lnSpc>
              <a:buNone/>
            </a:pPr>
            <a:r>
              <a:rPr lang="el-GR" sz="2400" dirty="0" smtClean="0"/>
              <a:t>    μεταξύ των οποίων είναι ότι </a:t>
            </a:r>
            <a:r>
              <a:rPr lang="el-GR" sz="2400" dirty="0" smtClean="0">
                <a:solidFill>
                  <a:srgbClr val="FF9999"/>
                </a:solidFill>
              </a:rPr>
              <a:t>δεν πρέπει να απευθύνονται σε ανήλικους ή να τους εμφανίζει να καταναλώνουν ποτά ή να συνδέει την κατανάλωσή τους με βελτιωμένες επιδόσεις ή την οδήγηση</a:t>
            </a:r>
            <a:r>
              <a:rPr lang="el-GR" sz="2400" dirty="0" smtClean="0"/>
              <a:t>.  </a:t>
            </a:r>
            <a:endParaRPr lang="en-US" sz="2400" dirty="0" smtClean="0"/>
          </a:p>
          <a:p>
            <a:pPr algn="just">
              <a:lnSpc>
                <a:spcPct val="200000"/>
              </a:lnSpc>
            </a:pPr>
            <a:endParaRPr lang="el-GR" sz="2400" dirty="0" smtClean="0">
              <a:solidFill>
                <a:srgbClr val="FFFF00"/>
              </a:solidFill>
            </a:endParaRPr>
          </a:p>
          <a:p>
            <a:pPr algn="just">
              <a:buNone/>
            </a:pPr>
            <a:endParaRPr lang="el-GR" sz="2400" dirty="0" smtClean="0">
              <a:solidFill>
                <a:srgbClr val="FFFF00"/>
              </a:solidFill>
            </a:endParaRP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l-GR" sz="2800" b="1" dirty="0" smtClean="0"/>
              <a:t>Οπτικοακουστικές Εμπορικές Ανακοινώσεις - ΟΕΑ</a:t>
            </a:r>
            <a:endParaRPr lang="en-US" sz="2400" dirty="0"/>
          </a:p>
        </p:txBody>
      </p:sp>
      <p:sp>
        <p:nvSpPr>
          <p:cNvPr id="3" name="Content Placeholder 2"/>
          <p:cNvSpPr>
            <a:spLocks noGrp="1"/>
          </p:cNvSpPr>
          <p:nvPr>
            <p:ph idx="1"/>
          </p:nvPr>
        </p:nvSpPr>
        <p:spPr>
          <a:xfrm>
            <a:off x="457200" y="838200"/>
            <a:ext cx="8229600" cy="5486400"/>
          </a:xfrm>
        </p:spPr>
        <p:txBody>
          <a:bodyPr>
            <a:normAutofit/>
          </a:bodyPr>
          <a:lstStyle/>
          <a:p>
            <a:pPr algn="just">
              <a:buNone/>
            </a:pPr>
            <a:r>
              <a:rPr lang="el-GR" sz="2400" dirty="0" smtClean="0">
                <a:solidFill>
                  <a:srgbClr val="FF9999"/>
                </a:solidFill>
              </a:rPr>
              <a:t>απαγορεύεται-</a:t>
            </a:r>
            <a:endParaRPr lang="en-US" sz="2400" dirty="0" smtClean="0">
              <a:solidFill>
                <a:srgbClr val="FF9999"/>
              </a:solidFill>
            </a:endParaRPr>
          </a:p>
          <a:p>
            <a:pPr algn="just">
              <a:buNone/>
            </a:pPr>
            <a:r>
              <a:rPr lang="el-GR" sz="2400" dirty="0" smtClean="0"/>
              <a:t>          </a:t>
            </a:r>
            <a:endParaRPr lang="en-US" sz="2400" dirty="0" smtClean="0"/>
          </a:p>
          <a:p>
            <a:pPr algn="just"/>
            <a:r>
              <a:rPr lang="el-GR" sz="2000" dirty="0" smtClean="0"/>
              <a:t>να </a:t>
            </a:r>
            <a:r>
              <a:rPr lang="el-GR" sz="2000" dirty="0" smtClean="0">
                <a:solidFill>
                  <a:srgbClr val="FF9999"/>
                </a:solidFill>
              </a:rPr>
              <a:t>παρακινούν</a:t>
            </a:r>
            <a:r>
              <a:rPr lang="el-GR" sz="2000" dirty="0" smtClean="0"/>
              <a:t> ευθέως τους ανήλικους </a:t>
            </a:r>
            <a:r>
              <a:rPr lang="el-GR" sz="2000" dirty="0" smtClean="0">
                <a:solidFill>
                  <a:srgbClr val="FF9999"/>
                </a:solidFill>
              </a:rPr>
              <a:t>στην αγορά ή ενοικίαση </a:t>
            </a:r>
            <a:r>
              <a:rPr lang="el-GR" sz="2000" dirty="0" smtClean="0"/>
              <a:t>ενός προϊόντος ή υπηρεσίας εκμεταλλευόμενες την απειρία ή την ευπιστία τους, ή</a:t>
            </a:r>
          </a:p>
          <a:p>
            <a:pPr algn="just">
              <a:buNone/>
            </a:pPr>
            <a:endParaRPr lang="en-US" sz="2000" dirty="0" smtClean="0"/>
          </a:p>
          <a:p>
            <a:pPr algn="just"/>
            <a:r>
              <a:rPr lang="el-GR" sz="2000" dirty="0" smtClean="0"/>
              <a:t>να τους </a:t>
            </a:r>
            <a:r>
              <a:rPr lang="el-GR" sz="2000" dirty="0" smtClean="0">
                <a:solidFill>
                  <a:srgbClr val="FF9999"/>
                </a:solidFill>
              </a:rPr>
              <a:t>ενθαρρύνουν</a:t>
            </a:r>
            <a:r>
              <a:rPr lang="el-GR" sz="2000" dirty="0" smtClean="0"/>
              <a:t> ευθέως </a:t>
            </a:r>
            <a:r>
              <a:rPr lang="el-GR" sz="2000" dirty="0" smtClean="0">
                <a:solidFill>
                  <a:srgbClr val="FF9999"/>
                </a:solidFill>
              </a:rPr>
              <a:t>να πείσουν τους γονείς τους </a:t>
            </a:r>
            <a:r>
              <a:rPr lang="el-GR" sz="2000" dirty="0" smtClean="0"/>
              <a:t>ή άλλους για την αγορά των διαφημιζόμενων προϊόντων ή υπηρεσιών, ή</a:t>
            </a:r>
          </a:p>
          <a:p>
            <a:pPr algn="just">
              <a:buNone/>
            </a:pPr>
            <a:endParaRPr lang="en-US" sz="2000" dirty="0" smtClean="0"/>
          </a:p>
          <a:p>
            <a:pPr algn="just"/>
            <a:r>
              <a:rPr lang="el-GR" sz="2000" dirty="0" smtClean="0"/>
              <a:t>να εκμεταλλεύονται την </a:t>
            </a:r>
            <a:r>
              <a:rPr lang="el-GR" sz="2000" dirty="0" smtClean="0">
                <a:solidFill>
                  <a:srgbClr val="FF9999"/>
                </a:solidFill>
              </a:rPr>
              <a:t>ιδιαίτερη εμπιστοσύνη </a:t>
            </a:r>
            <a:r>
              <a:rPr lang="el-GR" sz="2000" dirty="0" smtClean="0"/>
              <a:t>των ανηλίκων στους γονείς, τους διδάσκοντες ή σε άλλα πρόσωπα, ή</a:t>
            </a:r>
          </a:p>
          <a:p>
            <a:pPr algn="just">
              <a:buNone/>
            </a:pPr>
            <a:endParaRPr lang="en-US" sz="2000" dirty="0" smtClean="0"/>
          </a:p>
          <a:p>
            <a:pPr algn="just"/>
            <a:r>
              <a:rPr lang="el-GR" sz="2000" dirty="0" smtClean="0"/>
              <a:t>να παρουσιάζουν αναίτια </a:t>
            </a:r>
            <a:r>
              <a:rPr lang="el-GR" sz="2000" dirty="0" smtClean="0">
                <a:solidFill>
                  <a:srgbClr val="FF9999"/>
                </a:solidFill>
              </a:rPr>
              <a:t>ανήλικους σε επικίνδυνες καταστάσεις.</a:t>
            </a:r>
            <a:endParaRPr lang="en-US" sz="2000" dirty="0" smtClean="0">
              <a:solidFill>
                <a:srgbClr val="FF9999"/>
              </a:solidFill>
            </a:endParaRP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fontScale="90000"/>
          </a:bodyPr>
          <a:lstStyle/>
          <a:p>
            <a:pPr algn="ctr"/>
            <a:r>
              <a:rPr lang="el-GR" sz="5400" dirty="0" smtClean="0">
                <a:solidFill>
                  <a:srgbClr val="FFFF00"/>
                </a:solidFill>
              </a:rPr>
              <a:t/>
            </a:r>
            <a:br>
              <a:rPr lang="el-GR" sz="5400" dirty="0" smtClean="0">
                <a:solidFill>
                  <a:srgbClr val="FFFF00"/>
                </a:solidFill>
              </a:rPr>
            </a:br>
            <a:r>
              <a:rPr lang="el-GR" sz="5400" dirty="0" smtClean="0">
                <a:solidFill>
                  <a:srgbClr val="FFFF00"/>
                </a:solidFill>
              </a:rPr>
              <a:t/>
            </a:r>
            <a:br>
              <a:rPr lang="el-GR" sz="5400" dirty="0" smtClean="0">
                <a:solidFill>
                  <a:srgbClr val="FFFF00"/>
                </a:solidFill>
              </a:rPr>
            </a:br>
            <a:r>
              <a:rPr lang="el-GR" sz="5400" dirty="0" smtClean="0">
                <a:solidFill>
                  <a:srgbClr val="FFFF00"/>
                </a:solidFill>
              </a:rPr>
              <a:t>Διαφημίσεις</a:t>
            </a:r>
            <a:r>
              <a:rPr lang="el-GR" sz="5400" dirty="0" smtClean="0"/>
              <a:t> : </a:t>
            </a:r>
            <a:br>
              <a:rPr lang="el-GR" sz="5400" dirty="0" smtClean="0"/>
            </a:br>
            <a:endParaRPr lang="en-US" dirty="0"/>
          </a:p>
        </p:txBody>
      </p:sp>
      <p:sp>
        <p:nvSpPr>
          <p:cNvPr id="3" name="Content Placeholder 2"/>
          <p:cNvSpPr>
            <a:spLocks noGrp="1"/>
          </p:cNvSpPr>
          <p:nvPr>
            <p:ph idx="1"/>
          </p:nvPr>
        </p:nvSpPr>
        <p:spPr>
          <a:xfrm>
            <a:off x="457200" y="1295400"/>
            <a:ext cx="8229600" cy="5029200"/>
          </a:xfrm>
        </p:spPr>
        <p:txBody>
          <a:bodyPr/>
          <a:lstStyle/>
          <a:p>
            <a:pPr algn="ctr">
              <a:buNone/>
            </a:pPr>
            <a:r>
              <a:rPr lang="el-GR" sz="2800" dirty="0" smtClean="0">
                <a:solidFill>
                  <a:srgbClr val="FF9999"/>
                </a:solidFill>
              </a:rPr>
              <a:t>Περιορισμός</a:t>
            </a:r>
            <a:r>
              <a:rPr lang="el-GR" sz="2800" dirty="0" smtClean="0"/>
              <a:t> χρόνου, συχνότητας, διάρκειας. </a:t>
            </a:r>
          </a:p>
          <a:p>
            <a:pPr algn="ctr">
              <a:buNone/>
            </a:pPr>
            <a:endParaRPr lang="el-GR" sz="1800" dirty="0" smtClean="0"/>
          </a:p>
          <a:p>
            <a:pPr algn="ctr">
              <a:buNone/>
            </a:pPr>
            <a:r>
              <a:rPr lang="el-GR" sz="2800" dirty="0" smtClean="0">
                <a:solidFill>
                  <a:srgbClr val="FF9999"/>
                </a:solidFill>
              </a:rPr>
              <a:t>Διαχωρισμός</a:t>
            </a:r>
            <a:r>
              <a:rPr lang="el-GR" sz="2800" dirty="0" smtClean="0"/>
              <a:t> προγράμματος από τα διαφημιστικά διαλείμματα.  </a:t>
            </a:r>
          </a:p>
          <a:p>
            <a:pPr algn="ctr">
              <a:buNone/>
            </a:pPr>
            <a:endParaRPr lang="el-GR" sz="1400" dirty="0" smtClean="0"/>
          </a:p>
          <a:p>
            <a:pPr algn="ctr">
              <a:buNone/>
            </a:pPr>
            <a:r>
              <a:rPr lang="el-GR" sz="2800" dirty="0" smtClean="0"/>
              <a:t>Απαγορεύεται η </a:t>
            </a:r>
            <a:r>
              <a:rPr lang="el-GR" sz="2800" dirty="0" smtClean="0">
                <a:solidFill>
                  <a:srgbClr val="FF9999"/>
                </a:solidFill>
              </a:rPr>
              <a:t>συγκαλυμμένη</a:t>
            </a:r>
            <a:r>
              <a:rPr lang="el-GR" sz="2800" dirty="0" smtClean="0"/>
              <a:t> διαφήμιση.</a:t>
            </a:r>
          </a:p>
          <a:p>
            <a:pPr algn="ctr">
              <a:buNone/>
            </a:pPr>
            <a:endParaRPr lang="el-GR" sz="1600" dirty="0" smtClean="0"/>
          </a:p>
          <a:p>
            <a:pPr algn="ctr">
              <a:buNone/>
            </a:pPr>
            <a:r>
              <a:rPr lang="el-GR" sz="2800" dirty="0" smtClean="0"/>
              <a:t>Απαγορεύονται </a:t>
            </a:r>
            <a:r>
              <a:rPr lang="el-GR" sz="2800" dirty="0" smtClean="0">
                <a:solidFill>
                  <a:srgbClr val="FF9999"/>
                </a:solidFill>
              </a:rPr>
              <a:t>τεχνικές</a:t>
            </a:r>
            <a:r>
              <a:rPr lang="el-GR" sz="2800" dirty="0" smtClean="0"/>
              <a:t> που απευθύνονται στο υποσυνείδητο.</a:t>
            </a:r>
          </a:p>
          <a:p>
            <a:pPr algn="ctr">
              <a:buNone/>
            </a:pPr>
            <a:endParaRPr lang="en-US" sz="2400" dirty="0" smtClean="0"/>
          </a:p>
          <a:p>
            <a:pPr algn="ctr">
              <a:buNone/>
            </a:pPr>
            <a:r>
              <a:rPr lang="el-GR" dirty="0" smtClean="0"/>
              <a:t>Απαγορεύεται η </a:t>
            </a:r>
            <a:r>
              <a:rPr lang="el-GR" dirty="0" smtClean="0">
                <a:solidFill>
                  <a:srgbClr val="FF9999"/>
                </a:solidFill>
              </a:rPr>
              <a:t>Τοποθέτηση</a:t>
            </a:r>
            <a:r>
              <a:rPr lang="el-GR" dirty="0" smtClean="0"/>
              <a:t> Προϊόντων (εξαιρέσεις)</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ndrie\Desktop\butterfly\LEITOURGOI NOMIKA -mine ANDRIE'S FILES-\SEMINARIA-PAROUSIASEIS\ANHLIKOI\photos\next top model 2.jpg"/>
          <p:cNvPicPr>
            <a:picLocks noGrp="1" noChangeAspect="1" noChangeArrowheads="1"/>
          </p:cNvPicPr>
          <p:nvPr>
            <p:ph idx="1"/>
          </p:nvPr>
        </p:nvPicPr>
        <p:blipFill>
          <a:blip r:embed="rId2" cstate="print"/>
          <a:srcRect/>
          <a:stretch>
            <a:fillRect/>
          </a:stretch>
        </p:blipFill>
        <p:spPr bwMode="auto">
          <a:xfrm>
            <a:off x="1524000" y="609600"/>
            <a:ext cx="5638800" cy="534558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ndrie\Desktop\butterfly\LEITOURGOI NOMIKA -mine ANDRIE'S FILES-\SEMINARIA-PAROUSIASEIS\ANHLIKOI\photos\james bond all.jpg"/>
          <p:cNvPicPr>
            <a:picLocks noChangeAspect="1" noChangeArrowheads="1"/>
          </p:cNvPicPr>
          <p:nvPr/>
        </p:nvPicPr>
        <p:blipFill>
          <a:blip r:embed="rId2" cstate="print"/>
          <a:srcRect/>
          <a:stretch>
            <a:fillRect/>
          </a:stretch>
        </p:blipFill>
        <p:spPr bwMode="auto">
          <a:xfrm>
            <a:off x="2590800" y="685800"/>
            <a:ext cx="4267200" cy="564612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ndrie\Desktop\butterfly\LEITOURGOI NOMIKA -mine ANDRIE'S FILES-\SEMINARIA-PAROUSIASEIS\ANHLIKOI\photos\x factor laptops.jpg"/>
          <p:cNvPicPr>
            <a:picLocks noChangeAspect="1" noChangeArrowheads="1"/>
          </p:cNvPicPr>
          <p:nvPr/>
        </p:nvPicPr>
        <p:blipFill>
          <a:blip r:embed="rId2" cstate="print"/>
          <a:srcRect/>
          <a:stretch>
            <a:fillRect/>
          </a:stretch>
        </p:blipFill>
        <p:spPr bwMode="auto">
          <a:xfrm>
            <a:off x="990600" y="914400"/>
            <a:ext cx="7208109" cy="4800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2844" y="285728"/>
            <a:ext cx="8715436" cy="476272"/>
          </a:xfrm>
        </p:spPr>
        <p:txBody>
          <a:bodyPr>
            <a:normAutofit fontScale="90000"/>
          </a:bodyPr>
          <a:lstStyle/>
          <a:p>
            <a:pPr algn="ct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3600" dirty="0" smtClean="0">
                <a:solidFill>
                  <a:srgbClr val="00B050"/>
                </a:solidFill>
              </a:rPr>
              <a:t/>
            </a:r>
            <a:br>
              <a:rPr lang="el-GR" sz="3600" dirty="0" smtClean="0">
                <a:solidFill>
                  <a:srgbClr val="00B050"/>
                </a:solidFill>
              </a:rPr>
            </a:br>
            <a:r>
              <a:rPr lang="el-GR" sz="6000" b="1" dirty="0" smtClean="0">
                <a:solidFill>
                  <a:schemeClr val="accent3">
                    <a:lumMod val="20000"/>
                    <a:lumOff val="80000"/>
                  </a:schemeClr>
                </a:solidFill>
              </a:rPr>
              <a:t/>
            </a:r>
            <a:br>
              <a:rPr lang="el-GR" sz="6000" b="1" dirty="0" smtClean="0">
                <a:solidFill>
                  <a:schemeClr val="accent3">
                    <a:lumMod val="20000"/>
                    <a:lumOff val="80000"/>
                  </a:schemeClr>
                </a:solidFill>
              </a:rPr>
            </a:br>
            <a:r>
              <a:rPr lang="el-GR" sz="3100" b="1" dirty="0" smtClean="0">
                <a:solidFill>
                  <a:schemeClr val="accent3">
                    <a:lumMod val="20000"/>
                    <a:lumOff val="80000"/>
                  </a:schemeClr>
                </a:solidFill>
              </a:rPr>
              <a:t>Παραδείγματα  Παραβάσεων</a:t>
            </a:r>
            <a:endParaRPr lang="en-US" b="1" dirty="0" smtClean="0">
              <a:solidFill>
                <a:schemeClr val="accent3">
                  <a:lumMod val="20000"/>
                  <a:lumOff val="80000"/>
                </a:schemeClr>
              </a:solidFill>
            </a:endParaRPr>
          </a:p>
        </p:txBody>
      </p:sp>
      <p:sp>
        <p:nvSpPr>
          <p:cNvPr id="10243" name="Content Placeholder 2"/>
          <p:cNvSpPr>
            <a:spLocks noGrp="1"/>
          </p:cNvSpPr>
          <p:nvPr>
            <p:ph idx="1"/>
          </p:nvPr>
        </p:nvSpPr>
        <p:spPr>
          <a:xfrm>
            <a:off x="533400" y="990600"/>
            <a:ext cx="8229600" cy="5516563"/>
          </a:xfrm>
        </p:spPr>
        <p:txBody>
          <a:bodyPr>
            <a:normAutofit/>
          </a:bodyPr>
          <a:lstStyle/>
          <a:p>
            <a:pPr eaLnBrk="1" hangingPunct="1">
              <a:lnSpc>
                <a:spcPct val="150000"/>
              </a:lnSpc>
              <a:buFont typeface="Wingdings" pitchFamily="2" charset="2"/>
              <a:buChar char="v"/>
            </a:pPr>
            <a:r>
              <a:rPr lang="el-GR" sz="2000" dirty="0" smtClean="0">
                <a:solidFill>
                  <a:srgbClr val="FFFF00"/>
                </a:solidFill>
                <a:cs typeface="Times New Roman" pitchFamily="18" charset="0"/>
              </a:rPr>
              <a:t>Κεντρικό δελτίο ειδήσεων παγκύπριου τηλεοπτικού οργανισμού </a:t>
            </a:r>
          </a:p>
          <a:p>
            <a:pPr eaLnBrk="1" hangingPunct="1">
              <a:lnSpc>
                <a:spcPct val="150000"/>
              </a:lnSpc>
              <a:buFont typeface="Arial" charset="0"/>
              <a:buNone/>
            </a:pPr>
            <a:r>
              <a:rPr lang="en-US" sz="2000" dirty="0" smtClean="0">
                <a:cs typeface="Times New Roman" pitchFamily="18" charset="0"/>
              </a:rPr>
              <a:t>→</a:t>
            </a:r>
            <a:r>
              <a:rPr lang="el-GR" sz="2000" dirty="0" smtClean="0">
                <a:cs typeface="Times New Roman" pitchFamily="18" charset="0"/>
              </a:rPr>
              <a:t> ρεπορτάζ που αφορούσε στη σύλληψη πέντε </a:t>
            </a:r>
            <a:r>
              <a:rPr lang="el-GR" sz="2000" i="1" u="sng" dirty="0" smtClean="0">
                <a:cs typeface="Times New Roman" pitchFamily="18" charset="0"/>
              </a:rPr>
              <a:t>υπόπτων</a:t>
            </a:r>
            <a:r>
              <a:rPr lang="el-GR" sz="2000" dirty="0" smtClean="0">
                <a:cs typeface="Times New Roman" pitchFamily="18" charset="0"/>
              </a:rPr>
              <a:t>, για πιθανή διάπραξη τρομοκρατικής ενέργειας.</a:t>
            </a:r>
          </a:p>
          <a:p>
            <a:pPr eaLnBrk="1" hangingPunct="1">
              <a:lnSpc>
                <a:spcPct val="150000"/>
              </a:lnSpc>
              <a:buFont typeface="Arial" charset="0"/>
              <a:buNone/>
            </a:pPr>
            <a:endParaRPr lang="el-GR" sz="1000" dirty="0" smtClean="0">
              <a:cs typeface="Times New Roman" pitchFamily="18" charset="0"/>
            </a:endParaRPr>
          </a:p>
          <a:p>
            <a:pPr eaLnBrk="1" hangingPunct="1">
              <a:buFont typeface="Arial" charset="0"/>
              <a:buNone/>
            </a:pPr>
            <a:r>
              <a:rPr lang="el-GR" sz="2000" dirty="0" smtClean="0">
                <a:cs typeface="Times New Roman" pitchFamily="18" charset="0"/>
              </a:rPr>
              <a:t>Στην εκφώνηση του ρεπορτάζ ακούστηκαν τα ακόλουθα</a:t>
            </a:r>
            <a:r>
              <a:rPr lang="en-US" sz="2000" dirty="0" smtClean="0">
                <a:cs typeface="Times New Roman" pitchFamily="18" charset="0"/>
              </a:rPr>
              <a:t>:</a:t>
            </a:r>
            <a:endParaRPr lang="el-GR" sz="2000" dirty="0" smtClean="0">
              <a:cs typeface="Times New Roman" pitchFamily="18" charset="0"/>
            </a:endParaRPr>
          </a:p>
          <a:p>
            <a:pPr eaLnBrk="1" hangingPunct="1">
              <a:buNone/>
            </a:pPr>
            <a:r>
              <a:rPr lang="el-GR" sz="2000" i="1" dirty="0" smtClean="0">
                <a:cs typeface="Times New Roman" pitchFamily="18" charset="0"/>
              </a:rPr>
              <a:t>-«Δικαστικό θρίλερ με τους πέντε Πακιστανούς που </a:t>
            </a:r>
            <a:r>
              <a:rPr lang="el-GR" sz="2000" i="1" u="sng" dirty="0" smtClean="0">
                <a:cs typeface="Times New Roman" pitchFamily="18" charset="0"/>
              </a:rPr>
              <a:t>συνελήφθησαν για τρομοκρατία</a:t>
            </a:r>
            <a:r>
              <a:rPr lang="el-GR" sz="2000" i="1" dirty="0" smtClean="0">
                <a:cs typeface="Times New Roman" pitchFamily="18" charset="0"/>
              </a:rPr>
              <a:t>».</a:t>
            </a:r>
            <a:endParaRPr lang="en-US" sz="2000" i="1" dirty="0" smtClean="0">
              <a:cs typeface="Times New Roman" pitchFamily="18" charset="0"/>
            </a:endParaRPr>
          </a:p>
          <a:p>
            <a:pPr eaLnBrk="1" hangingPunct="1">
              <a:lnSpc>
                <a:spcPct val="150000"/>
              </a:lnSpc>
              <a:buNone/>
            </a:pPr>
            <a:r>
              <a:rPr lang="el-GR" sz="2000" i="1" dirty="0" smtClean="0">
                <a:cs typeface="Times New Roman" pitchFamily="18" charset="0"/>
              </a:rPr>
              <a:t>-«…να φωτίσει τις σκοτεινές πτυχές της μυστήριας υπόθεσης</a:t>
            </a:r>
            <a:r>
              <a:rPr lang="el-GR" sz="2000" b="1" i="1" dirty="0" smtClean="0">
                <a:cs typeface="Times New Roman" pitchFamily="18" charset="0"/>
              </a:rPr>
              <a:t>…</a:t>
            </a:r>
            <a:r>
              <a:rPr lang="el-GR" sz="2000" i="1" dirty="0" smtClean="0">
                <a:cs typeface="Times New Roman" pitchFamily="18" charset="0"/>
              </a:rPr>
              <a:t>».</a:t>
            </a:r>
            <a:endParaRPr lang="en-US" sz="2000" i="1" dirty="0" smtClean="0">
              <a:cs typeface="Times New Roman" pitchFamily="18" charset="0"/>
            </a:endParaRPr>
          </a:p>
          <a:p>
            <a:pPr>
              <a:buNone/>
            </a:pPr>
            <a:r>
              <a:rPr lang="el-GR" sz="2000" dirty="0" smtClean="0">
                <a:cs typeface="Times New Roman" pitchFamily="18" charset="0"/>
              </a:rPr>
              <a:t>-«… οι εκδοχές για την παρουσία τους εκεί παρουσίαζαν φοβερές αντιφάσεις και καθίστατο η παρουσία τους εκεί και περίεργη και αδικαιολόγητη…»</a:t>
            </a:r>
            <a:endParaRPr lang="en-US" sz="2000" dirty="0" smtClean="0">
              <a:cs typeface="Times New Roman" pitchFamily="18" charset="0"/>
            </a:endParaRPr>
          </a:p>
          <a:p>
            <a:pPr>
              <a:buNone/>
            </a:pPr>
            <a:r>
              <a:rPr lang="el-GR" sz="2000" dirty="0" smtClean="0">
                <a:cs typeface="Times New Roman" pitchFamily="18" charset="0"/>
              </a:rPr>
              <a:t>-«…για την υπόθεση επέδειξαν ιδιαίτερο ενδιαφέρον οι Αμερικανικές  μυστικές υπηρεσίες, που ενημερώνονται συνεχώς για τις εξελίξεις…»</a:t>
            </a:r>
          </a:p>
          <a:p>
            <a:pPr eaLnBrk="1" hangingPunct="1"/>
            <a:endParaRPr lang="en-US" sz="2800" dirty="0"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571480"/>
            <a:ext cx="8229600" cy="5554683"/>
          </a:xfrm>
        </p:spPr>
        <p:txBody>
          <a:bodyPr>
            <a:normAutofit/>
          </a:bodyPr>
          <a:lstStyle/>
          <a:p>
            <a:pPr algn="ctr"/>
            <a:r>
              <a:rPr lang="el-GR" dirty="0" smtClean="0"/>
              <a:t>Η ΑΡΚ εξετάζει το ραδιοτηλεοπτικό προϊόν – </a:t>
            </a:r>
            <a:r>
              <a:rPr lang="el-GR" dirty="0" err="1" smtClean="0"/>
              <a:t>ο,τιδήποτε</a:t>
            </a:r>
            <a:r>
              <a:rPr lang="el-GR" dirty="0" smtClean="0"/>
              <a:t> μεταδίδεται από τους ραδιοτηλεοπτικούς οργανισμούς</a:t>
            </a:r>
            <a:r>
              <a:rPr lang="en-US" dirty="0" smtClean="0"/>
              <a:t>:</a:t>
            </a:r>
            <a:endParaRPr lang="el-GR" dirty="0" smtClean="0"/>
          </a:p>
          <a:p>
            <a:endParaRPr lang="el-GR" dirty="0" smtClean="0"/>
          </a:p>
          <a:p>
            <a:endParaRPr lang="el-GR" dirty="0" smtClean="0"/>
          </a:p>
          <a:p>
            <a:endParaRPr lang="el-GR" dirty="0" smtClean="0"/>
          </a:p>
          <a:p>
            <a:pPr>
              <a:spcBef>
                <a:spcPct val="0"/>
              </a:spcBef>
              <a:buFont typeface="Arial" charset="0"/>
              <a:buNone/>
            </a:pPr>
            <a:r>
              <a:rPr lang="el-GR" dirty="0" smtClean="0"/>
              <a:t>   κατόπιν παραπόνων                           αυτεπάγγελτα</a:t>
            </a:r>
          </a:p>
          <a:p>
            <a:pPr>
              <a:buFont typeface="Arial" charset="0"/>
              <a:buNone/>
            </a:pPr>
            <a:r>
              <a:rPr lang="el-GR" dirty="0" smtClean="0"/>
              <a:t>           </a:t>
            </a:r>
          </a:p>
          <a:p>
            <a:pPr>
              <a:buFont typeface="Arial" charset="0"/>
              <a:buNone/>
            </a:pPr>
            <a:r>
              <a:rPr lang="el-GR" dirty="0" smtClean="0"/>
              <a:t>  </a:t>
            </a:r>
          </a:p>
          <a:p>
            <a:pPr>
              <a:buFont typeface="Arial" charset="0"/>
              <a:buNone/>
            </a:pPr>
            <a:r>
              <a:rPr lang="el-GR" dirty="0" smtClean="0"/>
              <a:t>      22512468, 80004444, </a:t>
            </a:r>
          </a:p>
          <a:p>
            <a:pPr>
              <a:buFont typeface="Arial" charset="0"/>
              <a:buNone/>
            </a:pPr>
            <a:r>
              <a:rPr lang="el-GR" dirty="0" smtClean="0"/>
              <a:t>           </a:t>
            </a:r>
            <a:r>
              <a:rPr lang="en-US" dirty="0" smtClean="0"/>
              <a:t>www.crta.org.cy </a:t>
            </a:r>
            <a:r>
              <a:rPr lang="el-GR" dirty="0" smtClean="0"/>
              <a:t>                                                                </a:t>
            </a:r>
            <a:endParaRPr lang="en-US" dirty="0" smtClean="0"/>
          </a:p>
        </p:txBody>
      </p:sp>
      <p:cxnSp>
        <p:nvCxnSpPr>
          <p:cNvPr id="5" name="Straight Arrow Connector 4"/>
          <p:cNvCxnSpPr/>
          <p:nvPr/>
        </p:nvCxnSpPr>
        <p:spPr>
          <a:xfrm rot="5400000">
            <a:off x="2329652" y="2313762"/>
            <a:ext cx="333372" cy="134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6322231" y="2250273"/>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638300" y="38481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077200" cy="792162"/>
          </a:xfrm>
        </p:spPr>
        <p:txBody>
          <a:bodyPr>
            <a:noAutofit/>
          </a:bodyPr>
          <a:lstStyle/>
          <a:p>
            <a:pPr algn="ctr"/>
            <a:r>
              <a:rPr lang="el-GR" sz="2400" b="1" dirty="0" smtClean="0">
                <a:solidFill>
                  <a:schemeClr val="accent3">
                    <a:lumMod val="20000"/>
                    <a:lumOff val="80000"/>
                  </a:schemeClr>
                </a:solidFill>
              </a:rPr>
              <a:t>Παραδείγματα παραβάσεων</a:t>
            </a:r>
            <a:br>
              <a:rPr lang="el-GR" sz="2400" b="1" dirty="0" smtClean="0">
                <a:solidFill>
                  <a:schemeClr val="accent3">
                    <a:lumMod val="20000"/>
                    <a:lumOff val="80000"/>
                  </a:schemeClr>
                </a:solidFill>
              </a:rPr>
            </a:br>
            <a:endParaRPr lang="en-US" sz="2400" b="1" dirty="0" smtClean="0">
              <a:solidFill>
                <a:schemeClr val="accent3">
                  <a:lumMod val="20000"/>
                  <a:lumOff val="80000"/>
                </a:schemeClr>
              </a:solidFill>
            </a:endParaRPr>
          </a:p>
        </p:txBody>
      </p:sp>
      <p:sp>
        <p:nvSpPr>
          <p:cNvPr id="11267" name="Content Placeholder 2"/>
          <p:cNvSpPr>
            <a:spLocks noGrp="1"/>
          </p:cNvSpPr>
          <p:nvPr>
            <p:ph idx="1"/>
          </p:nvPr>
        </p:nvSpPr>
        <p:spPr>
          <a:xfrm>
            <a:off x="457200" y="990600"/>
            <a:ext cx="8229600" cy="5135563"/>
          </a:xfrm>
        </p:spPr>
        <p:txBody>
          <a:bodyPr>
            <a:normAutofit/>
          </a:bodyPr>
          <a:lstStyle/>
          <a:p>
            <a:pPr eaLnBrk="1" hangingPunct="1">
              <a:lnSpc>
                <a:spcPct val="150000"/>
              </a:lnSpc>
              <a:buFont typeface="Wingdings" pitchFamily="2" charset="2"/>
              <a:buChar char="v"/>
            </a:pPr>
            <a:r>
              <a:rPr lang="el-GR" sz="2000" dirty="0" smtClean="0">
                <a:latin typeface="+mj-lt"/>
                <a:cs typeface="Times New Roman" pitchFamily="18" charset="0"/>
              </a:rPr>
              <a:t>  </a:t>
            </a:r>
            <a:r>
              <a:rPr lang="el-GR" sz="2000" dirty="0" smtClean="0"/>
              <a:t>Στα πλαίσια του κεντρικού δελτίου ειδήσεων ρεπορτάζ με θέμα την ανέγερση πολυτελούς κατοικίας, αξίας </a:t>
            </a:r>
            <a:r>
              <a:rPr lang="el-GR" sz="2000" dirty="0" err="1" smtClean="0"/>
              <a:t>€15.000.000</a:t>
            </a:r>
            <a:r>
              <a:rPr lang="el-GR" sz="2000" dirty="0" smtClean="0"/>
              <a:t>, κατά τη διάρκεια του οποίου έγινε συγκαλυμμένη διαφήμιση της εργοληπτικής εταιρείας «Σόλων </a:t>
            </a:r>
            <a:r>
              <a:rPr lang="el-GR" sz="2000" dirty="0" err="1" smtClean="0"/>
              <a:t>Ποιηταρίδης</a:t>
            </a:r>
            <a:r>
              <a:rPr lang="el-GR" sz="2000" dirty="0" smtClean="0"/>
              <a:t>» και της συγκεκριμένης πολυτελούς κατοικίας. Πρόστιμο 10 000 ευρώ</a:t>
            </a:r>
            <a:endParaRPr lang="en-US" sz="2000" dirty="0" smtClean="0"/>
          </a:p>
          <a:p>
            <a:pPr eaLnBrk="1" hangingPunct="1">
              <a:lnSpc>
                <a:spcPct val="150000"/>
              </a:lnSpc>
              <a:buFont typeface="Wingdings" pitchFamily="2" charset="2"/>
              <a:buChar char="v"/>
            </a:pPr>
            <a:r>
              <a:rPr lang="el-GR" sz="2000" dirty="0" smtClean="0"/>
              <a:t>επεισόδιο καθημερινής σειράς διαδραματίστηκε εξολοκλήρου στο </a:t>
            </a:r>
            <a:r>
              <a:rPr lang="en-GB" sz="2000" dirty="0" err="1" smtClean="0"/>
              <a:t>waterpark</a:t>
            </a:r>
            <a:r>
              <a:rPr lang="en-GB" sz="2000" dirty="0" smtClean="0"/>
              <a:t> </a:t>
            </a:r>
            <a:r>
              <a:rPr lang="el-GR" sz="2000" dirty="0" smtClean="0"/>
              <a:t>Αγίας Νάπας. Συνεχή κοντινά πλάνα στις πινακίδες, πετσέτες με το λογότυπο και στην περιοχή όπου βρίσκονταν χωρίς ωστόσο να γίνει συγκεκριμένη αναφορά στο όνομα της επιχείρησης.</a:t>
            </a:r>
          </a:p>
          <a:p>
            <a:pPr eaLnBrk="1" hangingPunct="1">
              <a:lnSpc>
                <a:spcPct val="150000"/>
              </a:lnSpc>
              <a:buFont typeface="Wingdings" pitchFamily="2" charset="2"/>
              <a:buChar char="v"/>
            </a:pPr>
            <a:r>
              <a:rPr lang="el-GR" sz="2000" dirty="0" smtClean="0"/>
              <a:t> </a:t>
            </a:r>
            <a:r>
              <a:rPr lang="en-GB" sz="2000" dirty="0" smtClean="0"/>
              <a:t>live links </a:t>
            </a:r>
            <a:r>
              <a:rPr lang="el-GR" sz="2000" dirty="0" smtClean="0"/>
              <a:t>ραδιοφωνικών οργανισμών</a:t>
            </a:r>
            <a:endParaRPr lang="en-US" sz="2000" dirty="0" smtClean="0"/>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848600" cy="868362"/>
          </a:xfrm>
        </p:spPr>
        <p:txBody>
          <a:bodyPr>
            <a:noAutofit/>
          </a:bodyPr>
          <a:lstStyle/>
          <a:p>
            <a:pPr algn="ctr"/>
            <a:r>
              <a:rPr lang="el-GR" sz="3200" b="1" dirty="0" smtClean="0">
                <a:solidFill>
                  <a:schemeClr val="accent3">
                    <a:lumMod val="20000"/>
                    <a:lumOff val="80000"/>
                  </a:schemeClr>
                </a:solidFill>
              </a:rPr>
              <a:t>Παραδείγματα παραβάσεων</a:t>
            </a:r>
            <a:r>
              <a:rPr lang="el-GR" sz="2000" b="1" dirty="0" smtClean="0">
                <a:solidFill>
                  <a:schemeClr val="accent3">
                    <a:lumMod val="20000"/>
                    <a:lumOff val="80000"/>
                  </a:schemeClr>
                </a:solidFill>
              </a:rPr>
              <a:t/>
            </a:r>
            <a:br>
              <a:rPr lang="el-GR" sz="2000" b="1" dirty="0" smtClean="0">
                <a:solidFill>
                  <a:schemeClr val="accent3">
                    <a:lumMod val="20000"/>
                    <a:lumOff val="80000"/>
                  </a:schemeClr>
                </a:solidFill>
              </a:rPr>
            </a:br>
            <a:endParaRPr lang="en-US" sz="2000" dirty="0" smtClean="0">
              <a:solidFill>
                <a:schemeClr val="accent3">
                  <a:lumMod val="20000"/>
                  <a:lumOff val="80000"/>
                </a:schemeClr>
              </a:solidFill>
            </a:endParaRPr>
          </a:p>
        </p:txBody>
      </p:sp>
      <p:sp>
        <p:nvSpPr>
          <p:cNvPr id="12291" name="Content Placeholder 2"/>
          <p:cNvSpPr>
            <a:spLocks noGrp="1"/>
          </p:cNvSpPr>
          <p:nvPr>
            <p:ph idx="1"/>
          </p:nvPr>
        </p:nvSpPr>
        <p:spPr>
          <a:xfrm>
            <a:off x="457200" y="1066800"/>
            <a:ext cx="8229600" cy="5059363"/>
          </a:xfrm>
        </p:spPr>
        <p:txBody>
          <a:bodyPr/>
          <a:lstStyle/>
          <a:p>
            <a:pPr algn="just" eaLnBrk="1" hangingPunct="1">
              <a:buFont typeface="Arial" charset="0"/>
              <a:buNone/>
            </a:pPr>
            <a:endParaRPr lang="el-GR" sz="1400" u="sng" dirty="0" smtClean="0">
              <a:latin typeface="Times New Roman" pitchFamily="18" charset="0"/>
              <a:cs typeface="Times New Roman" pitchFamily="18" charset="0"/>
            </a:endParaRPr>
          </a:p>
          <a:p>
            <a:pPr algn="just" eaLnBrk="1" hangingPunct="1">
              <a:buFont typeface="Wingdings" pitchFamily="2" charset="2"/>
              <a:buChar char="v"/>
            </a:pPr>
            <a:r>
              <a:rPr lang="el-GR" sz="2400" u="sng" dirty="0" smtClean="0">
                <a:latin typeface="Cambria" pitchFamily="18" charset="0"/>
                <a:cs typeface="Times New Roman" pitchFamily="18" charset="0"/>
              </a:rPr>
              <a:t>Πρόγραμμα λόγου</a:t>
            </a:r>
            <a:r>
              <a:rPr lang="en-US" sz="2400" u="sng" dirty="0" smtClean="0">
                <a:latin typeface="Cambria" pitchFamily="18" charset="0"/>
                <a:cs typeface="Times New Roman" pitchFamily="18" charset="0"/>
              </a:rPr>
              <a:t>:</a:t>
            </a:r>
            <a:r>
              <a:rPr lang="el-GR" sz="2400" dirty="0" smtClean="0">
                <a:latin typeface="Cambria" pitchFamily="18" charset="0"/>
                <a:cs typeface="Times New Roman" pitchFamily="18" charset="0"/>
              </a:rPr>
              <a:t> προβλήθηκε μαγνητοσκοπημένη συνέντευξη γυναίκας η οποία υπήρξε </a:t>
            </a:r>
            <a:r>
              <a:rPr lang="el-GR" sz="2400" dirty="0" smtClean="0">
                <a:solidFill>
                  <a:srgbClr val="FFFF00"/>
                </a:solidFill>
                <a:latin typeface="Cambria" pitchFamily="18" charset="0"/>
                <a:cs typeface="Times New Roman" pitchFamily="18" charset="0"/>
              </a:rPr>
              <a:t>θύμα βιασμού </a:t>
            </a:r>
            <a:r>
              <a:rPr lang="el-GR" sz="2400" dirty="0" smtClean="0">
                <a:latin typeface="Cambria" pitchFamily="18" charset="0"/>
                <a:cs typeface="Times New Roman" pitchFamily="18" charset="0"/>
              </a:rPr>
              <a:t>κατά την τουρκική εισβολή. </a:t>
            </a:r>
          </a:p>
          <a:p>
            <a:pPr algn="just" eaLnBrk="1" hangingPunct="1">
              <a:buNone/>
            </a:pPr>
            <a:endParaRPr lang="el-GR" sz="2000" dirty="0" smtClean="0">
              <a:latin typeface="Cambria" pitchFamily="18" charset="0"/>
              <a:cs typeface="Times New Roman" pitchFamily="18" charset="0"/>
            </a:endParaRPr>
          </a:p>
          <a:p>
            <a:pPr algn="just" eaLnBrk="1" hangingPunct="1"/>
            <a:r>
              <a:rPr lang="el-GR" sz="2400" dirty="0" smtClean="0">
                <a:latin typeface="Cambria" pitchFamily="18" charset="0"/>
                <a:cs typeface="Times New Roman" pitchFamily="18" charset="0"/>
              </a:rPr>
              <a:t> καμιά προσπάθεια απόκρυψης της ταυτότητας της γυναίκας με τεχνικά ή άλλα μέσα</a:t>
            </a:r>
          </a:p>
          <a:p>
            <a:pPr algn="just" eaLnBrk="1" hangingPunct="1">
              <a:buNone/>
            </a:pPr>
            <a:endParaRPr lang="el-GR" sz="2400" dirty="0" smtClean="0">
              <a:latin typeface="Cambria" pitchFamily="18" charset="0"/>
              <a:cs typeface="Times New Roman" pitchFamily="18" charset="0"/>
            </a:endParaRPr>
          </a:p>
          <a:p>
            <a:pPr algn="just" eaLnBrk="1" hangingPunct="1"/>
            <a:r>
              <a:rPr lang="el-GR" sz="2400" dirty="0" smtClean="0">
                <a:latin typeface="Cambria" pitchFamily="18" charset="0"/>
                <a:cs typeface="Times New Roman" pitchFamily="18" charset="0"/>
              </a:rPr>
              <a:t>έγινε συσχέτιση με το πώς έμοιαζε τότε και πως σήμερα</a:t>
            </a:r>
          </a:p>
          <a:p>
            <a:pPr algn="just" eaLnBrk="1" hangingPunct="1">
              <a:buNone/>
            </a:pPr>
            <a:endParaRPr lang="el-GR" sz="2400" dirty="0" smtClean="0">
              <a:latin typeface="Cambria" pitchFamily="18" charset="0"/>
              <a:cs typeface="Times New Roman" pitchFamily="18" charset="0"/>
            </a:endParaRPr>
          </a:p>
          <a:p>
            <a:pPr algn="just" eaLnBrk="1" hangingPunct="1"/>
            <a:r>
              <a:rPr lang="el-GR" sz="2400" dirty="0" smtClean="0">
                <a:latin typeface="Cambria" pitchFamily="18" charset="0"/>
                <a:cs typeface="Times New Roman" pitchFamily="18" charset="0"/>
              </a:rPr>
              <a:t>λεπτομέρειες της τραγικής εμπειρίας της </a:t>
            </a:r>
          </a:p>
          <a:p>
            <a:pPr algn="just" eaLnBrk="1" hangingPunct="1"/>
            <a:endParaRPr lang="en-US" sz="2400" dirty="0" smtClean="0">
              <a:latin typeface="+mj-lt"/>
              <a:cs typeface="Times New Roman" pitchFamily="18" charset="0"/>
            </a:endParaRPr>
          </a:p>
          <a:p>
            <a:pPr eaLnBrk="1" hangingPunct="1"/>
            <a:endParaRPr lang="en-US" dirty="0" smtClean="0"/>
          </a:p>
        </p:txBody>
      </p:sp>
    </p:spTree>
  </p:cSld>
  <p:clrMapOvr>
    <a:masterClrMapping/>
  </p:clrMapOvr>
  <p:transition>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l-GR" dirty="0" smtClean="0"/>
          </a:p>
          <a:p>
            <a:pPr algn="ctr">
              <a:buNone/>
            </a:pPr>
            <a:endParaRPr lang="el-GR" dirty="0" smtClean="0"/>
          </a:p>
          <a:p>
            <a:pPr algn="ctr">
              <a:buNone/>
            </a:pPr>
            <a:r>
              <a:rPr lang="el-GR" sz="5400" dirty="0" smtClean="0">
                <a:solidFill>
                  <a:srgbClr val="FFFF00"/>
                </a:solidFill>
              </a:rPr>
              <a:t>ΕΙΣΗΓΗΣΕΙΣ</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normAutofit/>
          </a:bodyPr>
          <a:lstStyle/>
          <a:p>
            <a:pPr algn="ctr"/>
            <a:r>
              <a:rPr lang="el-GR" sz="4800" dirty="0" smtClean="0">
                <a:solidFill>
                  <a:srgbClr val="FFFF00"/>
                </a:solidFill>
              </a:rPr>
              <a:t>Οργανισμοί </a:t>
            </a:r>
            <a:r>
              <a:rPr lang="en-US" sz="4800" dirty="0" smtClean="0">
                <a:solidFill>
                  <a:srgbClr val="FFFF00"/>
                </a:solidFill>
              </a:rPr>
              <a:t>-</a:t>
            </a:r>
            <a:r>
              <a:rPr lang="el-GR" sz="4800" dirty="0" smtClean="0">
                <a:solidFill>
                  <a:srgbClr val="FFFF00"/>
                </a:solidFill>
              </a:rPr>
              <a:t> Δ</a:t>
            </a:r>
            <a:r>
              <a:rPr lang="en-US" sz="4800" dirty="0" err="1" smtClean="0">
                <a:solidFill>
                  <a:srgbClr val="FFFF00"/>
                </a:solidFill>
              </a:rPr>
              <a:t>ημοσιογράφοι</a:t>
            </a:r>
            <a:endParaRPr lang="en-US" sz="4800" dirty="0">
              <a:solidFill>
                <a:srgbClr val="FFFF00"/>
              </a:solidFill>
            </a:endParaRPr>
          </a:p>
        </p:txBody>
      </p:sp>
      <p:sp>
        <p:nvSpPr>
          <p:cNvPr id="3" name="Content Placeholder 2"/>
          <p:cNvSpPr>
            <a:spLocks noGrp="1"/>
          </p:cNvSpPr>
          <p:nvPr>
            <p:ph idx="1"/>
          </p:nvPr>
        </p:nvSpPr>
        <p:spPr>
          <a:xfrm>
            <a:off x="457200" y="1524000"/>
            <a:ext cx="8229600" cy="4800600"/>
          </a:xfrm>
        </p:spPr>
        <p:txBody>
          <a:bodyPr/>
          <a:lstStyle/>
          <a:p>
            <a:r>
              <a:rPr lang="el-GR" dirty="0" smtClean="0"/>
              <a:t>Να αναλογιστούν το ρόλο, τη δύναμη και την ευθύνη τους απέναντι στους εαυτούς τους και εμάς όλους</a:t>
            </a:r>
          </a:p>
          <a:p>
            <a:endParaRPr lang="el-GR" dirty="0" smtClean="0"/>
          </a:p>
          <a:p>
            <a:r>
              <a:rPr lang="el-GR" dirty="0" smtClean="0"/>
              <a:t>Τήρηση Κώδικα Δεοντολογίας και των Συνθηκών που οι ίδιοι δημιούργησαν και υπέγραψαν</a:t>
            </a:r>
          </a:p>
          <a:p>
            <a:endParaRPr lang="el-GR" dirty="0" smtClean="0"/>
          </a:p>
          <a:p>
            <a:pPr algn="just"/>
            <a:r>
              <a:rPr lang="el-GR" dirty="0" smtClean="0"/>
              <a:t>Αντικατάσταση ποσοτικής παραγωγής με παραγωγές ποιότητας που προάγουν τον πολιτισμό και αντικατοπτρίζουν ένα κοινό με απαιτήσεις</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pPr algn="ctr"/>
            <a:r>
              <a:rPr lang="el-GR" dirty="0" smtClean="0">
                <a:solidFill>
                  <a:srgbClr val="FFFF00"/>
                </a:solidFill>
              </a:rPr>
              <a:t>Τηλεθεατές - Ακροατές</a:t>
            </a:r>
            <a:endParaRPr lang="en-US" dirty="0">
              <a:solidFill>
                <a:srgbClr val="FFFF00"/>
              </a:solidFill>
            </a:endParaRPr>
          </a:p>
        </p:txBody>
      </p:sp>
      <p:sp>
        <p:nvSpPr>
          <p:cNvPr id="3" name="Content Placeholder 2"/>
          <p:cNvSpPr>
            <a:spLocks noGrp="1"/>
          </p:cNvSpPr>
          <p:nvPr>
            <p:ph idx="1"/>
          </p:nvPr>
        </p:nvSpPr>
        <p:spPr>
          <a:xfrm>
            <a:off x="457200" y="762000"/>
            <a:ext cx="8229600" cy="5562600"/>
          </a:xfrm>
        </p:spPr>
        <p:txBody>
          <a:bodyPr>
            <a:normAutofit fontScale="70000" lnSpcReduction="20000"/>
          </a:bodyPr>
          <a:lstStyle/>
          <a:p>
            <a:pPr>
              <a:buNone/>
            </a:pPr>
            <a:endParaRPr lang="en-GB" dirty="0" smtClean="0"/>
          </a:p>
          <a:p>
            <a:pPr algn="just">
              <a:lnSpc>
                <a:spcPct val="120000"/>
              </a:lnSpc>
              <a:buFont typeface="Wingdings" pitchFamily="2" charset="2"/>
              <a:buChar char="ü"/>
            </a:pPr>
            <a:r>
              <a:rPr lang="el-GR" sz="2900" dirty="0" smtClean="0">
                <a:solidFill>
                  <a:srgbClr val="FFFF00"/>
                </a:solidFill>
                <a:latin typeface="Cambria" pitchFamily="18" charset="0"/>
              </a:rPr>
              <a:t>ευαισθητοποίηση</a:t>
            </a:r>
            <a:r>
              <a:rPr lang="el-GR" sz="2900" dirty="0" smtClean="0">
                <a:latin typeface="Cambria" pitchFamily="18" charset="0"/>
              </a:rPr>
              <a:t> και </a:t>
            </a:r>
            <a:r>
              <a:rPr lang="el-GR" sz="2900" dirty="0" smtClean="0">
                <a:solidFill>
                  <a:srgbClr val="FFFF00"/>
                </a:solidFill>
                <a:latin typeface="Cambria" pitchFamily="18" charset="0"/>
              </a:rPr>
              <a:t>διεκδίκηση</a:t>
            </a:r>
            <a:r>
              <a:rPr lang="el-GR" sz="2900" dirty="0" smtClean="0">
                <a:latin typeface="Cambria" pitchFamily="18" charset="0"/>
              </a:rPr>
              <a:t> των δικαιωμάτων τους, ως πολίτες της δημοκρατίας αλλά και ως ακροατή ή /και τηλεθεατή.  Διεκδίκηση ψυχαγωγίας  και ενημέρωσης που να χαρακτηρίζονται από ακρίβεια, αντικειμενικότητα, πολυμέρεια, πολυφωνία και ισότιμη μεταχείριση. Και που να σέβονται τα ανθρώπινα δικαιώματα </a:t>
            </a:r>
            <a:r>
              <a:rPr lang="el-GR" sz="2900" dirty="0" err="1" smtClean="0">
                <a:latin typeface="Cambria" pitchFamily="18" charset="0"/>
              </a:rPr>
              <a:t>π.χ.ιδιωτική</a:t>
            </a:r>
            <a:r>
              <a:rPr lang="el-GR" sz="2900" dirty="0" smtClean="0">
                <a:latin typeface="Cambria" pitchFamily="18" charset="0"/>
              </a:rPr>
              <a:t> ζωή, τιμή, υπόληψη.</a:t>
            </a:r>
            <a:endParaRPr lang="en-GB" sz="2900" dirty="0" smtClean="0">
              <a:latin typeface="Cambria" pitchFamily="18" charset="0"/>
            </a:endParaRPr>
          </a:p>
          <a:p>
            <a:pPr>
              <a:lnSpc>
                <a:spcPct val="120000"/>
              </a:lnSpc>
              <a:buNone/>
            </a:pPr>
            <a:endParaRPr lang="en-US" sz="2900" dirty="0" smtClean="0">
              <a:latin typeface="Cambria" pitchFamily="18" charset="0"/>
            </a:endParaRPr>
          </a:p>
          <a:p>
            <a:pPr algn="just">
              <a:lnSpc>
                <a:spcPct val="120000"/>
              </a:lnSpc>
              <a:buFont typeface="Wingdings" pitchFamily="2" charset="2"/>
              <a:buChar char="ü"/>
            </a:pPr>
            <a:r>
              <a:rPr lang="el-GR" sz="2900" dirty="0" smtClean="0">
                <a:latin typeface="Cambria" pitchFamily="18" charset="0"/>
              </a:rPr>
              <a:t>ο τηλεθεατής / ακροατής πρέπει να αποκτήσει </a:t>
            </a:r>
            <a:r>
              <a:rPr lang="el-GR" sz="2900" dirty="0" smtClean="0">
                <a:solidFill>
                  <a:srgbClr val="FFFF00"/>
                </a:solidFill>
                <a:latin typeface="Cambria" pitchFamily="18" charset="0"/>
              </a:rPr>
              <a:t>αντιστάσεις</a:t>
            </a:r>
            <a:r>
              <a:rPr lang="el-GR" sz="2900" dirty="0" smtClean="0">
                <a:latin typeface="Cambria" pitchFamily="18" charset="0"/>
              </a:rPr>
              <a:t>, να εκπαιδευτεί ώστε να  «φιλτράρει» τα μηνύματα των όσων βλέπει και ακούει. Να μην είναι παθητικός δέκτης των μηνυμάτων αλλά να μετατραπεί σε </a:t>
            </a:r>
            <a:r>
              <a:rPr lang="el-GR" sz="2900" dirty="0" smtClean="0">
                <a:solidFill>
                  <a:srgbClr val="FFFF00"/>
                </a:solidFill>
                <a:latin typeface="Cambria" pitchFamily="18" charset="0"/>
              </a:rPr>
              <a:t>ενεργό πολίτη </a:t>
            </a:r>
            <a:r>
              <a:rPr lang="el-GR" sz="2900" dirty="0" smtClean="0">
                <a:latin typeface="Cambria" pitchFamily="18" charset="0"/>
              </a:rPr>
              <a:t>και σε ό,τι αφορά στα θέματα ραδιοτηλεόρασης.</a:t>
            </a:r>
          </a:p>
          <a:p>
            <a:pPr algn="just">
              <a:lnSpc>
                <a:spcPct val="120000"/>
              </a:lnSpc>
              <a:buNone/>
            </a:pPr>
            <a:endParaRPr lang="el-GR" sz="2900" dirty="0" smtClean="0">
              <a:latin typeface="Cambria" pitchFamily="18" charset="0"/>
            </a:endParaRPr>
          </a:p>
          <a:p>
            <a:pPr algn="just">
              <a:lnSpc>
                <a:spcPct val="120000"/>
              </a:lnSpc>
              <a:buNone/>
            </a:pPr>
            <a:endParaRPr lang="el-GR" sz="1400" dirty="0" smtClean="0">
              <a:latin typeface="Cambria" pitchFamily="18" charset="0"/>
            </a:endParaRPr>
          </a:p>
          <a:p>
            <a:pPr algn="just">
              <a:lnSpc>
                <a:spcPct val="120000"/>
              </a:lnSpc>
              <a:buFont typeface="Wingdings" pitchFamily="2" charset="2"/>
              <a:buChar char="ü"/>
            </a:pPr>
            <a:r>
              <a:rPr lang="el-GR" sz="2900" dirty="0" smtClean="0">
                <a:solidFill>
                  <a:srgbClr val="FFFF00"/>
                </a:solidFill>
                <a:latin typeface="Cambria" pitchFamily="18" charset="0"/>
              </a:rPr>
              <a:t>Ευθύνη γονέων </a:t>
            </a:r>
            <a:r>
              <a:rPr lang="el-GR" sz="2900" dirty="0" smtClean="0"/>
              <a:t>για προστασία και «οχύρωση» των παιδιών τους</a:t>
            </a:r>
            <a:endParaRPr lang="el-GR" sz="2900" dirty="0" smtClean="0">
              <a:latin typeface="Cambria" pitchFamily="18" charset="0"/>
            </a:endParaRPr>
          </a:p>
          <a:p>
            <a:pPr algn="just">
              <a:lnSpc>
                <a:spcPct val="120000"/>
              </a:lnSpc>
              <a:buFont typeface="Wingdings" pitchFamily="2" charset="2"/>
              <a:buChar char="ü"/>
            </a:pPr>
            <a:endParaRPr lang="el-GR" sz="2200" dirty="0" smtClean="0">
              <a:latin typeface="Cambria" pitchFamily="18" charset="0"/>
            </a:endParaRPr>
          </a:p>
          <a:p>
            <a:pPr>
              <a:lnSpc>
                <a:spcPct val="110000"/>
              </a:lnSpc>
              <a:buNone/>
            </a:pPr>
            <a:endParaRPr lang="el-GR" sz="1000" dirty="0" smtClean="0"/>
          </a:p>
          <a:p>
            <a:pPr>
              <a:buNone/>
            </a:pPr>
            <a:endParaRPr lang="el-GR" sz="20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pPr algn="ctr"/>
            <a:r>
              <a:rPr lang="el-GR" dirty="0" smtClean="0">
                <a:solidFill>
                  <a:srgbClr val="FFFF00"/>
                </a:solidFill>
              </a:rPr>
              <a:t>Αρχή Ραδιοτηλεόρασης</a:t>
            </a:r>
            <a:endParaRPr lang="en-US" dirty="0">
              <a:solidFill>
                <a:srgbClr val="FFFF00"/>
              </a:solidFill>
            </a:endParaRPr>
          </a:p>
        </p:txBody>
      </p:sp>
      <p:sp>
        <p:nvSpPr>
          <p:cNvPr id="3" name="Content Placeholder 2"/>
          <p:cNvSpPr>
            <a:spLocks noGrp="1"/>
          </p:cNvSpPr>
          <p:nvPr>
            <p:ph idx="1"/>
          </p:nvPr>
        </p:nvSpPr>
        <p:spPr/>
        <p:txBody>
          <a:bodyPr/>
          <a:lstStyle/>
          <a:p>
            <a:pPr>
              <a:lnSpc>
                <a:spcPct val="150000"/>
              </a:lnSpc>
            </a:pPr>
            <a:r>
              <a:rPr lang="el-GR" dirty="0" smtClean="0"/>
              <a:t>Ενημέρωση και ευαισθητοποίηση του κοινού</a:t>
            </a:r>
          </a:p>
          <a:p>
            <a:pPr>
              <a:lnSpc>
                <a:spcPct val="150000"/>
              </a:lnSpc>
            </a:pPr>
            <a:r>
              <a:rPr lang="el-GR" dirty="0" smtClean="0"/>
              <a:t>Παιδεία για τα Μέσα</a:t>
            </a:r>
          </a:p>
          <a:p>
            <a:pPr>
              <a:lnSpc>
                <a:spcPct val="150000"/>
              </a:lnSpc>
            </a:pPr>
            <a:r>
              <a:rPr lang="el-GR" dirty="0" smtClean="0"/>
              <a:t>Ιστοσελίδα</a:t>
            </a:r>
          </a:p>
          <a:p>
            <a:pPr>
              <a:lnSpc>
                <a:spcPct val="150000"/>
              </a:lnSpc>
            </a:pPr>
            <a:r>
              <a:rPr lang="el-GR" dirty="0" smtClean="0"/>
              <a:t>Ανοιχτή γραμμή </a:t>
            </a:r>
            <a:r>
              <a:rPr lang="el-GR" dirty="0" err="1" smtClean="0"/>
              <a:t>24ωρης</a:t>
            </a:r>
            <a:r>
              <a:rPr lang="el-GR" dirty="0" smtClean="0"/>
              <a:t> επικοινωνίας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PIKOINONIA.wmv">
            <a:hlinkClick r:id="" action="ppaction://media"/>
          </p:cNvPr>
          <p:cNvPicPr>
            <a:picLocks noGrp="1" noRot="1" noChangeAspect="1"/>
          </p:cNvPicPr>
          <p:nvPr>
            <p:ph idx="1"/>
            <a:videoFile r:link="rId1"/>
          </p:nvPr>
        </p:nvPicPr>
        <p:blipFill>
          <a:blip r:embed="rId3" cstate="print"/>
          <a:stretch>
            <a:fillRect/>
          </a:stretch>
        </p:blipFill>
        <p:spPr>
          <a:xfrm>
            <a:off x="990600" y="1371600"/>
            <a:ext cx="7315200" cy="411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spcBef>
                <a:spcPts val="0"/>
              </a:spcBef>
            </a:pPr>
            <a:r>
              <a:rPr lang="el-GR" sz="4400" b="1" dirty="0" smtClean="0">
                <a:solidFill>
                  <a:schemeClr val="accent3">
                    <a:lumMod val="20000"/>
                    <a:lumOff val="80000"/>
                  </a:schemeClr>
                </a:solidFill>
              </a:rPr>
              <a:t>Στοιχεία επικοινωνίας</a:t>
            </a:r>
            <a:endParaRPr lang="el-GR" sz="4400" b="1" dirty="0">
              <a:solidFill>
                <a:schemeClr val="accent3">
                  <a:lumMod val="20000"/>
                  <a:lumOff val="80000"/>
                </a:schemeClr>
              </a:solidFill>
            </a:endParaRPr>
          </a:p>
        </p:txBody>
      </p:sp>
      <p:sp>
        <p:nvSpPr>
          <p:cNvPr id="3" name="Content Placeholder 2"/>
          <p:cNvSpPr>
            <a:spLocks noGrp="1"/>
          </p:cNvSpPr>
          <p:nvPr>
            <p:ph idx="1"/>
          </p:nvPr>
        </p:nvSpPr>
        <p:spPr>
          <a:xfrm>
            <a:off x="304800" y="1524000"/>
            <a:ext cx="8229600" cy="5042032"/>
          </a:xfrm>
        </p:spPr>
        <p:txBody>
          <a:bodyPr/>
          <a:lstStyle/>
          <a:p>
            <a:pPr algn="ctr">
              <a:lnSpc>
                <a:spcPct val="150000"/>
              </a:lnSpc>
            </a:pPr>
            <a:r>
              <a:rPr lang="el-GR" dirty="0" smtClean="0"/>
              <a:t>Άντρη Αριστείδου </a:t>
            </a:r>
            <a:r>
              <a:rPr lang="en-US" dirty="0" smtClean="0"/>
              <a:t>a.aristidou@crta.org.cy</a:t>
            </a:r>
            <a:endParaRPr lang="el-GR" dirty="0" smtClean="0">
              <a:hlinkClick r:id="rId2"/>
            </a:endParaRPr>
          </a:p>
          <a:p>
            <a:pPr algn="ctr">
              <a:lnSpc>
                <a:spcPct val="150000"/>
              </a:lnSpc>
            </a:pPr>
            <a:r>
              <a:rPr lang="en-US" dirty="0" smtClean="0">
                <a:solidFill>
                  <a:schemeClr val="accent1"/>
                </a:solidFill>
                <a:hlinkClick r:id="rId2"/>
              </a:rPr>
              <a:t>www.crta.org.cy</a:t>
            </a:r>
            <a:endParaRPr lang="el-GR" dirty="0" smtClean="0">
              <a:solidFill>
                <a:schemeClr val="accent1"/>
              </a:solidFill>
            </a:endParaRPr>
          </a:p>
          <a:p>
            <a:pPr algn="ctr">
              <a:lnSpc>
                <a:spcPct val="200000"/>
              </a:lnSpc>
            </a:pPr>
            <a:r>
              <a:rPr lang="el-GR" dirty="0" smtClean="0"/>
              <a:t>Ανοιχτή τηλεφωνική γραμμή : 8000 4444</a:t>
            </a:r>
            <a:endParaRPr lang="en-US" dirty="0" smtClean="0"/>
          </a:p>
          <a:p>
            <a:pPr algn="ctr">
              <a:lnSpc>
                <a:spcPct val="200000"/>
              </a:lnSpc>
            </a:pPr>
            <a:r>
              <a:rPr lang="el-GR" dirty="0" smtClean="0"/>
              <a:t>Τηλέφωνα :  22 512 468</a:t>
            </a:r>
          </a:p>
          <a:p>
            <a:pPr algn="ctr">
              <a:lnSpc>
                <a:spcPct val="200000"/>
              </a:lnSpc>
            </a:pPr>
            <a:r>
              <a:rPr lang="el-GR" dirty="0" smtClean="0"/>
              <a:t>Φαξ : 22 512 473</a:t>
            </a:r>
          </a:p>
        </p:txBody>
      </p:sp>
    </p:spTree>
  </p:cSld>
  <p:clrMapOvr>
    <a:masterClrMapping/>
  </p:clrMapOvr>
  <p:transition>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526138"/>
          </a:xfrm>
        </p:spPr>
        <p:txBody>
          <a:bodyPr>
            <a:normAutofit/>
          </a:bodyPr>
          <a:lstStyle/>
          <a:p>
            <a:pPr algn="ctr">
              <a:lnSpc>
                <a:spcPct val="150000"/>
              </a:lnSpc>
              <a:buNone/>
            </a:pPr>
            <a:r>
              <a:rPr lang="el-GR" sz="5400" b="1" dirty="0" smtClean="0">
                <a:solidFill>
                  <a:schemeClr val="accent3">
                    <a:lumMod val="20000"/>
                    <a:lumOff val="80000"/>
                  </a:schemeClr>
                </a:solidFill>
              </a:rPr>
              <a:t>Ευχαριστώ </a:t>
            </a:r>
          </a:p>
          <a:p>
            <a:pPr algn="ctr">
              <a:lnSpc>
                <a:spcPct val="150000"/>
              </a:lnSpc>
              <a:buNone/>
            </a:pPr>
            <a:r>
              <a:rPr lang="el-GR" sz="5400" b="1" dirty="0" smtClean="0">
                <a:solidFill>
                  <a:schemeClr val="accent3">
                    <a:lumMod val="20000"/>
                    <a:lumOff val="80000"/>
                  </a:schemeClr>
                </a:solidFill>
              </a:rPr>
              <a:t>για την</a:t>
            </a:r>
          </a:p>
          <a:p>
            <a:pPr algn="ctr">
              <a:lnSpc>
                <a:spcPct val="150000"/>
              </a:lnSpc>
              <a:buNone/>
            </a:pPr>
            <a:r>
              <a:rPr lang="el-GR" sz="5400" b="1" dirty="0" smtClean="0">
                <a:solidFill>
                  <a:schemeClr val="accent3">
                    <a:lumMod val="20000"/>
                    <a:lumOff val="80000"/>
                  </a:schemeClr>
                </a:solidFill>
              </a:rPr>
              <a:t> προσοχή σας!!!</a:t>
            </a:r>
            <a:endParaRPr lang="en-US" sz="5400" b="1" dirty="0">
              <a:solidFill>
                <a:schemeClr val="accent3">
                  <a:lumMod val="20000"/>
                  <a:lumOff val="80000"/>
                </a:schemeClr>
              </a:solidFill>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2400" y="214290"/>
            <a:ext cx="8763000" cy="6278642"/>
          </a:xfrm>
          <a:prstGeom prst="rect">
            <a:avLst/>
          </a:prstGeom>
          <a:noFill/>
          <a:ln w="9525">
            <a:noFill/>
            <a:miter lim="800000"/>
            <a:headEnd/>
            <a:tailEnd/>
          </a:ln>
        </p:spPr>
        <p:txBody>
          <a:bodyPr wrap="square" anchor="ctr">
            <a:spAutoFit/>
          </a:bodyPr>
          <a:lstStyle/>
          <a:p>
            <a:pPr algn="ctr"/>
            <a:r>
              <a:rPr lang="el-GR" sz="2800" b="1" dirty="0" smtClean="0">
                <a:solidFill>
                  <a:srgbClr val="FFFF00"/>
                </a:solidFill>
              </a:rPr>
              <a:t>Κύρια Πεδία Αρμοδιότητας</a:t>
            </a:r>
            <a:r>
              <a:rPr lang="en-US" sz="2800" b="1" dirty="0">
                <a:solidFill>
                  <a:srgbClr val="FFFF00"/>
                </a:solidFill>
              </a:rPr>
              <a:t/>
            </a:r>
            <a:br>
              <a:rPr lang="en-US" sz="2800" b="1" dirty="0">
                <a:solidFill>
                  <a:srgbClr val="FFFF00"/>
                </a:solidFill>
              </a:rPr>
            </a:br>
            <a:endParaRPr lang="en-US" dirty="0"/>
          </a:p>
          <a:p>
            <a:pPr>
              <a:lnSpc>
                <a:spcPct val="200000"/>
              </a:lnSpc>
            </a:pPr>
            <a:r>
              <a:rPr lang="en-US" sz="2400" dirty="0"/>
              <a:t>• </a:t>
            </a:r>
            <a:r>
              <a:rPr lang="en-US" sz="2200" dirty="0"/>
              <a:t>Ανθρώπινα δικαιώματα, ιδιωτική ζωή, </a:t>
            </a:r>
            <a:r>
              <a:rPr lang="en-US" sz="2200" dirty="0" smtClean="0"/>
              <a:t>τιμή</a:t>
            </a:r>
            <a:r>
              <a:rPr lang="el-GR" sz="2200" dirty="0" smtClean="0"/>
              <a:t>, υπόληψη</a:t>
            </a:r>
            <a:r>
              <a:rPr lang="en-US" sz="2200" dirty="0" smtClean="0"/>
              <a:t> </a:t>
            </a:r>
            <a:r>
              <a:rPr lang="en-US" sz="2200" dirty="0" err="1"/>
              <a:t>κλπ</a:t>
            </a:r>
            <a:r>
              <a:rPr lang="en-US" sz="2200" dirty="0"/>
              <a:t>. </a:t>
            </a:r>
          </a:p>
          <a:p>
            <a:pPr>
              <a:lnSpc>
                <a:spcPct val="200000"/>
              </a:lnSpc>
            </a:pPr>
            <a:r>
              <a:rPr lang="en-US" sz="2200" dirty="0"/>
              <a:t>• Ακρίβεια, αντικειμενικότητα, πολυμέρεια και ισότιμη μεταχείριση. </a:t>
            </a:r>
          </a:p>
          <a:p>
            <a:pPr>
              <a:lnSpc>
                <a:spcPct val="200000"/>
              </a:lnSpc>
            </a:pPr>
            <a:r>
              <a:rPr lang="en-US" sz="2200" dirty="0"/>
              <a:t>• Συχνότητα και διάρκεια διαφημίσεων και τηλεμπορίας. </a:t>
            </a:r>
          </a:p>
          <a:p>
            <a:pPr>
              <a:lnSpc>
                <a:spcPct val="200000"/>
              </a:lnSpc>
            </a:pPr>
            <a:r>
              <a:rPr lang="en-US" sz="2200" dirty="0"/>
              <a:t>• Περιεχόμενο </a:t>
            </a:r>
            <a:r>
              <a:rPr lang="el-GR" sz="2200" dirty="0" smtClean="0"/>
              <a:t>οπτικοακουστικών εμπορικών ανακοινώσεων</a:t>
            </a:r>
            <a:r>
              <a:rPr lang="en-US" sz="2200" dirty="0" smtClean="0"/>
              <a:t>. </a:t>
            </a:r>
            <a:endParaRPr lang="en-US" sz="2200" dirty="0"/>
          </a:p>
          <a:p>
            <a:pPr>
              <a:lnSpc>
                <a:spcPct val="200000"/>
              </a:lnSpc>
            </a:pPr>
            <a:r>
              <a:rPr lang="en-US" sz="2200" dirty="0" smtClean="0"/>
              <a:t>• </a:t>
            </a:r>
            <a:r>
              <a:rPr lang="en-US" sz="2200" dirty="0"/>
              <a:t>Ακατάλληλο λεκτικό / οπτικό υλικό (σκηνές υπερβολικής / αναίτιας βίας </a:t>
            </a:r>
            <a:r>
              <a:rPr lang="en-US" sz="2200" dirty="0" smtClean="0"/>
              <a:t>– </a:t>
            </a:r>
            <a:r>
              <a:rPr lang="en-US" sz="2200" dirty="0"/>
              <a:t>σκηνές </a:t>
            </a:r>
            <a:r>
              <a:rPr lang="en-US" sz="2200" dirty="0" smtClean="0"/>
              <a:t>ακατάλληλου </a:t>
            </a:r>
            <a:r>
              <a:rPr lang="en-US" sz="2200" dirty="0"/>
              <a:t>σεξουαλικού περιεχομένου). </a:t>
            </a:r>
          </a:p>
          <a:p>
            <a:pPr>
              <a:lnSpc>
                <a:spcPct val="200000"/>
              </a:lnSpc>
            </a:pPr>
            <a:r>
              <a:rPr lang="en-US" sz="2200" dirty="0"/>
              <a:t>• Σήμανση / </a:t>
            </a:r>
            <a:r>
              <a:rPr lang="el-GR" sz="2200" dirty="0" smtClean="0"/>
              <a:t>Ο</a:t>
            </a:r>
            <a:r>
              <a:rPr lang="en-US" sz="2200" dirty="0" smtClean="0"/>
              <a:t>ικογενειακή </a:t>
            </a:r>
            <a:r>
              <a:rPr lang="en-US" sz="2200" dirty="0"/>
              <a:t>ζώνη. </a:t>
            </a:r>
          </a:p>
          <a:p>
            <a:pPr>
              <a:lnSpc>
                <a:spcPct val="200000"/>
              </a:lnSpc>
            </a:pPr>
            <a:r>
              <a:rPr lang="en-US" sz="2200" dirty="0" smtClean="0"/>
              <a:t>•</a:t>
            </a:r>
            <a:r>
              <a:rPr lang="el-GR" sz="2200" dirty="0" smtClean="0"/>
              <a:t>Αδειοδότηση και έλεγχος ιδιοκτησιακού καθεστώτος</a:t>
            </a:r>
            <a:r>
              <a:rPr lang="en-US" sz="2200" dirty="0" smtClean="0"/>
              <a:t>. </a:t>
            </a:r>
            <a:endParaRPr lang="en-US" sz="2200" dirty="0"/>
          </a:p>
        </p:txBody>
      </p:sp>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Autofit/>
          </a:bodyPr>
          <a:lstStyle/>
          <a:p>
            <a:pPr algn="ctr"/>
            <a:r>
              <a:rPr lang="el-GR" sz="3600" b="1" dirty="0" smtClean="0"/>
              <a:t>Διοικητικές Κυρώσεις </a:t>
            </a:r>
            <a:r>
              <a:rPr lang="en-GB" sz="3600" b="1" dirty="0" smtClean="0"/>
              <a:t/>
            </a:r>
            <a:br>
              <a:rPr lang="en-GB" sz="3600" b="1" dirty="0" smtClean="0"/>
            </a:br>
            <a:r>
              <a:rPr lang="el-GR" sz="3600" b="1" dirty="0" smtClean="0"/>
              <a:t>άρθρα 41Α και 41Β</a:t>
            </a:r>
            <a:r>
              <a:rPr lang="en-GB" sz="3600" b="1" dirty="0" smtClean="0"/>
              <a:t> N.7(I)/98</a:t>
            </a:r>
            <a:endParaRPr lang="en-US" sz="3600" dirty="0"/>
          </a:p>
        </p:txBody>
      </p:sp>
      <p:sp>
        <p:nvSpPr>
          <p:cNvPr id="3" name="Content Placeholder 2"/>
          <p:cNvSpPr>
            <a:spLocks noGrp="1"/>
          </p:cNvSpPr>
          <p:nvPr>
            <p:ph idx="1"/>
          </p:nvPr>
        </p:nvSpPr>
        <p:spPr/>
        <p:txBody>
          <a:bodyPr>
            <a:normAutofit/>
          </a:bodyPr>
          <a:lstStyle/>
          <a:p>
            <a:pPr lvl="0"/>
            <a:r>
              <a:rPr lang="el-GR" sz="2800" dirty="0" smtClean="0"/>
              <a:t>σύσταση, </a:t>
            </a:r>
            <a:endParaRPr lang="en-US" sz="2800" dirty="0" smtClean="0"/>
          </a:p>
          <a:p>
            <a:pPr lvl="0"/>
            <a:r>
              <a:rPr lang="el-GR" sz="2800" dirty="0" smtClean="0"/>
              <a:t>προειδοποίηση, </a:t>
            </a:r>
            <a:endParaRPr lang="en-US" sz="2800" dirty="0" smtClean="0"/>
          </a:p>
          <a:p>
            <a:pPr lvl="0"/>
            <a:r>
              <a:rPr lang="el-GR" sz="2800" dirty="0" smtClean="0"/>
              <a:t>προσωρινή αναστολή λειτουργίας τηλεοπτικού ή ραδιοφωνικού οργανισμού για περίοδο που δεν υπερβαίνει τους 3 μήνες, </a:t>
            </a:r>
            <a:endParaRPr lang="en-US" sz="2800" dirty="0" smtClean="0"/>
          </a:p>
          <a:p>
            <a:pPr lvl="0"/>
            <a:r>
              <a:rPr lang="el-GR" sz="2800" dirty="0" smtClean="0"/>
              <a:t>ανάκληση της άδειας λειτουργίας του οργανισμού ή </a:t>
            </a:r>
            <a:endParaRPr lang="en-US" sz="2800" dirty="0" smtClean="0"/>
          </a:p>
          <a:p>
            <a:pPr lvl="0"/>
            <a:r>
              <a:rPr lang="el-GR" sz="2800" dirty="0" smtClean="0"/>
              <a:t>επιβολή διοικητικού προστίμου.</a:t>
            </a:r>
            <a:endParaRPr lang="en-US" sz="3600" dirty="0" smtClean="0"/>
          </a:p>
          <a:p>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None/>
            </a:pPr>
            <a:endParaRPr lang="el-GR" dirty="0" smtClean="0"/>
          </a:p>
          <a:p>
            <a:pPr>
              <a:buNone/>
            </a:pPr>
            <a:r>
              <a:rPr lang="el-GR" sz="3600" b="1" dirty="0" smtClean="0">
                <a:solidFill>
                  <a:srgbClr val="FF0000"/>
                </a:solidFill>
              </a:rPr>
              <a:t>! </a:t>
            </a:r>
            <a:r>
              <a:rPr lang="el-GR" dirty="0" smtClean="0"/>
              <a:t>Αρμοδιότητα για ΡΙΚ</a:t>
            </a:r>
          </a:p>
          <a:p>
            <a:pPr>
              <a:buNone/>
            </a:pPr>
            <a:endParaRPr lang="el-GR" dirty="0" smtClean="0"/>
          </a:p>
          <a:p>
            <a:pPr>
              <a:buNone/>
            </a:pPr>
            <a:r>
              <a:rPr lang="el-GR" sz="3600" b="1" dirty="0" smtClean="0">
                <a:solidFill>
                  <a:srgbClr val="FFFF00"/>
                </a:solidFill>
              </a:rPr>
              <a:t>! </a:t>
            </a:r>
            <a:r>
              <a:rPr lang="el-GR" dirty="0" smtClean="0"/>
              <a:t>Όχι λογοκρισία</a:t>
            </a:r>
          </a:p>
          <a:p>
            <a:pPr>
              <a:buNone/>
            </a:pPr>
            <a:endParaRPr lang="el-GR" dirty="0" smtClean="0"/>
          </a:p>
          <a:p>
            <a:pPr>
              <a:buNone/>
            </a:pPr>
            <a:r>
              <a:rPr lang="el-GR" sz="3600" b="1" dirty="0" smtClean="0">
                <a:solidFill>
                  <a:srgbClr val="00B050"/>
                </a:solidFill>
              </a:rPr>
              <a:t>! </a:t>
            </a:r>
            <a:r>
              <a:rPr lang="el-GR" dirty="0" smtClean="0"/>
              <a:t>Όχι «σταθμοί» αλλά «οργανισμοί»</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ild and dog.mpeg">
            <a:hlinkClick r:id="" action="ppaction://media"/>
          </p:cNvPr>
          <p:cNvPicPr>
            <a:picLocks noGrp="1" noRot="1" noChangeAspect="1"/>
          </p:cNvPicPr>
          <p:nvPr>
            <p:ph idx="1"/>
            <a:videoFile r:link="rId1"/>
          </p:nvPr>
        </p:nvPicPr>
        <p:blipFill>
          <a:blip r:embed="rId3" cstate="print"/>
          <a:stretch>
            <a:fillRect/>
          </a:stretch>
        </p:blipFill>
        <p:spPr>
          <a:xfrm>
            <a:off x="1371600" y="1086545"/>
            <a:ext cx="6125890" cy="500945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rgbClr val="F2F2F2"/>
      </a:lt1>
      <a:dk2>
        <a:srgbClr val="04617B"/>
      </a:dk2>
      <a:lt2>
        <a:srgbClr val="DBF5F9"/>
      </a:lt2>
      <a:accent1>
        <a:srgbClr val="FFFFFF"/>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TotalTime>
  <Words>1801</Words>
  <Application>Microsoft Office PowerPoint</Application>
  <PresentationFormat>On-screen Show (4:3)</PresentationFormat>
  <Paragraphs>297</Paragraphs>
  <Slides>58</Slides>
  <Notes>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Cambria</vt:lpstr>
      <vt:lpstr>Symbol</vt:lpstr>
      <vt:lpstr>Times New Roman</vt:lpstr>
      <vt:lpstr>Wingdings</vt:lpstr>
      <vt:lpstr>Wingdings 2</vt:lpstr>
      <vt:lpstr>Flow</vt:lpstr>
      <vt:lpstr>PowerPoint Presentation</vt:lpstr>
      <vt:lpstr>Ποίοι είμαστε!</vt:lpstr>
      <vt:lpstr>PowerPoint Presentation</vt:lpstr>
      <vt:lpstr>Κύριο Νομοθετικό πλαίσιο</vt:lpstr>
      <vt:lpstr>PowerPoint Presentation</vt:lpstr>
      <vt:lpstr>PowerPoint Presentation</vt:lpstr>
      <vt:lpstr>Διοικητικές Κυρώσεις  άρθρα 41Α και 41Β N.7(I)/98</vt:lpstr>
      <vt:lpstr>PowerPoint Presentation</vt:lpstr>
      <vt:lpstr>PowerPoint Presentation</vt:lpstr>
      <vt:lpstr>ΜΜΕ</vt:lpstr>
      <vt:lpstr>Δυναμική των Μέσων</vt:lpstr>
      <vt:lpstr>Βασικές διαπιστώσεις</vt:lpstr>
      <vt:lpstr> </vt:lpstr>
      <vt:lpstr>PowerPoint Presentation</vt:lpstr>
      <vt:lpstr>Ανάγκη προστασίας του κοινού</vt:lpstr>
      <vt:lpstr>PowerPoint Presentation</vt:lpstr>
      <vt:lpstr>PowerPoint Presentation</vt:lpstr>
      <vt:lpstr>Ανάγκη προστασίας του κοινού</vt:lpstr>
      <vt:lpstr>PowerPoint Presentation</vt:lpstr>
      <vt:lpstr>PowerPoint Presentation</vt:lpstr>
      <vt:lpstr>PowerPoint Presentation</vt:lpstr>
      <vt:lpstr>PowerPoint Presentation</vt:lpstr>
      <vt:lpstr>PowerPoint Presentation</vt:lpstr>
      <vt:lpstr>Κυπριακή Νομοθεσία</vt:lpstr>
      <vt:lpstr>Οικογενειακή Ζώνη</vt:lpstr>
      <vt:lpstr>Σήμανση</vt:lpstr>
      <vt:lpstr>PowerPoint Presentation</vt:lpstr>
      <vt:lpstr>Περιεχόμενο Προγραμμάτων</vt:lpstr>
      <vt:lpstr>Περιεχόμενο Προγραμμάτων</vt:lpstr>
      <vt:lpstr>PowerPoint Presentation</vt:lpstr>
      <vt:lpstr>Δελτία Ειδήσεων και Ενημερωτικές εκπομπές </vt:lpstr>
      <vt:lpstr>PowerPoint Presentation</vt:lpstr>
      <vt:lpstr>Ψυχαγωγία «αγωγή της ψυχής»</vt:lpstr>
      <vt:lpstr>Ψυχαγωγία «αγωγή της ψυχής»</vt:lpstr>
      <vt:lpstr>Ψυχαγωγία «αγωγή της ψυχής»</vt:lpstr>
      <vt:lpstr>PowerPoint Presentation</vt:lpstr>
      <vt:lpstr>       Οπτικοακουστικές Εμπορικές Ανακοινώσεις  </vt:lpstr>
      <vt:lpstr>PowerPoint Presentation</vt:lpstr>
      <vt:lpstr>Οπτικοακουστικές Εμπορικές Ανακοινώσεις </vt:lpstr>
      <vt:lpstr>Οπτικοακουστικές Εμπορικές Ανακοινώσεις - ΟΕΑ</vt:lpstr>
      <vt:lpstr>PowerPoint Presentation</vt:lpstr>
      <vt:lpstr>Οπτικοακουστικές Εμπορικές Ανακοινώσεις - ΟΕΑ</vt:lpstr>
      <vt:lpstr>  Διαφημίσεις :  </vt:lpstr>
      <vt:lpstr>PowerPoint Presentation</vt:lpstr>
      <vt:lpstr>PowerPoint Presentation</vt:lpstr>
      <vt:lpstr>PowerPoint Presentation</vt:lpstr>
      <vt:lpstr>PowerPoint Presentation</vt:lpstr>
      <vt:lpstr>PowerPoint Presentation</vt:lpstr>
      <vt:lpstr>               Παραδείγματα  Παραβάσεων</vt:lpstr>
      <vt:lpstr>Παραδείγματα παραβάσεων </vt:lpstr>
      <vt:lpstr>Παραδείγματα παραβάσεων </vt:lpstr>
      <vt:lpstr>PowerPoint Presentation</vt:lpstr>
      <vt:lpstr>Οργανισμοί - Δημοσιογράφοι</vt:lpstr>
      <vt:lpstr>Τηλεθεατές - Ακροατές</vt:lpstr>
      <vt:lpstr>Αρχή Ραδιοτηλεόρασης</vt:lpstr>
      <vt:lpstr>PowerPoint Presentation</vt:lpstr>
      <vt:lpstr>Στοιχεία επικοινωνίας</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Andri Aristidou</dc:creator>
  <cp:lastModifiedBy>Loizidou  Eleni</cp:lastModifiedBy>
  <cp:revision>169</cp:revision>
  <dcterms:created xsi:type="dcterms:W3CDTF">2006-08-16T00:00:00Z</dcterms:created>
  <dcterms:modified xsi:type="dcterms:W3CDTF">2018-08-02T11:20:15Z</dcterms:modified>
</cp:coreProperties>
</file>