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375" r:id="rId3"/>
    <p:sldId id="257" r:id="rId4"/>
    <p:sldId id="258" r:id="rId5"/>
    <p:sldId id="275" r:id="rId6"/>
    <p:sldId id="278" r:id="rId7"/>
    <p:sldId id="293" r:id="rId8"/>
    <p:sldId id="292" r:id="rId9"/>
    <p:sldId id="267" r:id="rId10"/>
    <p:sldId id="288" r:id="rId11"/>
    <p:sldId id="271" r:id="rId12"/>
    <p:sldId id="269" r:id="rId13"/>
    <p:sldId id="286" r:id="rId14"/>
    <p:sldId id="268" r:id="rId15"/>
    <p:sldId id="279" r:id="rId16"/>
    <p:sldId id="260" r:id="rId17"/>
    <p:sldId id="261" r:id="rId18"/>
    <p:sldId id="280" r:id="rId19"/>
    <p:sldId id="395" r:id="rId20"/>
    <p:sldId id="259" r:id="rId21"/>
    <p:sldId id="282" r:id="rId22"/>
    <p:sldId id="283" r:id="rId23"/>
    <p:sldId id="285" r:id="rId24"/>
    <p:sldId id="391" r:id="rId25"/>
    <p:sldId id="284" r:id="rId26"/>
    <p:sldId id="281" r:id="rId27"/>
    <p:sldId id="376" r:id="rId28"/>
    <p:sldId id="381" r:id="rId29"/>
    <p:sldId id="392" r:id="rId30"/>
    <p:sldId id="379" r:id="rId31"/>
    <p:sldId id="382" r:id="rId32"/>
    <p:sldId id="378" r:id="rId33"/>
    <p:sldId id="377" r:id="rId34"/>
    <p:sldId id="383" r:id="rId35"/>
    <p:sldId id="386" r:id="rId36"/>
    <p:sldId id="287" r:id="rId37"/>
    <p:sldId id="385" r:id="rId38"/>
    <p:sldId id="384" r:id="rId39"/>
    <p:sldId id="290" r:id="rId40"/>
    <p:sldId id="291" r:id="rId41"/>
    <p:sldId id="387" r:id="rId42"/>
    <p:sldId id="289" r:id="rId43"/>
    <p:sldId id="393" r:id="rId44"/>
    <p:sldId id="396" r:id="rId45"/>
    <p:sldId id="388" r:id="rId46"/>
    <p:sldId id="390" r:id="rId47"/>
    <p:sldId id="39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06" autoAdjust="0"/>
  </p:normalViewPr>
  <p:slideViewPr>
    <p:cSldViewPr snapToGrid="0">
      <p:cViewPr varScale="1">
        <p:scale>
          <a:sx n="73" d="100"/>
          <a:sy n="73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975F0-CDD7-40C3-8F1E-521F32894A65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C0C8-074C-4C5E-AC70-899B798DB49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9490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4%CE%95%CE%97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Κυρία Υπουργέ, κύριε Διευθυντά του Τμήματος Επιθεώρησης Εργασίας, κυρίες και κύριοι.</a:t>
            </a:r>
          </a:p>
          <a:p>
            <a:r>
              <a:rPr lang="el-GR" dirty="0"/>
              <a:t>Σας ευχαριστώ για την πρόσκληση στη σημερινή εκδήλωση που σηματοδοτεί την έναρξη της εβδομάδας ΑΥΕ.</a:t>
            </a:r>
          </a:p>
          <a:p>
            <a:r>
              <a:rPr lang="el-GR" dirty="0"/>
              <a:t>Είναι πολύ σημαντικές τέτοιες δράσεις καθώς σκοπός τους είναι η βελτίωση των συνθηκών εργασίας στη χώρα, κάτι το οποίο έχει τόσο κοινωνικό όσο και οικονομικό αντίκτυπο.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1826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…από την έκθεση σε παράγοντες στον εργασιακό χώρο…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5784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Καθώς η συσχέτιση ασθενειών με την έκθεση σε παράγοντες του εργασιακού περιβάλλοντος και η καθιέρωση μια σχέσης αιτίου-αιτιατού δεν είναι πάντα απλή, είναι απαραίτητη η επιστημονική τεκμηρίωση.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Εργασιακό περιβάλλον: δυναμικό, πολυσύνθετο </a:t>
            </a:r>
            <a:r>
              <a:rPr lang="el-GR" dirty="0" err="1"/>
              <a:t>πολυπαραγοντικό</a:t>
            </a:r>
            <a:r>
              <a:rPr lang="el-GR" dirty="0"/>
              <a:t>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Τα συμπτώματα μπορεί να εξαφανίζονται με την έκθεση στον βλαπτικό παράγοντα. (π.χ. </a:t>
            </a:r>
            <a:r>
              <a:rPr lang="el-GR" dirty="0" err="1"/>
              <a:t>βισίννωση</a:t>
            </a:r>
            <a:r>
              <a:rPr lang="el-GR" dirty="0"/>
              <a:t>)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0277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dirty="0"/>
              <a:t>Επικινδυνότητα ανάλογη των </a:t>
            </a:r>
            <a:r>
              <a:rPr lang="en-US" sz="1200" dirty="0"/>
              <a:t>slips, trips and falls….</a:t>
            </a:r>
            <a:endParaRPr lang="el-GR" sz="1200" dirty="0"/>
          </a:p>
          <a:p>
            <a:r>
              <a:rPr lang="el-GR" sz="1200" dirty="0"/>
              <a:t>Ασφαλιστικό σύστημα.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4625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Τα </a:t>
            </a:r>
            <a:r>
              <a:rPr lang="el-G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PCBs</a:t>
            </a:r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ήταν τόσο διαδεδομένα που υπολογίζεται ότι το 96% του παγκόσμιου πληθυσμού έχει εκτεθεί σε αυτά είτε μέσω μολυσμένων τροφίμων ή άλλων διεργασιών (όπως </a:t>
            </a:r>
            <a:r>
              <a:rPr lang="el-G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π.χ</a:t>
            </a:r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με την συντήρηση μετασχηματιστών που χρησιμοποιούσαν </a:t>
            </a:r>
            <a:r>
              <a:rPr lang="el-G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PCBs</a:t>
            </a:r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όπως στην περίπτωση μετασχηματιστών της </a:t>
            </a:r>
            <a:r>
              <a:rPr lang="el-G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ΔΕΗ"/>
              </a:rPr>
              <a:t>ΔΕΗ</a:t>
            </a:r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πριν λίγα χρόνια).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4196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Περιπτώσεις επικίνδυνων ουσιών τις οποίες αντιμετωπίζουν συχνά οι εργαζόμενοι και οι επιθεωρητές εργασίας κατά την διενέργεια των ελέγχων τους…</a:t>
            </a:r>
          </a:p>
          <a:p>
            <a:r>
              <a:rPr lang="el-GR" dirty="0"/>
              <a:t>Κατά διαστήματα, υπάρχει μια σχετική ευαισθητοποίηση μέσω ευρωπαϊκών εκστρατειών (</a:t>
            </a:r>
            <a:r>
              <a:rPr lang="en-US" dirty="0"/>
              <a:t>EU-OSHA</a:t>
            </a:r>
            <a:r>
              <a:rPr lang="el-GR" dirty="0"/>
              <a:t>)</a:t>
            </a:r>
            <a:r>
              <a:rPr lang="en-US" dirty="0"/>
              <a:t>… </a:t>
            </a:r>
          </a:p>
          <a:p>
            <a:r>
              <a:rPr lang="el-GR" dirty="0"/>
              <a:t>Τέτοιες περιπτώσεις αναδεικνύουν την σημασία της διαρκούς ενημέρωσης σχετικά με τα επιστημονικά ευρήματα στον ευρύτερο χώρο της Ασφάλειας και Υγείας στην Εργασία.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4442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Κατασκευάστηκε και άρχισε να λειτουργεί το 1965. Μεσουρανούσε για περίπου 20 χρόνια, παρουσιάζοντας υψηλή κερδοφορία και εξαγωγές σε όλον τον κόσμο.</a:t>
            </a:r>
          </a:p>
          <a:p>
            <a:r>
              <a:rPr lang="el-GR" dirty="0"/>
              <a:t>Στην Κύπρο υπάρχουν πολλά από τα προϊόντα του. Ακόμα ο αμίαντος υπάρχει σε πολλά κτίρια στην Κύπρο, κάποια από τα οποία και κυβερνητικά. </a:t>
            </a:r>
          </a:p>
          <a:p>
            <a:r>
              <a:rPr lang="el-GR" dirty="0"/>
              <a:t>Βρισκόταν στη Νέα Λάμψακο, έξω από την Χαλκίδα.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680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Οι πρώτες έρευνες …1970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816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 πρώτη επιστημονική έρευνα για τις συνέπειες του αμίαντου έγινε το 1898</a:t>
            </a:r>
            <a:endParaRPr lang="el-GR" dirty="0"/>
          </a:p>
          <a:p>
            <a:r>
              <a:rPr lang="el-GR" dirty="0"/>
              <a:t>Από τα μέσα της δεκαετίας του 70’ άρχισαν να εμφανίζονται πολλές επιστημονικές μελέτες σχετικά με τις επιπτώσεις του αμιάντου στην ανθρώπινη υγεία. </a:t>
            </a:r>
            <a:endParaRPr lang="en-US" dirty="0"/>
          </a:p>
          <a:p>
            <a:r>
              <a:rPr lang="el-GR" dirty="0"/>
              <a:t>Η Ευρωπαϊκή Ένωση απαγορεύει την εξόρυξη αμιάντου το </a:t>
            </a:r>
            <a:r>
              <a:rPr lang="en-US" dirty="0"/>
              <a:t>1999.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5600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Η Ευρωπαϊκή Ένωση απαγορεύει την εξόρυξη αμιάντου το </a:t>
            </a:r>
            <a:r>
              <a:rPr lang="en-US" dirty="0"/>
              <a:t>1999.</a:t>
            </a:r>
          </a:p>
          <a:p>
            <a:r>
              <a:rPr lang="el-GR" dirty="0"/>
              <a:t>Η αποξήλωση αμιάντου πρέπει να πραγματοποιείται από ειδικά </a:t>
            </a:r>
            <a:r>
              <a:rPr lang="el-GR" dirty="0" err="1"/>
              <a:t>αδειοδοτημένα</a:t>
            </a:r>
            <a:r>
              <a:rPr lang="el-GR" dirty="0"/>
              <a:t> συνεργεία με κατάλληλο εξοπλισμό. Τα δε υλικά μεταφέρονται σε ειδικά διαμορφωμένους χώρους για ταφή.</a:t>
            </a:r>
          </a:p>
          <a:p>
            <a:r>
              <a:rPr lang="el-GR" dirty="0"/>
              <a:t>Παράδειγμα ουσίας για την οποία έλειπε η κατάλληλη επιστημονική τεκμηρίωση.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5610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µ</a:t>
            </a:r>
            <a:r>
              <a:rPr lang="el-GR" dirty="0" err="1"/>
              <a:t>εγάλη</a:t>
            </a:r>
            <a:r>
              <a:rPr lang="el-GR" dirty="0"/>
              <a:t> και τραγική καταστροφή που έγινε το </a:t>
            </a:r>
            <a:r>
              <a:rPr lang="el-GR" dirty="0" err="1"/>
              <a:t>Σεπτέµβρη</a:t>
            </a:r>
            <a:r>
              <a:rPr lang="el-GR" dirty="0"/>
              <a:t> του 2001 στη Νέα Υόρκη έφερε ξανά στην επιφάνεια το </a:t>
            </a:r>
            <a:r>
              <a:rPr lang="el-GR" dirty="0" err="1"/>
              <a:t>πρόβληµα</a:t>
            </a:r>
            <a:r>
              <a:rPr lang="el-GR" dirty="0"/>
              <a:t> του </a:t>
            </a:r>
            <a:r>
              <a:rPr lang="el-GR" dirty="0" err="1"/>
              <a:t>αµίαντου</a:t>
            </a:r>
            <a:r>
              <a:rPr lang="el-GR" dirty="0"/>
              <a:t>. Η κατάρρευση των κτιρίων του </a:t>
            </a:r>
            <a:r>
              <a:rPr lang="el-GR" dirty="0" err="1"/>
              <a:t>Παγκόσµιου</a:t>
            </a:r>
            <a:r>
              <a:rPr lang="el-GR" dirty="0"/>
              <a:t> Κέντρου </a:t>
            </a:r>
            <a:r>
              <a:rPr lang="el-GR" dirty="0" err="1"/>
              <a:t>Εµπορίου</a:t>
            </a:r>
            <a:r>
              <a:rPr lang="el-GR" dirty="0"/>
              <a:t> απελευθέρωσε στην </a:t>
            </a:r>
            <a:r>
              <a:rPr lang="el-GR" dirty="0" err="1"/>
              <a:t>ατµόσφαιρα</a:t>
            </a:r>
            <a:r>
              <a:rPr lang="el-GR" dirty="0"/>
              <a:t> µ</a:t>
            </a:r>
            <a:r>
              <a:rPr lang="el-GR" dirty="0" err="1"/>
              <a:t>εγάλες</a:t>
            </a:r>
            <a:r>
              <a:rPr lang="el-GR" dirty="0"/>
              <a:t> ποσότητες σκόνης </a:t>
            </a:r>
            <a:r>
              <a:rPr lang="el-GR" dirty="0" err="1"/>
              <a:t>αµιάντου</a:t>
            </a:r>
            <a:r>
              <a:rPr lang="el-GR" dirty="0"/>
              <a:t>.  </a:t>
            </a:r>
          </a:p>
          <a:p>
            <a:r>
              <a:rPr lang="el-GR" dirty="0"/>
              <a:t>Για τους κατοίκους της Νέας Υόρκης όπως επίσης και για τα σωστικά συνεργεία που εργάστηκαν στους χώρους της καταστροφής, προστίθεται </a:t>
            </a:r>
            <a:r>
              <a:rPr lang="el-GR" dirty="0" err="1"/>
              <a:t>ακόµη</a:t>
            </a:r>
            <a:r>
              <a:rPr lang="el-GR" dirty="0"/>
              <a:t> ένας κίνδυνος µ</a:t>
            </a:r>
            <a:r>
              <a:rPr lang="el-GR" dirty="0" err="1"/>
              <a:t>αζί</a:t>
            </a:r>
            <a:r>
              <a:rPr lang="el-GR" dirty="0"/>
              <a:t> µε τις µ</a:t>
            </a:r>
            <a:r>
              <a:rPr lang="el-GR" dirty="0" err="1"/>
              <a:t>ολυσµατικές</a:t>
            </a:r>
            <a:r>
              <a:rPr lang="el-GR" dirty="0"/>
              <a:t> ασθένειες, τον τέτανο και την σκόνη που εισέπνευσαν.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1921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6B26A933-474C-4FDB-85D1-8A725CDD6E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8B2BFC5-45AF-47ED-92DE-5934B3E9C32C}" type="slidenum">
              <a:rPr lang="el-GR" altLang="el-GR" sz="1200" b="0">
                <a:solidFill>
                  <a:schemeClr val="tx1"/>
                </a:solidFill>
              </a:rPr>
              <a:pPr eaLnBrk="1" hangingPunct="1"/>
              <a:t>2</a:t>
            </a:fld>
            <a:endParaRPr lang="el-GR" altLang="el-GR" sz="1200" b="0">
              <a:solidFill>
                <a:schemeClr val="tx1"/>
              </a:solidFill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3B83DFA7-5B66-4951-A7F3-E538AEEBFA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ln w="12700" cap="flat"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1549C41E-7CA3-4136-94F6-4C242CB783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el-GR" altLang="el-GR" dirty="0">
                <a:latin typeface="Arial" panose="020B0604020202020204" pitchFamily="34" charset="0"/>
              </a:rPr>
              <a:t>Γερμανός κοινωνιολόγος</a:t>
            </a:r>
            <a:endParaRPr lang="en-US" altLang="el-GR" dirty="0">
              <a:latin typeface="Arial" panose="020B0604020202020204" pitchFamily="34" charset="0"/>
            </a:endParaRPr>
          </a:p>
          <a:p>
            <a:pPr eaLnBrk="1" hangingPunct="1"/>
            <a:r>
              <a:rPr lang="el-GR" altLang="el-GR" dirty="0">
                <a:latin typeface="Arial" panose="020B0604020202020204" pitchFamily="34" charset="0"/>
              </a:rPr>
              <a:t>Για τη διαχείριση των κινδύνων που ενέχει η τεχνολογική εξέλιξη, είναι απαραίτητη η χρήση τόσο εφαρμογών της ίδιας της τεχνολογικής εξέλιξης όσο και σύνθετων κοινωνικών δομών καθώς σε όλα τα σύγχρονα συστήματα υπάρχει πάντα και ο ανθρώπινος παράγοντας (</a:t>
            </a:r>
            <a:r>
              <a:rPr lang="en-US" altLang="el-GR" dirty="0">
                <a:latin typeface="Arial" panose="020B0604020202020204" pitchFamily="34" charset="0"/>
              </a:rPr>
              <a:t>sociotechnical systems</a:t>
            </a:r>
            <a:r>
              <a:rPr lang="el-GR" altLang="el-GR" dirty="0">
                <a:latin typeface="Arial" panose="020B0604020202020204" pitchFamily="34" charset="0"/>
              </a:rPr>
              <a:t>)</a:t>
            </a:r>
            <a:r>
              <a:rPr lang="en-US" altLang="el-GR" dirty="0">
                <a:latin typeface="Arial" panose="020B0604020202020204" pitchFamily="34" charset="0"/>
              </a:rPr>
              <a:t>.</a:t>
            </a:r>
            <a:r>
              <a:rPr lang="el-GR" altLang="el-GR" dirty="0">
                <a:latin typeface="Arial" panose="020B0604020202020204" pitchFamily="34" charset="0"/>
              </a:rPr>
              <a:t> </a:t>
            </a:r>
            <a:endParaRPr lang="en-US" altLang="el-GR" dirty="0">
              <a:latin typeface="Arial" panose="020B0604020202020204" pitchFamily="34" charset="0"/>
            </a:endParaRPr>
          </a:p>
          <a:p>
            <a:pPr eaLnBrk="1" hangingPunct="1"/>
            <a:r>
              <a:rPr lang="el-GR" altLang="el-GR" dirty="0">
                <a:latin typeface="Arial" panose="020B0604020202020204" pitchFamily="34" charset="0"/>
              </a:rPr>
              <a:t>….προκειμένου να υπάρξει η κατάλληλη ενημέρωση στους πολίτες…..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Θα μπορούσε κανείς να πει ότι πρόκειται για μια διαδικασία κατεργασίας ενός «φυσικού προϊόντος» οπότε και δεν υφίσταται έκθεση των εργαζομένων σε κάποιου είδους επικίνδυνη ουσία.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8670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Οι εργαζόμενοι στον κλάδο, εμφανίζουν σημαντική επιβάρυνση του αναπνευστικού τους </a:t>
            </a:r>
            <a:r>
              <a:rPr lang="el-GR" dirty="0" err="1"/>
              <a:t>συσστήματος</a:t>
            </a:r>
            <a:r>
              <a:rPr lang="el-GR" dirty="0"/>
              <a:t>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1358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Dutch Expert Committee on Occupational Safety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1678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Σπιρομετρήσεις</a:t>
            </a:r>
            <a:r>
              <a:rPr lang="el-GR" dirty="0"/>
              <a:t> με βάση συγκεκριμένο πρωτόκολλο και χρήση των τιμών αναφοράς της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 Respiratory Soci­ety (ERS – GLI 2012)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3420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Ευαισθητοποίηση μέσω </a:t>
            </a:r>
            <a:r>
              <a:rPr lang="el-GR" dirty="0" err="1"/>
              <a:t>στοχευμένων</a:t>
            </a:r>
            <a:r>
              <a:rPr lang="el-GR" dirty="0"/>
              <a:t> εκστρατειών.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4567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Συνεργασία με το εργατικό κέντρο για λήψη μέτρων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Palmer et al (2009). Mortality from infectious pneumonia in metal workers: a comparison with deaths from asthma in occupations exposed to respiratory sensitizers. THORAX Online first, published on August 23, 2009 as 10.1136/thx2009.114280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6904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Έκθεση οδοντιάτρων σε βιολογικούς παράγοντες και τόσα άλλα παραδείγματα…..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242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Σε ολόκληρη την Ευρώπη, εκατομμύρια εργαζόμενοι έρχονται σε επαφή με επιβλαβείς χημικούς και βιολογικούς παράγοντες.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728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Το 2015, το 17 % των εργαζομένων στην ΕΕ ανέφεραν ότι εκτίθενται σε χημικά προϊόντα ή χημικές ουσίες τουλάχιστον κατά το 25 % του χρόνου εργασίας τους, ποσοστό που ουσιαστικά έχει παραμείνει αμετάβλητο από το 2000, ενώ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7572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Ουσίες που χρησιμοποιούνται σε παραγωγικές διαδικασίες … σε βιομηχανικούς χώρους υψηλής επικινδυνότητας….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409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το 15 % ανέφεραν ότι εισπνέουν καπνό, αναθυμιάσεις, σωματίδια ή σκόνη  κατά την εργασία τους.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9460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Επικίνδυνες ουσίες: Χημικοί </a:t>
            </a:r>
            <a:r>
              <a:rPr lang="en-US" dirty="0"/>
              <a:t>vs </a:t>
            </a:r>
            <a:r>
              <a:rPr lang="el-GR" dirty="0"/>
              <a:t>Βιολογικοί παράγοντες.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1527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6813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. Οι οργανισμοί αυτοί συνήθως είναι αόρατοι, γεγονός που σημαίνει ότι οι κίνδυνοι τους οποίους προκαλούν δεν γίνονται ενδεχομένως αντιληπτοί. </a:t>
            </a:r>
            <a:r>
              <a:rPr lang="el-GR" dirty="0">
                <a:sym typeface="Wingdings" panose="05000000000000000000" pitchFamily="2" charset="2"/>
              </a:rPr>
              <a:t> δυναμικός τρόπος μεταβολής των παραγόντων αυτών 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sym typeface="Wingdings" panose="05000000000000000000" pitchFamily="2" charset="2"/>
              </a:rPr>
              <a:t>Πχ μπορεί να εξαρτώνται από τη μεταβολή της σχετικής υγρασίας…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D4C0C8-074C-4C5E-AC70-899B798DB49D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315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7992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046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291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085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804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0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710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774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709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925716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680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028CE73-27F7-40AF-876C-84F985AB209E}" type="datetimeFigureOut">
              <a:rPr lang="el-GR" smtClean="0"/>
              <a:t>22/10/2018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DFB83BD-77CE-4CF9-AD5D-67830F8890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342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ÎÏÎ¿ÏÎ­Î»ÎµÏÎ¼Î± ÎµÎ¹ÎºÏÎ½Î±Ï Î³Î¹Î± dangerous substances">
            <a:extLst>
              <a:ext uri="{FF2B5EF4-FFF2-40B4-BE49-F238E27FC236}">
                <a16:creationId xmlns:a16="http://schemas.microsoft.com/office/drawing/2014/main" id="{FE81E838-A27E-4C1A-930A-24963F69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3" y="2708476"/>
            <a:ext cx="5921302" cy="331853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CE09CE2E-FE61-44E8-BF5E-563F8274DE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Επικίνδυνες Ουσίες σε Χώρους Εργασίας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815E99A-8DDC-4290-BE83-EBFF229AEC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endParaRPr lang="el-GR" dirty="0"/>
          </a:p>
          <a:p>
            <a:r>
              <a:rPr lang="el-GR" b="1" dirty="0"/>
              <a:t>Δρ. Ιωάννης Ανυφαντής</a:t>
            </a:r>
          </a:p>
          <a:p>
            <a:r>
              <a:rPr lang="el-GR" b="1" dirty="0"/>
              <a:t>Επιστημονικός και Ερευνητικός Συνεργάτης, </a:t>
            </a:r>
          </a:p>
          <a:p>
            <a:r>
              <a:rPr lang="el-GR" b="1" dirty="0"/>
              <a:t>Ευρωπαϊκό Πανεπιστήμιο Κύπρου 	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09A3943-D54C-441E-97E1-E3025D8A1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3" y="6176965"/>
            <a:ext cx="2697554" cy="6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7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82A8E3-FD88-444F-A44D-99C244906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35" y="365125"/>
            <a:ext cx="96101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Οδοί εισόδου στον ανθρώπινο οργανισμό</a:t>
            </a:r>
          </a:p>
        </p:txBody>
      </p:sp>
      <p:pic>
        <p:nvPicPr>
          <p:cNvPr id="11266" name="Picture 2" descr="ÎÏÎ¿ÏÎ­Î»ÎµÏÎ¼Î± ÎµÎ¹ÎºÏÎ½Î±Ï Î³Î¹Î± how chemicals enter the body">
            <a:extLst>
              <a:ext uri="{FF2B5EF4-FFF2-40B4-BE49-F238E27FC236}">
                <a16:creationId xmlns:a16="http://schemas.microsoft.com/office/drawing/2014/main" id="{D0B892DA-924B-4A02-87BF-49F2640E7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4" b="18873"/>
          <a:stretch/>
        </p:blipFill>
        <p:spPr bwMode="auto">
          <a:xfrm>
            <a:off x="1169061" y="1520630"/>
            <a:ext cx="9853874" cy="45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32CA9-1059-4B03-8777-4DBD4829B37D}"/>
              </a:ext>
            </a:extLst>
          </p:cNvPr>
          <p:cNvSpPr txBox="1"/>
          <p:nvPr/>
        </p:nvSpPr>
        <p:spPr>
          <a:xfrm>
            <a:off x="8474299" y="6031209"/>
            <a:ext cx="172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εισπνοή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6D791-CAED-4D49-B89E-90A0A9C7A061}"/>
              </a:ext>
            </a:extLst>
          </p:cNvPr>
          <p:cNvSpPr txBox="1"/>
          <p:nvPr/>
        </p:nvSpPr>
        <p:spPr>
          <a:xfrm>
            <a:off x="5233114" y="6031210"/>
            <a:ext cx="172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κατάποση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C4922-8458-4A06-8778-D66536326FC6}"/>
              </a:ext>
            </a:extLst>
          </p:cNvPr>
          <p:cNvSpPr txBox="1"/>
          <p:nvPr/>
        </p:nvSpPr>
        <p:spPr>
          <a:xfrm>
            <a:off x="1455327" y="6031208"/>
            <a:ext cx="279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δέρμα/οφθαλμοί</a:t>
            </a:r>
          </a:p>
        </p:txBody>
      </p:sp>
    </p:spTree>
    <p:extLst>
      <p:ext uri="{BB962C8B-B14F-4D97-AF65-F5344CB8AC3E}">
        <p14:creationId xmlns:p14="http://schemas.microsoft.com/office/powerpoint/2010/main" val="42812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D24076-21EE-491F-AFBA-9304446C9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23" y="596589"/>
            <a:ext cx="9366325" cy="1143000"/>
          </a:xfrm>
        </p:spPr>
        <p:txBody>
          <a:bodyPr/>
          <a:lstStyle/>
          <a:p>
            <a:r>
              <a:rPr lang="el-GR" dirty="0"/>
              <a:t>Κίνδυνοι για την υγεία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FE2A2A-A7C2-4179-8FBC-F8CD58A37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2193023"/>
            <a:ext cx="9036423" cy="3508977"/>
          </a:xfrm>
        </p:spPr>
        <p:txBody>
          <a:bodyPr>
            <a:normAutofit/>
          </a:bodyPr>
          <a:lstStyle/>
          <a:p>
            <a:r>
              <a:rPr lang="el-GR" dirty="0"/>
              <a:t>Αλλεργίες </a:t>
            </a:r>
          </a:p>
          <a:p>
            <a:r>
              <a:rPr lang="el-GR" dirty="0"/>
              <a:t>Δερματικές παθήσεις </a:t>
            </a:r>
          </a:p>
          <a:p>
            <a:r>
              <a:rPr lang="el-GR" dirty="0"/>
              <a:t> Αναπνευστικές παθήσεις</a:t>
            </a:r>
          </a:p>
          <a:p>
            <a:r>
              <a:rPr lang="el-GR" dirty="0"/>
              <a:t>Δηλητηρίαση</a:t>
            </a:r>
          </a:p>
          <a:p>
            <a:r>
              <a:rPr lang="el-GR" dirty="0"/>
              <a:t>Μολύνσεις</a:t>
            </a:r>
            <a:endParaRPr lang="en-US" dirty="0"/>
          </a:p>
          <a:p>
            <a:r>
              <a:rPr lang="el-GR" dirty="0"/>
              <a:t>Καρκίνος</a:t>
            </a:r>
          </a:p>
          <a:p>
            <a:r>
              <a:rPr lang="el-GR" dirty="0"/>
              <a:t>………</a:t>
            </a:r>
          </a:p>
          <a:p>
            <a:endParaRPr lang="el-GR" dirty="0"/>
          </a:p>
        </p:txBody>
      </p:sp>
      <p:pic>
        <p:nvPicPr>
          <p:cNvPr id="4098" name="Picture 2" descr="ÎÏÎ¿ÏÎ­Î»ÎµÏÎ¼Î± ÎµÎ¹ÎºÏÎ½Î±Ï Î³Î¹Î± hospitalize">
            <a:extLst>
              <a:ext uri="{FF2B5EF4-FFF2-40B4-BE49-F238E27FC236}">
                <a16:creationId xmlns:a16="http://schemas.microsoft.com/office/drawing/2014/main" id="{AF6CE49D-5589-4AA5-B409-287868B19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023" y="2101583"/>
            <a:ext cx="4355415" cy="435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7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5F38E2-C941-4DA8-8D3D-1435FA02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37" y="609652"/>
            <a:ext cx="9366325" cy="1143000"/>
          </a:xfrm>
        </p:spPr>
        <p:txBody>
          <a:bodyPr/>
          <a:lstStyle/>
          <a:p>
            <a:r>
              <a:rPr lang="el-GR" dirty="0"/>
              <a:t>Κίνδυνοι και για την ασφάλεια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5A25D1-42F3-4564-95CB-9101B160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837" y="2166898"/>
            <a:ext cx="9036423" cy="3508977"/>
          </a:xfrm>
        </p:spPr>
        <p:txBody>
          <a:bodyPr/>
          <a:lstStyle/>
          <a:p>
            <a:r>
              <a:rPr lang="el-GR" dirty="0"/>
              <a:t>Πυρκαγιά</a:t>
            </a:r>
          </a:p>
          <a:p>
            <a:r>
              <a:rPr lang="el-GR" dirty="0"/>
              <a:t>Έκρηξη</a:t>
            </a:r>
          </a:p>
          <a:p>
            <a:r>
              <a:rPr lang="el-GR" dirty="0"/>
              <a:t>Ασφυξία </a:t>
            </a:r>
          </a:p>
          <a:p>
            <a:endParaRPr lang="el-GR" dirty="0"/>
          </a:p>
        </p:txBody>
      </p:sp>
      <p:pic>
        <p:nvPicPr>
          <p:cNvPr id="3074" name="Picture 2" descr="ÎÏÎ¿ÏÎ­Î»ÎµÏÎ¼Î± ÎµÎ¹ÎºÏÎ½Î±Ï Î³Î¹Î± workplace accident">
            <a:extLst>
              <a:ext uri="{FF2B5EF4-FFF2-40B4-BE49-F238E27FC236}">
                <a16:creationId xmlns:a16="http://schemas.microsoft.com/office/drawing/2014/main" id="{33B5F4CC-5E0E-44A2-8A90-BC075773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97" y="2874644"/>
            <a:ext cx="5826851" cy="349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4BB645-8E07-4C8E-98D8-156C2518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23" y="557401"/>
            <a:ext cx="9366325" cy="1143000"/>
          </a:xfrm>
        </p:spPr>
        <p:txBody>
          <a:bodyPr/>
          <a:lstStyle/>
          <a:p>
            <a:r>
              <a:rPr lang="el-GR" dirty="0"/>
              <a:t>Δεδομένα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67E812-4636-4424-963E-5B3CF1F61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882" y="2023207"/>
            <a:ext cx="9366325" cy="4077147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l-GR" dirty="0"/>
              <a:t>350 εκατομμύρια ημέρες εργασίας χάνονται κάθε έτος στην ΕΕ λόγω ασθενειών που σχετίζονται με το εργασιακό περιβάλλον</a:t>
            </a:r>
            <a:r>
              <a:rPr lang="en-US" dirty="0"/>
              <a:t> </a:t>
            </a:r>
            <a:r>
              <a:rPr lang="en-US" sz="2000" baseline="-25000" dirty="0"/>
              <a:t>[1]</a:t>
            </a:r>
            <a:r>
              <a:rPr lang="el-GR" dirty="0"/>
              <a:t>.</a:t>
            </a:r>
          </a:p>
          <a:p>
            <a:pPr>
              <a:spcAft>
                <a:spcPts val="600"/>
              </a:spcAft>
            </a:pPr>
            <a:r>
              <a:rPr lang="el-GR" dirty="0"/>
              <a:t>Οι δερματικές παθήσεις και οι αναπνευστικές παθήσεις είναι οι σημαντικότερες επαγγελματικές ασθένειες στα κράτη μέλη της Ευρωπαϊκής Ένωσης.</a:t>
            </a:r>
          </a:p>
          <a:p>
            <a:pPr>
              <a:spcAft>
                <a:spcPts val="600"/>
              </a:spcAft>
            </a:pPr>
            <a:r>
              <a:rPr lang="el-GR" dirty="0"/>
              <a:t>Κόστος των επαγγελματικών δερματικών ασθενειών: 600 εκατομμύρια ευρώ / έτος. </a:t>
            </a:r>
          </a:p>
          <a:p>
            <a:pPr>
              <a:spcAft>
                <a:spcPts val="600"/>
              </a:spcAft>
            </a:pPr>
            <a:r>
              <a:rPr lang="el-GR" dirty="0"/>
              <a:t>Το 5-10% επί του συνόλου των περιστατικών άσθματος σχετίζεται με την εργασία.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101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EB4ED9-2939-4018-BD78-DBB2CC06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23" y="583527"/>
            <a:ext cx="9366325" cy="1143000"/>
          </a:xfrm>
        </p:spPr>
        <p:txBody>
          <a:bodyPr/>
          <a:lstStyle/>
          <a:p>
            <a:r>
              <a:rPr lang="el-GR" dirty="0"/>
              <a:t>Επιστημονική τεκμηρίωση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3AB6F8-886A-488C-88E3-28B7A69C3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2010143"/>
            <a:ext cx="9036423" cy="350897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l-GR" dirty="0"/>
              <a:t>Άμεσες επιπτώσεις ή μετά από αρκετό χρονικό διάστημα.</a:t>
            </a:r>
          </a:p>
          <a:p>
            <a:pPr>
              <a:lnSpc>
                <a:spcPct val="150000"/>
              </a:lnSpc>
            </a:pPr>
            <a:r>
              <a:rPr lang="el-GR" dirty="0"/>
              <a:t>Νέες μελέτες και δεδομένα παρέχουν μια πιο ολοκληρωμένη εικόνα σχετικά με τις επιπτώσεις.</a:t>
            </a:r>
          </a:p>
          <a:p>
            <a:pPr>
              <a:lnSpc>
                <a:spcPct val="150000"/>
              </a:lnSpc>
            </a:pPr>
            <a:r>
              <a:rPr lang="el-GR" dirty="0"/>
              <a:t>Μελέτες για χρόνιο χαρακτήρα συμπτωμάτων / βλαβών.</a:t>
            </a:r>
          </a:p>
          <a:p>
            <a:pPr>
              <a:lnSpc>
                <a:spcPct val="150000"/>
              </a:lnSpc>
            </a:pPr>
            <a:r>
              <a:rPr lang="el-GR" dirty="0"/>
              <a:t>Δυσκολία απομόνωσης των παραγόντων και ενοχοποίησης. </a:t>
            </a:r>
          </a:p>
          <a:p>
            <a:pPr>
              <a:lnSpc>
                <a:spcPct val="150000"/>
              </a:lnSpc>
            </a:pPr>
            <a:r>
              <a:rPr lang="el-GR" dirty="0"/>
              <a:t>Συνδυαστική επίδραση παραγόντων.</a:t>
            </a:r>
          </a:p>
        </p:txBody>
      </p:sp>
    </p:spTree>
    <p:extLst>
      <p:ext uri="{BB962C8B-B14F-4D97-AF65-F5344CB8AC3E}">
        <p14:creationId xmlns:p14="http://schemas.microsoft.com/office/powerpoint/2010/main" val="8124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53CBE6-25A4-4395-B4AB-224E90BF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71" y="453871"/>
            <a:ext cx="9366325" cy="1143000"/>
          </a:xfrm>
        </p:spPr>
        <p:txBody>
          <a:bodyPr/>
          <a:lstStyle/>
          <a:p>
            <a:r>
              <a:rPr lang="el-GR" dirty="0"/>
              <a:t>Περιπτώσεις …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30D7322-BE80-4BD6-BF2B-71A25344B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0" y="1596871"/>
            <a:ext cx="10064805" cy="35089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A. </a:t>
            </a:r>
            <a:r>
              <a:rPr lang="el-GR" dirty="0"/>
              <a:t>Ουσίες των οποίων η έκθεση / βλαπτικές συνέπειες είναι γνωστές </a:t>
            </a:r>
          </a:p>
          <a:p>
            <a:pPr lvl="1"/>
            <a:r>
              <a:rPr lang="el-GR" dirty="0"/>
              <a:t>Οριακές τιμές έκθεσης</a:t>
            </a:r>
          </a:p>
          <a:p>
            <a:pPr lvl="1"/>
            <a:r>
              <a:rPr lang="el-GR" dirty="0"/>
              <a:t>Οργανωτικά και Τεχνικά μέτρα</a:t>
            </a:r>
          </a:p>
          <a:p>
            <a:pPr lvl="1"/>
            <a:r>
              <a:rPr lang="el-GR" dirty="0"/>
              <a:t>Αντικατάσταση του επικίνδυνου με το λιγότερο επικίνδυνο.</a:t>
            </a:r>
          </a:p>
          <a:p>
            <a:pPr lvl="1"/>
            <a:r>
              <a:rPr lang="el-GR" dirty="0"/>
              <a:t>Μέσα Ατομικής Προστασίας</a:t>
            </a:r>
          </a:p>
        </p:txBody>
      </p:sp>
      <p:pic>
        <p:nvPicPr>
          <p:cNvPr id="8194" name="Picture 2" descr="ÎÏÎ¿ÏÎ­Î»ÎµÏÎ¼Î± ÎµÎ¹ÎºÏÎ½Î±Ï Î³Î¹Î± msds">
            <a:extLst>
              <a:ext uri="{FF2B5EF4-FFF2-40B4-BE49-F238E27FC236}">
                <a16:creationId xmlns:a16="http://schemas.microsoft.com/office/drawing/2014/main" id="{6557CA1B-58F2-4EAF-8BB0-BCF8623C7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73" y="3686887"/>
            <a:ext cx="4319254" cy="283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4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7975A3-C060-468C-BF6F-765432A6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54" y="492087"/>
            <a:ext cx="9366325" cy="1143000"/>
          </a:xfrm>
        </p:spPr>
        <p:txBody>
          <a:bodyPr/>
          <a:lstStyle/>
          <a:p>
            <a:r>
              <a:rPr lang="el-GR" dirty="0"/>
              <a:t>Περιπτώσεις …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4B3B82-55E5-48B9-AE0F-2FA0918D6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406" y="1838504"/>
            <a:ext cx="9627326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l-GR" dirty="0"/>
              <a:t>   </a:t>
            </a:r>
            <a:r>
              <a:rPr lang="en-US" dirty="0"/>
              <a:t>B. </a:t>
            </a:r>
            <a:r>
              <a:rPr lang="el-GR" dirty="0"/>
              <a:t>	Ουσίες οι οποίες είτε χρησιμοποιούνται παραδοσιακά σε  	παραγωγικές διαδικασίες είτε στις οποίες εκτίθενται οι 	εργαζόμενοι χωρίς να υπάρχει η απαραίτητη επιστημονική 	τεκμηρίωση περί των βλαπτικών τους συνεπειών.</a:t>
            </a:r>
          </a:p>
        </p:txBody>
      </p:sp>
    </p:spTree>
    <p:extLst>
      <p:ext uri="{BB962C8B-B14F-4D97-AF65-F5344CB8AC3E}">
        <p14:creationId xmlns:p14="http://schemas.microsoft.com/office/powerpoint/2010/main" val="46936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24E2C7-9C58-41C4-84B7-41CCCE3C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37" y="452899"/>
            <a:ext cx="9366325" cy="1143000"/>
          </a:xfrm>
        </p:spPr>
        <p:txBody>
          <a:bodyPr/>
          <a:lstStyle/>
          <a:p>
            <a:r>
              <a:rPr lang="el-GR" dirty="0"/>
              <a:t>Περιπτώσεις…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4AF5DC-536C-4EFE-9873-7153301C2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838" y="1812746"/>
            <a:ext cx="9063574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l-GR" dirty="0"/>
              <a:t>   Γ. 	Έκθεση σε παράγοντες με περιορισμένες  και όχι  βραχυπρόθεσμα 	καταστροφικές συνέπειες. </a:t>
            </a:r>
          </a:p>
          <a:p>
            <a:pPr lvl="2"/>
            <a:r>
              <a:rPr lang="el-GR" sz="2400" dirty="0"/>
              <a:t>Αθροιστικά μπορούν να προκαλέσουν σημαντική υποβάθμιση της ποιότητας ζωής.</a:t>
            </a:r>
          </a:p>
          <a:p>
            <a:pPr lvl="2"/>
            <a:r>
              <a:rPr lang="el-GR" sz="2400" dirty="0"/>
              <a:t>Μη καταστροφικές συνέπειες … ωστόσο περισσότερες χαμένες ώρες εργασίας.</a:t>
            </a:r>
          </a:p>
          <a:p>
            <a:pPr lvl="2"/>
            <a:endParaRPr lang="el-GR" sz="2400" dirty="0"/>
          </a:p>
        </p:txBody>
      </p:sp>
      <p:pic>
        <p:nvPicPr>
          <p:cNvPr id="5122" name="Picture 2" descr="ÎÏÎ¿ÏÎ­Î»ÎµÏÎ¼Î± ÎµÎ¹ÎºÏÎ½Î±Ï Î³Î¹Î± graph reduction">
            <a:extLst>
              <a:ext uri="{FF2B5EF4-FFF2-40B4-BE49-F238E27FC236}">
                <a16:creationId xmlns:a16="http://schemas.microsoft.com/office/drawing/2014/main" id="{5490DFC6-265C-4C2E-B25A-431BD2FB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408" y="4125251"/>
            <a:ext cx="2526031" cy="22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C977E3-0DE7-4D34-9C24-60715F083175}"/>
              </a:ext>
            </a:extLst>
          </p:cNvPr>
          <p:cNvSpPr txBox="1"/>
          <p:nvPr/>
        </p:nvSpPr>
        <p:spPr>
          <a:xfrm>
            <a:off x="10541726" y="5112687"/>
            <a:ext cx="1282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Health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932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164C63-2C87-4EC9-91A8-1206F721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…και στην καθημερινότητα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627D3B-4103-4778-9132-D2CFEA01D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 Ενδοκρινικοί </a:t>
            </a:r>
            <a:r>
              <a:rPr lang="el-GR" dirty="0" err="1"/>
              <a:t>διαταράκτες</a:t>
            </a:r>
            <a:r>
              <a:rPr lang="el-GR" dirty="0"/>
              <a:t> (</a:t>
            </a:r>
            <a:r>
              <a:rPr lang="el-GR" dirty="0" err="1"/>
              <a:t>παραβένια</a:t>
            </a:r>
            <a:r>
              <a:rPr lang="el-GR" dirty="0"/>
              <a:t>, </a:t>
            </a:r>
            <a:r>
              <a:rPr lang="el-GR" dirty="0" err="1"/>
              <a:t>φθαλικές</a:t>
            </a:r>
            <a:r>
              <a:rPr lang="el-GR" dirty="0"/>
              <a:t> ενώσεις</a:t>
            </a:r>
            <a:r>
              <a:rPr lang="en-US" dirty="0"/>
              <a:t>,</a:t>
            </a:r>
            <a:r>
              <a:rPr lang="el-GR" dirty="0"/>
              <a:t> </a:t>
            </a:r>
            <a:r>
              <a:rPr lang="el-GR" dirty="0" err="1"/>
              <a:t>πολυχλωριωμένα</a:t>
            </a:r>
            <a:r>
              <a:rPr lang="el-GR" dirty="0"/>
              <a:t> </a:t>
            </a:r>
            <a:r>
              <a:rPr lang="el-GR" dirty="0" err="1"/>
              <a:t>διφαινύλια</a:t>
            </a:r>
            <a:r>
              <a:rPr lang="el-GR" dirty="0"/>
              <a:t> / PCB </a:t>
            </a:r>
            <a:r>
              <a:rPr lang="el-GR" dirty="0" err="1"/>
              <a:t>κλπ</a:t>
            </a:r>
            <a:r>
              <a:rPr lang="el-GR" dirty="0"/>
              <a:t>)</a:t>
            </a:r>
          </a:p>
          <a:p>
            <a:pPr algn="just"/>
            <a:r>
              <a:rPr lang="el-GR" dirty="0"/>
              <a:t> Σε περιπτώσεις που υπάρχει επιστημονική αβεβαιότητα για την ακριβή φύση ή το μέγεθος της δυνητικής ζημιάς, η λήψη αποφάσεων θα πρέπει να βασίζεται στην προφύλαξη.</a:t>
            </a:r>
          </a:p>
          <a:p>
            <a:endParaRPr lang="el-GR" dirty="0"/>
          </a:p>
        </p:txBody>
      </p:sp>
      <p:pic>
        <p:nvPicPr>
          <p:cNvPr id="2052" name="Picture 4" descr="ÎÏÎ¿ÏÎ­Î»ÎµÏÎ¼Î± ÎµÎ¹ÎºÏÎ½Î±Ï Î³Î¹Î± paraben">
            <a:extLst>
              <a:ext uri="{FF2B5EF4-FFF2-40B4-BE49-F238E27FC236}">
                <a16:creationId xmlns:a16="http://schemas.microsoft.com/office/drawing/2014/main" id="{4B3CCA08-0FD7-4BE9-8F3D-5B3BC2F2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572000"/>
            <a:ext cx="2419350" cy="181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2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1430DA-876C-4384-9C8B-96EB88DC1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417399-E6EA-4313-A0F9-B6D6FE698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ÎÏÎ¿ÏÎ­Î»ÎµÏÎ¼Î± ÎµÎ¹ÎºÏÎ½Î±Ï Î³Î¹Î± case studies">
            <a:extLst>
              <a:ext uri="{FF2B5EF4-FFF2-40B4-BE49-F238E27FC236}">
                <a16:creationId xmlns:a16="http://schemas.microsoft.com/office/drawing/2014/main" id="{1F0C4574-76A0-4F13-9D86-5ACE8DD4F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58" y="1715037"/>
            <a:ext cx="5210447" cy="342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59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9D916CA-8C2E-4B74-B067-62B99B509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4662" y="653143"/>
            <a:ext cx="7848600" cy="700088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algn="ctr" eaLnBrk="1" hangingPunct="1"/>
            <a:r>
              <a:rPr lang="el-GR" altLang="el-GR" sz="3200" dirty="0"/>
              <a:t>Η κοινωνία της διακινδύνευσης</a:t>
            </a:r>
            <a:endParaRPr lang="en-GB" altLang="el-GR" sz="3200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4CBD645-D716-4DB6-812D-CD64281F24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0225" y="1645920"/>
            <a:ext cx="7856538" cy="4934269"/>
          </a:xfrm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>
              <a:buFontTx/>
              <a:buNone/>
            </a:pPr>
            <a:r>
              <a:rPr lang="el-GR" altLang="el-GR" dirty="0">
                <a:solidFill>
                  <a:srgbClr val="771934"/>
                </a:solidFill>
              </a:rPr>
              <a:t>Οι σύγχρονες κοινωνίες χαρακτηρίζονται από τον τρόπο με τον οποίο παράγουν και διαχειρίζονται κινδύνους</a:t>
            </a:r>
          </a:p>
          <a:p>
            <a:pPr algn="ctr" eaLnBrk="1" hangingPunct="1">
              <a:buFontTx/>
              <a:buNone/>
            </a:pPr>
            <a:endParaRPr lang="el-GR" altLang="el-GR" sz="1600" dirty="0">
              <a:solidFill>
                <a:srgbClr val="24486C"/>
              </a:solidFill>
            </a:endParaRPr>
          </a:p>
          <a:p>
            <a:pPr eaLnBrk="1" hangingPunct="1">
              <a:buFontTx/>
              <a:buNone/>
            </a:pPr>
            <a:r>
              <a:rPr lang="el-GR" altLang="el-GR" dirty="0">
                <a:solidFill>
                  <a:srgbClr val="24486C"/>
                </a:solidFill>
              </a:rPr>
              <a:t>	Διαχείριση κινδύνων</a:t>
            </a:r>
          </a:p>
          <a:p>
            <a:pPr lvl="1" eaLnBrk="1" hangingPunct="1">
              <a:buFontTx/>
              <a:buNone/>
            </a:pPr>
            <a:r>
              <a:rPr lang="el-GR" altLang="el-GR" dirty="0">
                <a:solidFill>
                  <a:schemeClr val="tx2"/>
                </a:solidFill>
              </a:rPr>
              <a:t>	(τεχνολογία, σύνθετες κοινωνικές δομές, κλπ.)</a:t>
            </a:r>
          </a:p>
          <a:p>
            <a:pPr lvl="4" eaLnBrk="1" hangingPunct="1">
              <a:buFontTx/>
              <a:buNone/>
            </a:pPr>
            <a:r>
              <a:rPr lang="el-GR" altLang="el-GR" sz="1600" dirty="0">
                <a:solidFill>
                  <a:srgbClr val="24486C"/>
                </a:solidFill>
              </a:rPr>
              <a:t>	</a:t>
            </a:r>
            <a:endParaRPr lang="en-GB" altLang="el-GR" sz="1600" dirty="0">
              <a:solidFill>
                <a:srgbClr val="24486C"/>
              </a:solidFill>
            </a:endParaRPr>
          </a:p>
          <a:p>
            <a:pPr eaLnBrk="1" hangingPunct="1">
              <a:buFontTx/>
              <a:buNone/>
            </a:pPr>
            <a:r>
              <a:rPr lang="en-GB" altLang="el-GR" dirty="0">
                <a:solidFill>
                  <a:srgbClr val="24486C"/>
                </a:solidFill>
              </a:rPr>
              <a:t>	</a:t>
            </a:r>
            <a:r>
              <a:rPr lang="el-GR" altLang="el-GR" dirty="0">
                <a:solidFill>
                  <a:srgbClr val="24486C"/>
                </a:solidFill>
              </a:rPr>
              <a:t>Οι κίνδυνοι δεν γίνονται άμεσα κατανοητοί από τους ανθρώπους</a:t>
            </a:r>
          </a:p>
          <a:p>
            <a:pPr lvl="1" eaLnBrk="1" hangingPunct="1">
              <a:buFontTx/>
              <a:buNone/>
            </a:pPr>
            <a:r>
              <a:rPr lang="el-GR" altLang="el-GR" dirty="0">
                <a:solidFill>
                  <a:schemeClr val="tx2"/>
                </a:solidFill>
              </a:rPr>
              <a:t>	(Διαμεσολάβηση επιστημόνων, πολιτείας, ΜΜΕ, κλπ.)</a:t>
            </a:r>
          </a:p>
          <a:p>
            <a:pPr lvl="1" eaLnBrk="1" hangingPunct="1"/>
            <a:endParaRPr lang="el-GR" altLang="el-GR" dirty="0">
              <a:solidFill>
                <a:schemeClr val="tx2"/>
              </a:solidFill>
            </a:endParaRPr>
          </a:p>
          <a:p>
            <a:pPr lvl="1" eaLnBrk="1" hangingPunct="1"/>
            <a:endParaRPr lang="en-GB" altLang="el-GR" dirty="0">
              <a:solidFill>
                <a:schemeClr val="tx2"/>
              </a:solidFill>
            </a:endParaRPr>
          </a:p>
          <a:p>
            <a:pPr lvl="1" eaLnBrk="1" hangingPunct="1"/>
            <a:endParaRPr lang="en-GB" altLang="el-GR" dirty="0">
              <a:solidFill>
                <a:schemeClr val="tx2"/>
              </a:solidFill>
            </a:endParaRPr>
          </a:p>
        </p:txBody>
      </p:sp>
      <p:sp>
        <p:nvSpPr>
          <p:cNvPr id="5124" name="TextBox 4">
            <a:extLst>
              <a:ext uri="{FF2B5EF4-FFF2-40B4-BE49-F238E27FC236}">
                <a16:creationId xmlns:a16="http://schemas.microsoft.com/office/drawing/2014/main" id="{AB41AE5A-122A-47F6-87DF-F847DE7E3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8390" y="6004832"/>
            <a:ext cx="52895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4486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2000" b="0" i="1" dirty="0">
                <a:solidFill>
                  <a:srgbClr val="0070C0"/>
                </a:solidFill>
              </a:rPr>
              <a:t>Βλ. </a:t>
            </a:r>
            <a:r>
              <a:rPr lang="en-GB" altLang="el-GR" sz="2000" b="0" i="1" dirty="0" err="1">
                <a:solidFill>
                  <a:srgbClr val="0070C0"/>
                </a:solidFill>
              </a:rPr>
              <a:t>Urlich</a:t>
            </a:r>
            <a:r>
              <a:rPr lang="en-GB" altLang="el-GR" sz="2000" b="0" i="1" dirty="0">
                <a:solidFill>
                  <a:srgbClr val="0070C0"/>
                </a:solidFill>
              </a:rPr>
              <a:t> Beck, “Risk Society”. Sage, 1992.</a:t>
            </a:r>
            <a:endParaRPr lang="el-GR" altLang="el-GR" sz="20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598D40-5040-4BCA-8574-19BEEE8A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71" y="399343"/>
            <a:ext cx="9366325" cy="1143000"/>
          </a:xfrm>
        </p:spPr>
        <p:txBody>
          <a:bodyPr/>
          <a:lstStyle/>
          <a:p>
            <a:r>
              <a:rPr lang="el-GR" dirty="0"/>
              <a:t>1. ΕΛΛΕΝΙΤ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4C94F0-5C4B-4B1A-9B49-4D71FF671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371" y="1674511"/>
            <a:ext cx="9036423" cy="3508977"/>
          </a:xfrm>
        </p:spPr>
        <p:txBody>
          <a:bodyPr/>
          <a:lstStyle/>
          <a:p>
            <a:r>
              <a:rPr lang="el-GR" dirty="0"/>
              <a:t>Ουσίες όπως ο Αμίαντος έχουν πλέον απαγορευτεί ή τελούν από αυστηρό έλεγχο.  </a:t>
            </a:r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AF9C28D-918A-4680-8162-29A08191E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88" y="2455887"/>
            <a:ext cx="9942482" cy="40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1EA62D-4727-44FC-8022-141509635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71" y="453871"/>
            <a:ext cx="9366325" cy="1143000"/>
          </a:xfrm>
        </p:spPr>
        <p:txBody>
          <a:bodyPr/>
          <a:lstStyle/>
          <a:p>
            <a:r>
              <a:rPr lang="el-GR" dirty="0"/>
              <a:t>Αμίαντος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BDC45CB-10B7-446F-84EE-12720ECE3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1" y="1853389"/>
            <a:ext cx="9036423" cy="3508977"/>
          </a:xfrm>
        </p:spPr>
        <p:txBody>
          <a:bodyPr/>
          <a:lstStyle/>
          <a:p>
            <a:r>
              <a:rPr lang="el-GR" dirty="0"/>
              <a:t>α) δεν καίγεται, </a:t>
            </a:r>
          </a:p>
          <a:p>
            <a:r>
              <a:rPr lang="el-GR" dirty="0"/>
              <a:t>β) δεν προσβάλλεται από χημικά, </a:t>
            </a:r>
          </a:p>
          <a:p>
            <a:r>
              <a:rPr lang="el-GR" dirty="0"/>
              <a:t>γ) δεν οξειδώνεται, </a:t>
            </a:r>
          </a:p>
          <a:p>
            <a:r>
              <a:rPr lang="el-GR" dirty="0"/>
              <a:t>δ) δεν επιτρέπει την ανάπτυξη µ</a:t>
            </a:r>
            <a:r>
              <a:rPr lang="el-GR" dirty="0" err="1"/>
              <a:t>ικροοργανισµών</a:t>
            </a:r>
            <a:r>
              <a:rPr lang="el-GR" dirty="0"/>
              <a:t>, </a:t>
            </a:r>
          </a:p>
          <a:p>
            <a:r>
              <a:rPr lang="el-GR" dirty="0"/>
              <a:t>ε) είναι θερμομονωτικός, </a:t>
            </a:r>
          </a:p>
          <a:p>
            <a:r>
              <a:rPr lang="el-GR" dirty="0" err="1"/>
              <a:t>στ</a:t>
            </a:r>
            <a:r>
              <a:rPr lang="el-GR" dirty="0"/>
              <a:t>) είναι </a:t>
            </a:r>
            <a:r>
              <a:rPr lang="el-GR" dirty="0" err="1"/>
              <a:t>ηλεκτροµονωτικός</a:t>
            </a:r>
            <a:r>
              <a:rPr lang="el-GR" dirty="0"/>
              <a:t> και </a:t>
            </a:r>
          </a:p>
          <a:p>
            <a:r>
              <a:rPr lang="el-GR" dirty="0"/>
              <a:t>ζ) εμφανίζει σημαντική ευκαμψία και αντοχή σε εφελκυσμό (4-5 φορές υψηλότερη από εκείνη του χάλυβα). </a:t>
            </a:r>
          </a:p>
          <a:p>
            <a:endParaRPr lang="el-GR" dirty="0"/>
          </a:p>
        </p:txBody>
      </p:sp>
      <p:pic>
        <p:nvPicPr>
          <p:cNvPr id="6146" name="Picture 2" descr="ÎÏÎ¿ÏÎ­Î»ÎµÏÎ¼Î± ÎµÎ¹ÎºÏÎ½Î±Ï Î³Î¹Î± asbestos">
            <a:extLst>
              <a:ext uri="{FF2B5EF4-FFF2-40B4-BE49-F238E27FC236}">
                <a16:creationId xmlns:a16="http://schemas.microsoft.com/office/drawing/2014/main" id="{2CC44691-4E63-4D04-A832-05588D03D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159" y="782076"/>
            <a:ext cx="3280906" cy="24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91A88D-9D1E-45EE-AA57-53DBE451B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71" y="453871"/>
            <a:ext cx="9366325" cy="1143000"/>
          </a:xfrm>
        </p:spPr>
        <p:txBody>
          <a:bodyPr/>
          <a:lstStyle/>
          <a:p>
            <a:r>
              <a:rPr lang="el-GR" dirty="0"/>
              <a:t>Εφαρμογές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2D0244-C3C5-4FE5-B128-85B7CEBBA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1" y="1866452"/>
            <a:ext cx="9036423" cy="3508977"/>
          </a:xfrm>
        </p:spPr>
        <p:txBody>
          <a:bodyPr/>
          <a:lstStyle/>
          <a:p>
            <a:r>
              <a:rPr lang="el-GR" dirty="0"/>
              <a:t>Στέγες</a:t>
            </a:r>
          </a:p>
          <a:p>
            <a:r>
              <a:rPr lang="el-GR" dirty="0"/>
              <a:t>Ενισχυτικό σκυροδέματος</a:t>
            </a:r>
          </a:p>
          <a:p>
            <a:r>
              <a:rPr lang="el-GR" dirty="0"/>
              <a:t>Πλακίδια</a:t>
            </a:r>
          </a:p>
          <a:p>
            <a:r>
              <a:rPr lang="el-GR" dirty="0"/>
              <a:t>Καμινάδες</a:t>
            </a:r>
          </a:p>
          <a:p>
            <a:r>
              <a:rPr lang="el-GR" dirty="0"/>
              <a:t>Σωλήνες άρδευσης / ύδρευσης / αποχέτευσης</a:t>
            </a:r>
          </a:p>
          <a:p>
            <a:r>
              <a:rPr lang="el-GR" dirty="0"/>
              <a:t>Τακάκια φρένων</a:t>
            </a:r>
          </a:p>
        </p:txBody>
      </p:sp>
      <p:pic>
        <p:nvPicPr>
          <p:cNvPr id="1026" name="Picture 2" descr="Î£ÏÎµÏÎ¹ÎºÎ® ÎµÎ¹ÎºÏÎ½Î±">
            <a:extLst>
              <a:ext uri="{FF2B5EF4-FFF2-40B4-BE49-F238E27FC236}">
                <a16:creationId xmlns:a16="http://schemas.microsoft.com/office/drawing/2014/main" id="{EDC76712-3714-4DB0-A374-31EAD79B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90" y="4520761"/>
            <a:ext cx="2815683" cy="195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ÎÏÎ¿ÏÎ­Î»ÎµÏÎ¼Î± ÎµÎ¹ÎºÏÎ½Î±Ï Î³Î¹Î± ÎµÎ»Î»ÎµÎ½Î¹Ï">
            <a:extLst>
              <a:ext uri="{FF2B5EF4-FFF2-40B4-BE49-F238E27FC236}">
                <a16:creationId xmlns:a16="http://schemas.microsoft.com/office/drawing/2014/main" id="{F181DD07-7F67-413F-95CA-D3C19834F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028" y="3122023"/>
            <a:ext cx="2776502" cy="335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ÎÏÎ¿ÏÎ­Î»ÎµÏÎ¼Î± ÎµÎ¹ÎºÏÎ½Î±Ï Î³Î¹Î± ÎµÎ»Î»ÎµÎ½Î¹Ï">
            <a:extLst>
              <a:ext uri="{FF2B5EF4-FFF2-40B4-BE49-F238E27FC236}">
                <a16:creationId xmlns:a16="http://schemas.microsoft.com/office/drawing/2014/main" id="{1653CC99-819A-4705-AC3A-2F1C9D0C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69" y="4123357"/>
            <a:ext cx="3102871" cy="23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40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60EF6E-3855-40CB-B4DF-627EBA70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71" y="453871"/>
            <a:ext cx="9366325" cy="1143000"/>
          </a:xfrm>
        </p:spPr>
        <p:txBody>
          <a:bodyPr/>
          <a:lstStyle/>
          <a:p>
            <a:r>
              <a:rPr lang="el-GR" dirty="0"/>
              <a:t>Ασθένειες που προκαλεί ο αμίαντος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54D78D-4D49-4FED-AD34-0BB2890DC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1" y="2036269"/>
            <a:ext cx="9036423" cy="3508977"/>
          </a:xfrm>
        </p:spPr>
        <p:txBody>
          <a:bodyPr/>
          <a:lstStyle/>
          <a:p>
            <a:r>
              <a:rPr lang="el-GR" dirty="0"/>
              <a:t>Αμιάντωση</a:t>
            </a:r>
          </a:p>
          <a:p>
            <a:r>
              <a:rPr lang="el-GR" dirty="0"/>
              <a:t>Καρκίνος του πνεύμονα</a:t>
            </a:r>
          </a:p>
          <a:p>
            <a:r>
              <a:rPr lang="el-GR" dirty="0"/>
              <a:t>Κακοήθες μεσοθηλίωμα</a:t>
            </a:r>
          </a:p>
          <a:p>
            <a:r>
              <a:rPr lang="el-GR" dirty="0"/>
              <a:t>Σύνδρομο αιφνίδιου βρεφικού θανάτου</a:t>
            </a:r>
          </a:p>
        </p:txBody>
      </p:sp>
      <p:pic>
        <p:nvPicPr>
          <p:cNvPr id="10242" name="Picture 2" descr="ÎÏÎ¿ÏÎ­Î»ÎµÏÎ¼Î± ÎµÎ¹ÎºÏÎ½Î±Ï Î³Î¹Î± Î¼ÎµÏÎ¿Î¸Î·Î»Î¯ÏÎ¼Î±">
            <a:extLst>
              <a:ext uri="{FF2B5EF4-FFF2-40B4-BE49-F238E27FC236}">
                <a16:creationId xmlns:a16="http://schemas.microsoft.com/office/drawing/2014/main" id="{54D54590-1DA6-44C1-B275-02AE5EF2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929" y="2153145"/>
            <a:ext cx="3889942" cy="425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2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5CBED5-26F4-4C74-B92C-2A58407A3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E277D2-C46B-42F2-A0B4-FD8EDF65D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ÎÏÎ¿ÏÎ­Î»ÎµÏÎ¼Î± ÎµÎ¹ÎºÏÎ½Î±Ï Î³Î¹Î± ban asbestos">
            <a:extLst>
              <a:ext uri="{FF2B5EF4-FFF2-40B4-BE49-F238E27FC236}">
                <a16:creationId xmlns:a16="http://schemas.microsoft.com/office/drawing/2014/main" id="{7D908EC0-B283-44FE-9CA1-3A6F69F66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06" y="577026"/>
            <a:ext cx="5508665" cy="411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ÎÏÎ¿ÏÎ­Î»ÎµÏÎ¼Î± ÎµÎ¹ÎºÏÎ½Î±Ï Î³Î¹Î± asbestos removal no rights">
            <a:extLst>
              <a:ext uri="{FF2B5EF4-FFF2-40B4-BE49-F238E27FC236}">
                <a16:creationId xmlns:a16="http://schemas.microsoft.com/office/drawing/2014/main" id="{E57C01EC-9F6B-418A-BD4E-600E364A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71" y="3014189"/>
            <a:ext cx="4865717" cy="34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05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161335-19B4-43B5-982B-1E7AD0BB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10B959-83A7-4CDD-BE37-A52FD0F3E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ÎÏÎ¿ÏÎ­Î»ÎµÏÎ¼Î± ÎµÎ¹ÎºÏÎ½Î±Ï Î³Î¹Î± Î´Î¯Î´ÏÎ¼Î¿Î¹ ÏÏÏÎ³Î¿Î¹">
            <a:extLst>
              <a:ext uri="{FF2B5EF4-FFF2-40B4-BE49-F238E27FC236}">
                <a16:creationId xmlns:a16="http://schemas.microsoft.com/office/drawing/2014/main" id="{FD013454-AD9B-4C13-A1DE-13EA7C53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46" y="738637"/>
            <a:ext cx="6293575" cy="563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C1B149-555F-48F8-83AA-C2C3D84F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0"/>
            <a:ext cx="11538857" cy="1325563"/>
          </a:xfrm>
        </p:spPr>
        <p:txBody>
          <a:bodyPr>
            <a:normAutofit/>
          </a:bodyPr>
          <a:lstStyle/>
          <a:p>
            <a:r>
              <a:rPr lang="el-GR" sz="3700" dirty="0"/>
              <a:t>2. Βιομηχανία βάμβακος/ κλωστοϋφαντουργία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0F61E07-D9AC-4784-ACB3-CCB8BE096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757" y="1474566"/>
            <a:ext cx="9036423" cy="3508977"/>
          </a:xfrm>
        </p:spPr>
        <p:txBody>
          <a:bodyPr/>
          <a:lstStyle/>
          <a:p>
            <a:pPr algn="just"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</a:rPr>
              <a:t>Συνέβαλε κατά 15% στο ΑΕΠ της Ελλάδας</a:t>
            </a:r>
          </a:p>
          <a:p>
            <a:pPr algn="just"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</a:rPr>
              <a:t>Απασχολούσε 120.000 εργαζόμενους, </a:t>
            </a:r>
          </a:p>
          <a:p>
            <a:pPr algn="just">
              <a:buNone/>
            </a:pPr>
            <a:r>
              <a:rPr lang="el-GR" dirty="0">
                <a:latin typeface="Calibri" pitchFamily="34" charset="0"/>
              </a:rPr>
              <a:t>                        (το 28% των απασχολούμενων στη μεταποίηση)</a:t>
            </a:r>
            <a:endParaRPr lang="en-US" dirty="0">
              <a:latin typeface="Calibri" pitchFamily="34" charset="0"/>
            </a:endParaRPr>
          </a:p>
          <a:p>
            <a:endParaRPr lang="el-GR" dirty="0"/>
          </a:p>
        </p:txBody>
      </p:sp>
      <p:pic>
        <p:nvPicPr>
          <p:cNvPr id="4" name="3 - Θέση περιεχομένου" descr="2014-01-29 09.53.09.jpg">
            <a:extLst>
              <a:ext uri="{FF2B5EF4-FFF2-40B4-BE49-F238E27FC236}">
                <a16:creationId xmlns:a16="http://schemas.microsoft.com/office/drawing/2014/main" id="{6ACBB56A-72D9-4BCD-B6CF-72E4BA4075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6587" y="3229054"/>
            <a:ext cx="4096379" cy="3072284"/>
          </a:xfrm>
          <a:prstGeom prst="rect">
            <a:avLst/>
          </a:prstGeom>
        </p:spPr>
      </p:pic>
      <p:pic>
        <p:nvPicPr>
          <p:cNvPr id="8196" name="Picture 4" descr="ÎÏÎ¿ÏÎ­Î»ÎµÏÎ¼Î± ÎµÎ¹ÎºÏÎ½Î±Ï Î³Î¹Î± Î²Î±Î¼Î²Î¬ÎºÎ¹">
            <a:extLst>
              <a:ext uri="{FF2B5EF4-FFF2-40B4-BE49-F238E27FC236}">
                <a16:creationId xmlns:a16="http://schemas.microsoft.com/office/drawing/2014/main" id="{90CF7625-4C89-4F11-9211-2ADE6177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57" y="3229054"/>
            <a:ext cx="4101658" cy="30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41064E-63D5-4F8A-81A2-0DCF1C64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74CAC6-35D7-41D0-9A29-19A8B82A4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2014-01-29 09.48.40.jpg">
            <a:extLst>
              <a:ext uri="{FF2B5EF4-FFF2-40B4-BE49-F238E27FC236}">
                <a16:creationId xmlns:a16="http://schemas.microsoft.com/office/drawing/2014/main" id="{F7D6A410-E4AB-4B73-A88D-85FCF824D3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744" y="740357"/>
            <a:ext cx="10146511" cy="570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33AC5B-CF37-48E6-AC93-3E7A2041A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71" y="453871"/>
            <a:ext cx="9366325" cy="1143000"/>
          </a:xfrm>
        </p:spPr>
        <p:txBody>
          <a:bodyPr/>
          <a:lstStyle/>
          <a:p>
            <a:r>
              <a:rPr lang="el-GR" dirty="0"/>
              <a:t>Παράγοντες κινδύνου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B8F11A-7850-4120-ABD9-9CDCBF14A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1" y="1853389"/>
            <a:ext cx="9036423" cy="4037960"/>
          </a:xfrm>
        </p:spPr>
        <p:txBody>
          <a:bodyPr>
            <a:normAutofit/>
          </a:bodyPr>
          <a:lstStyle/>
          <a:p>
            <a:pPr algn="just"/>
            <a:r>
              <a:rPr lang="el-GR" sz="3200" dirty="0">
                <a:latin typeface="Calibri" pitchFamily="34" charset="0"/>
              </a:rPr>
              <a:t>Παράγοντες οι οποίοι σχετίζονται με την εμφάνιση επαγγελματικών ασθενειών (του αναπνευστικού) στους εργαζομένους όπως:</a:t>
            </a:r>
          </a:p>
          <a:p>
            <a:endParaRPr lang="el-GR" sz="3200" dirty="0">
              <a:latin typeface="Calibri" pitchFamily="34" charset="0"/>
            </a:endParaRPr>
          </a:p>
          <a:p>
            <a:pPr marL="907542" lvl="1" indent="-514350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el-GR" sz="2700" dirty="0">
                <a:latin typeface="Calibri" pitchFamily="34" charset="0"/>
              </a:rPr>
              <a:t>Η συνολική αιωρούμενη </a:t>
            </a:r>
            <a:r>
              <a:rPr lang="el-GR" sz="2700" dirty="0" err="1">
                <a:latin typeface="Calibri" pitchFamily="34" charset="0"/>
              </a:rPr>
              <a:t>εισπνεύσιμη</a:t>
            </a:r>
            <a:r>
              <a:rPr lang="el-GR" sz="2700" dirty="0">
                <a:latin typeface="Calibri" pitchFamily="34" charset="0"/>
              </a:rPr>
              <a:t> σκόνη</a:t>
            </a:r>
          </a:p>
          <a:p>
            <a:pPr marL="907542" lvl="1" indent="-514350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el-GR" sz="2700" dirty="0">
                <a:latin typeface="Calibri" pitchFamily="34" charset="0"/>
              </a:rPr>
              <a:t>Η </a:t>
            </a:r>
            <a:r>
              <a:rPr lang="el-GR" sz="2700" dirty="0" err="1">
                <a:latin typeface="Calibri" pitchFamily="34" charset="0"/>
              </a:rPr>
              <a:t>αναπνεύσιμη</a:t>
            </a:r>
            <a:r>
              <a:rPr lang="el-GR" sz="2700" dirty="0">
                <a:latin typeface="Calibri" pitchFamily="34" charset="0"/>
              </a:rPr>
              <a:t> σκόνη/ίνα βάμβακος &lt; ΡΜ</a:t>
            </a:r>
            <a:r>
              <a:rPr lang="el-GR" sz="2700" baseline="-25000" dirty="0">
                <a:latin typeface="Calibri" pitchFamily="34" charset="0"/>
              </a:rPr>
              <a:t>10</a:t>
            </a:r>
            <a:r>
              <a:rPr lang="en-US" sz="2700" baseline="-25000" dirty="0">
                <a:latin typeface="Calibri" pitchFamily="34" charset="0"/>
              </a:rPr>
              <a:t> </a:t>
            </a:r>
            <a:endParaRPr lang="el-GR" sz="2700" dirty="0">
              <a:latin typeface="Calibri" pitchFamily="34" charset="0"/>
            </a:endParaRPr>
          </a:p>
          <a:p>
            <a:pPr marL="907542" lvl="1" indent="-514350"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el-GR" sz="2700" dirty="0">
                <a:latin typeface="Calibri" pitchFamily="34" charset="0"/>
              </a:rPr>
              <a:t>Η </a:t>
            </a:r>
            <a:r>
              <a:rPr lang="el-GR" sz="2700" dirty="0" err="1">
                <a:latin typeface="Calibri" pitchFamily="34" charset="0"/>
              </a:rPr>
              <a:t>ενδοτοξίνη</a:t>
            </a:r>
            <a:r>
              <a:rPr lang="el-GR" sz="2700" dirty="0">
                <a:latin typeface="Calibri" pitchFamily="34" charset="0"/>
              </a:rPr>
              <a:t> (μεμβράνες των </a:t>
            </a:r>
            <a:r>
              <a:rPr lang="en-US" sz="2700" dirty="0">
                <a:latin typeface="Calibri" pitchFamily="34" charset="0"/>
              </a:rPr>
              <a:t>Gram</a:t>
            </a:r>
            <a:r>
              <a:rPr lang="el-GR" sz="2700" dirty="0">
                <a:latin typeface="Calibri" pitchFamily="34" charset="0"/>
              </a:rPr>
              <a:t>- βακτηριδίων) της σκόνης βάμβακος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54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BD3571-F1B2-4DC9-8E0C-096EED53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23" y="555403"/>
            <a:ext cx="9366325" cy="1143000"/>
          </a:xfrm>
        </p:spPr>
        <p:txBody>
          <a:bodyPr/>
          <a:lstStyle/>
          <a:p>
            <a:r>
              <a:rPr lang="el-GR" dirty="0" err="1"/>
              <a:t>Ενδοτοξίνες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422734-FF88-4E58-AC2A-023526FE0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1997081"/>
            <a:ext cx="9036423" cy="3508977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Οι </a:t>
            </a:r>
            <a:r>
              <a:rPr lang="el-GR" dirty="0" err="1"/>
              <a:t>ενδοτοξίνες</a:t>
            </a:r>
            <a:r>
              <a:rPr lang="el-GR" dirty="0"/>
              <a:t> είναι συστατικά της εξωτερικής κυτταρικής μεμβράνης των </a:t>
            </a:r>
            <a:r>
              <a:rPr lang="el-GR" dirty="0" err="1"/>
              <a:t>gram</a:t>
            </a:r>
            <a:r>
              <a:rPr lang="el-GR" dirty="0"/>
              <a:t>-βακτήρια, που συντίθεται από υδατάνθρακες, λιπαρά οξέα, φωσφορικά, και συναφή μεταλλικά ιόντα.</a:t>
            </a:r>
          </a:p>
          <a:p>
            <a:r>
              <a:rPr lang="el-GR" dirty="0"/>
              <a:t>Διάχυτη στο περιβάλλον, όπως στη σκόνη, στα απόβλητα των ζώων, στις τροφές ή σε άλλα υλικά που παράγονται από ή εκτίθενται σε </a:t>
            </a:r>
            <a:r>
              <a:rPr lang="el-GR" dirty="0" err="1"/>
              <a:t>gram</a:t>
            </a:r>
            <a:r>
              <a:rPr lang="el-GR" dirty="0"/>
              <a:t> αρνητικά βακτήρια.</a:t>
            </a:r>
          </a:p>
          <a:p>
            <a:endParaRPr lang="el-GR" dirty="0"/>
          </a:p>
          <a:p>
            <a:pPr lvl="1"/>
            <a:r>
              <a:rPr lang="el-GR" dirty="0"/>
              <a:t>Μονάδες διαχείρισης απορριμμάτων / ανακύκλωσης </a:t>
            </a:r>
          </a:p>
          <a:p>
            <a:pPr lvl="1"/>
            <a:r>
              <a:rPr lang="el-GR" dirty="0"/>
              <a:t>Μεταποίηση αγροτικών προϊόντων </a:t>
            </a:r>
          </a:p>
          <a:p>
            <a:pPr lvl="1"/>
            <a:r>
              <a:rPr lang="el-GR" dirty="0"/>
              <a:t>Κτηνοτροφία</a:t>
            </a:r>
          </a:p>
          <a:p>
            <a:endParaRPr lang="el-GR" dirty="0"/>
          </a:p>
        </p:txBody>
      </p:sp>
      <p:pic>
        <p:nvPicPr>
          <p:cNvPr id="4" name="Picture 2" descr="ÎÏÎ¿ÏÎ­Î»ÎµÏÎ¼Î± ÎµÎ¹ÎºÏÎ½Î±Ï Î³Î¹Î± high risk">
            <a:extLst>
              <a:ext uri="{FF2B5EF4-FFF2-40B4-BE49-F238E27FC236}">
                <a16:creationId xmlns:a16="http://schemas.microsoft.com/office/drawing/2014/main" id="{78D19F79-A0D9-42E7-94B6-27A46213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006" y="4990420"/>
            <a:ext cx="31623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5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5B8610-B0AF-46D3-B2A8-EA625F6B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23" y="648841"/>
            <a:ext cx="9366325" cy="1143000"/>
          </a:xfrm>
        </p:spPr>
        <p:txBody>
          <a:bodyPr/>
          <a:lstStyle/>
          <a:p>
            <a:r>
              <a:rPr lang="el-GR" dirty="0"/>
              <a:t>Επικίνδυνες ουσίες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E8FFCE4-3395-41E6-AE87-4734B278F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l-GR" dirty="0"/>
              <a:t>Αέρια (</a:t>
            </a:r>
            <a:r>
              <a:rPr lang="en-US" dirty="0"/>
              <a:t>gases</a:t>
            </a:r>
            <a:r>
              <a:rPr lang="el-GR" dirty="0"/>
              <a:t>)</a:t>
            </a:r>
          </a:p>
          <a:p>
            <a:pPr lvl="1"/>
            <a:r>
              <a:rPr lang="el-GR" dirty="0"/>
              <a:t>Ατμοί</a:t>
            </a:r>
            <a:r>
              <a:rPr lang="en-US" dirty="0"/>
              <a:t> (</a:t>
            </a:r>
            <a:r>
              <a:rPr lang="en-US" dirty="0" err="1"/>
              <a:t>vapours</a:t>
            </a:r>
            <a:r>
              <a:rPr lang="en-US" dirty="0"/>
              <a:t>)</a:t>
            </a:r>
            <a:endParaRPr lang="el-GR" dirty="0"/>
          </a:p>
          <a:p>
            <a:pPr lvl="1"/>
            <a:r>
              <a:rPr lang="el-GR" dirty="0"/>
              <a:t>Σκόνες </a:t>
            </a:r>
            <a:r>
              <a:rPr lang="en-US" dirty="0"/>
              <a:t>(dusts)</a:t>
            </a:r>
            <a:endParaRPr lang="el-GR" dirty="0"/>
          </a:p>
          <a:p>
            <a:pPr lvl="1"/>
            <a:r>
              <a:rPr lang="el-GR" dirty="0"/>
              <a:t>Ίνες </a:t>
            </a:r>
            <a:r>
              <a:rPr lang="en-US" dirty="0"/>
              <a:t>(fibers)</a:t>
            </a:r>
            <a:endParaRPr lang="el-GR" dirty="0"/>
          </a:p>
          <a:p>
            <a:pPr lvl="1"/>
            <a:r>
              <a:rPr lang="el-GR" dirty="0"/>
              <a:t>Καπνοί</a:t>
            </a:r>
            <a:r>
              <a:rPr lang="en-US" dirty="0"/>
              <a:t> (fumes/smokes)</a:t>
            </a:r>
            <a:endParaRPr lang="el-GR" dirty="0"/>
          </a:p>
          <a:p>
            <a:pPr lvl="1"/>
            <a:r>
              <a:rPr lang="el-GR" dirty="0"/>
              <a:t>Ομίχλες</a:t>
            </a:r>
            <a:r>
              <a:rPr lang="en-US" dirty="0"/>
              <a:t> (mists)</a:t>
            </a:r>
            <a:endParaRPr lang="el-GR" dirty="0"/>
          </a:p>
          <a:p>
            <a:pPr lvl="1"/>
            <a:r>
              <a:rPr lang="el-GR" dirty="0"/>
              <a:t>Υγρά</a:t>
            </a:r>
            <a:r>
              <a:rPr lang="en-US" dirty="0"/>
              <a:t> (liquids)</a:t>
            </a:r>
            <a:endParaRPr lang="el-GR" dirty="0"/>
          </a:p>
          <a:p>
            <a:pPr lvl="1"/>
            <a:r>
              <a:rPr lang="el-GR" dirty="0"/>
              <a:t>Στερεά</a:t>
            </a:r>
            <a:r>
              <a:rPr lang="en-US" dirty="0"/>
              <a:t> (solids)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726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A71EFE-DB20-4164-9EC8-02B0D28A5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A7D489D-D2B9-40BC-A1FD-BBDAE5EBE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0" y="2170664"/>
            <a:ext cx="9036423" cy="3938515"/>
          </a:xfrm>
        </p:spPr>
        <p:txBody>
          <a:bodyPr/>
          <a:lstStyle/>
          <a:p>
            <a:pPr algn="just"/>
            <a:r>
              <a:rPr lang="el-GR" sz="2200" dirty="0"/>
              <a:t>Η σκόνη βάμβακος και η εισπνοή αιωρούμενης </a:t>
            </a:r>
            <a:r>
              <a:rPr lang="el-GR" sz="2200" dirty="0" err="1"/>
              <a:t>ενδοτοξίνης</a:t>
            </a:r>
            <a:r>
              <a:rPr lang="el-GR" sz="2200" dirty="0"/>
              <a:t> έχουν κατά το παρελθόν αναφερθεί ότι σχετίζονται με την εκδήλωση συμπτωμάτων και του αναπνευστικού</a:t>
            </a:r>
            <a:r>
              <a:rPr lang="en-US" sz="2200" dirty="0"/>
              <a:t>.</a:t>
            </a:r>
            <a:endParaRPr lang="el-GR" sz="2200" dirty="0"/>
          </a:p>
          <a:p>
            <a:endParaRPr lang="en-US" sz="2200" dirty="0"/>
          </a:p>
          <a:p>
            <a:r>
              <a:rPr lang="el-GR" sz="2200" dirty="0"/>
              <a:t> Αναγνωρισμένες ασθένειες:</a:t>
            </a:r>
          </a:p>
          <a:p>
            <a:pPr lvl="1"/>
            <a:r>
              <a:rPr lang="el-GR" dirty="0" err="1"/>
              <a:t>Βυσσίνωση</a:t>
            </a:r>
            <a:endParaRPr lang="el-GR" dirty="0"/>
          </a:p>
          <a:p>
            <a:pPr lvl="1"/>
            <a:r>
              <a:rPr lang="el-GR" dirty="0"/>
              <a:t>Επαγγελματικό άσθμα</a:t>
            </a:r>
          </a:p>
          <a:p>
            <a:pPr lvl="1"/>
            <a:endParaRPr lang="el-GR" dirty="0"/>
          </a:p>
          <a:p>
            <a:r>
              <a:rPr lang="el-GR" sz="2200" dirty="0"/>
              <a:t>Δεν υπάρχουν καθορισμένες οριακές τιμές έκθεσης (90</a:t>
            </a:r>
            <a:r>
              <a:rPr lang="en-US" sz="2200" dirty="0"/>
              <a:t>EU/m</a:t>
            </a:r>
            <a:r>
              <a:rPr lang="en-US" sz="2200" baseline="30000" dirty="0"/>
              <a:t>3</a:t>
            </a:r>
            <a:r>
              <a:rPr lang="el-GR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74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B9A0E7-1876-4A80-98C2-55A385545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71" y="453871"/>
            <a:ext cx="9366325" cy="1143000"/>
          </a:xfrm>
        </p:spPr>
        <p:txBody>
          <a:bodyPr/>
          <a:lstStyle/>
          <a:p>
            <a:r>
              <a:rPr lang="el-GR" dirty="0"/>
              <a:t>Σκοπός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F00B48-8CDA-4399-A261-C3298E8A3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1" y="1918703"/>
            <a:ext cx="9036423" cy="3508977"/>
          </a:xfrm>
        </p:spPr>
        <p:txBody>
          <a:bodyPr>
            <a:normAutofit/>
          </a:bodyPr>
          <a:lstStyle/>
          <a:p>
            <a:pPr algn="just"/>
            <a:r>
              <a:rPr lang="el-GR" sz="2200" dirty="0"/>
              <a:t>Εκτίμηση συσχέτισης μεταξύ της εργασίας σε εκκοκκιστήρια βάμβακος / κλωστοϋφαντουργεία και της εμφάνισης πνευμονοπαθειών αποφρακτικού τύπου</a:t>
            </a:r>
            <a:endParaRPr lang="en-US" sz="2200" dirty="0"/>
          </a:p>
          <a:p>
            <a:pPr algn="just"/>
            <a:r>
              <a:rPr lang="el-GR" sz="2200" dirty="0"/>
              <a:t>Διερεύνηση ρόλου </a:t>
            </a:r>
            <a:r>
              <a:rPr lang="el-GR" sz="2200" dirty="0" err="1"/>
              <a:t>ενδοτοξίνης</a:t>
            </a:r>
            <a:endParaRPr lang="el-GR" sz="2200" dirty="0"/>
          </a:p>
          <a:p>
            <a:pPr algn="just"/>
            <a:r>
              <a:rPr lang="el-GR" sz="2200" dirty="0"/>
              <a:t>Διερεύνηση προσθετικής επιβάρυνσης αναπνευστικής λειτουργίας των καπνιστών.</a:t>
            </a:r>
          </a:p>
        </p:txBody>
      </p:sp>
    </p:spTree>
    <p:extLst>
      <p:ext uri="{BB962C8B-B14F-4D97-AF65-F5344CB8AC3E}">
        <p14:creationId xmlns:p14="http://schemas.microsoft.com/office/powerpoint/2010/main" val="6064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6ED29C-2C38-4AA9-906C-713A25FCC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EE048A-1989-4C61-8C76-BFEA67163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Spirometry1.jpg">
            <a:extLst>
              <a:ext uri="{FF2B5EF4-FFF2-40B4-BE49-F238E27FC236}">
                <a16:creationId xmlns:a16="http://schemas.microsoft.com/office/drawing/2014/main" id="{77B98F50-FDCA-45EC-B4E2-B455E2D0C8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6185" y="770708"/>
            <a:ext cx="7479629" cy="55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3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D76994-BA0E-423F-BF73-E7ADFF78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37" y="453871"/>
            <a:ext cx="9366325" cy="1143000"/>
          </a:xfrm>
        </p:spPr>
        <p:txBody>
          <a:bodyPr/>
          <a:lstStyle/>
          <a:p>
            <a:r>
              <a:rPr lang="el-GR" dirty="0"/>
              <a:t>Ευρήματα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D29ED37-EC90-4E60-8FC9-FFE181110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837" y="1775012"/>
            <a:ext cx="9128889" cy="3508977"/>
          </a:xfrm>
        </p:spPr>
        <p:txBody>
          <a:bodyPr/>
          <a:lstStyle/>
          <a:p>
            <a:r>
              <a:rPr lang="el-GR" sz="2200" dirty="0"/>
              <a:t>Οι εργαζόμενοι στον ευρύτερο κλάδο της κλωστοϋφαντουργίας ανέφεραν σημαντικά περισσότερα συμπτώματα δύσπνοιας και συριγμού σε σχέση με τους εργαζομένους σε χώρους γραφείων.</a:t>
            </a:r>
          </a:p>
          <a:p>
            <a:r>
              <a:rPr lang="el-GR" sz="2200" dirty="0"/>
              <a:t>Σημαντικότερος κίνδυνος εμφάνισης πνευμονοπαθειών αποφρακτικού τύπου.</a:t>
            </a:r>
          </a:p>
          <a:p>
            <a:r>
              <a:rPr lang="el-GR" sz="2200" dirty="0"/>
              <a:t>Προσθετική επίδραση καπνίσματος στην επιδείνωση                 της πνευμονικής λειτουργίας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17F93BA-FA29-4F3F-A5A0-F6B495F23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6" r="38880" b="9786"/>
          <a:stretch/>
        </p:blipFill>
        <p:spPr>
          <a:xfrm>
            <a:off x="8712926" y="4242348"/>
            <a:ext cx="2838993" cy="225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24583F-3CA0-471A-99D6-294B02A6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B7E5C84-8469-425E-8BB6-99BC03DE5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Οριακές τιμές έκθεσης </a:t>
            </a:r>
            <a:r>
              <a:rPr lang="en-US" dirty="0"/>
              <a:t>…</a:t>
            </a:r>
          </a:p>
          <a:p>
            <a:endParaRPr lang="el-GR" dirty="0"/>
          </a:p>
        </p:txBody>
      </p:sp>
      <p:pic>
        <p:nvPicPr>
          <p:cNvPr id="4098" name="Picture 2" descr="ÎÏÎ¿ÏÎ­Î»ÎµÏÎ¼Î± ÎµÎ¹ÎºÏÎ½Î±Ï Î³Î¹Î± exposure limits">
            <a:extLst>
              <a:ext uri="{FF2B5EF4-FFF2-40B4-BE49-F238E27FC236}">
                <a16:creationId xmlns:a16="http://schemas.microsoft.com/office/drawing/2014/main" id="{2107E845-6F68-40F5-8DAB-017C0BF0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4" y="2932848"/>
            <a:ext cx="3508978" cy="350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ÎÏÎ¿ÏÎ­Î»ÎµÏÎ¼Î± ÎµÎ¹ÎºÏÎ½Î±Ï Î³Î¹Î± recycling factory">
            <a:extLst>
              <a:ext uri="{FF2B5EF4-FFF2-40B4-BE49-F238E27FC236}">
                <a16:creationId xmlns:a16="http://schemas.microsoft.com/office/drawing/2014/main" id="{D34FCC80-E8EE-4F52-9F08-473ACA308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3"/>
          <a:stretch/>
        </p:blipFill>
        <p:spPr bwMode="auto">
          <a:xfrm>
            <a:off x="6096000" y="922584"/>
            <a:ext cx="3733800" cy="24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ÎÏÎ¿ÏÎ­Î»ÎµÏÎ¼Î± ÎµÎ¹ÎºÏÎ½Î±Ï Î³Î¹Î± Î±ÏÎ¿ÎºÎ¿Î¼Î¹Î´Î® Î±ÏÎ¿ÏÏÎ¹Î¼Î¼Î¬ÏÏÎ½">
            <a:extLst>
              <a:ext uri="{FF2B5EF4-FFF2-40B4-BE49-F238E27FC236}">
                <a16:creationId xmlns:a16="http://schemas.microsoft.com/office/drawing/2014/main" id="{364B020A-A4C5-4E55-9A5C-80A4F0B9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92" y="3495801"/>
            <a:ext cx="3495824" cy="26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ÎÏÎ¿ÏÎ­Î»ÎµÏÎ¼Î± ÎµÎ¹ÎºÏÎ½Î±Ï Î³Î¹Î± animal husbandry">
            <a:extLst>
              <a:ext uri="{FF2B5EF4-FFF2-40B4-BE49-F238E27FC236}">
                <a16:creationId xmlns:a16="http://schemas.microsoft.com/office/drawing/2014/main" id="{064DD014-AE43-42BE-959A-981F7D6EB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15" y="3786368"/>
            <a:ext cx="3447570" cy="215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A906B5-99B0-489F-8D02-197EDA12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23" y="453871"/>
            <a:ext cx="9366325" cy="1143000"/>
          </a:xfrm>
        </p:spPr>
        <p:txBody>
          <a:bodyPr/>
          <a:lstStyle/>
          <a:p>
            <a:r>
              <a:rPr lang="el-GR" dirty="0"/>
              <a:t>Μέτρα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E72840-D1F1-4FEF-857C-776DC3AC0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1674511"/>
            <a:ext cx="9036423" cy="3508977"/>
          </a:xfrm>
        </p:spPr>
        <p:txBody>
          <a:bodyPr/>
          <a:lstStyle/>
          <a:p>
            <a:r>
              <a:rPr lang="el-GR" dirty="0"/>
              <a:t>Αντικατάσταση παλαιότερων μηχανών με νέας τεχνολογίας</a:t>
            </a:r>
          </a:p>
          <a:p>
            <a:r>
              <a:rPr lang="el-GR" dirty="0"/>
              <a:t>Κατάλληλες μάσκες </a:t>
            </a:r>
          </a:p>
          <a:p>
            <a:r>
              <a:rPr lang="el-GR" dirty="0"/>
              <a:t>Απαγωγή στην πηγή</a:t>
            </a:r>
          </a:p>
          <a:p>
            <a:r>
              <a:rPr lang="el-GR" dirty="0"/>
              <a:t>Καλός αερισμός χώρου</a:t>
            </a:r>
          </a:p>
          <a:p>
            <a:r>
              <a:rPr lang="el-GR" dirty="0"/>
              <a:t>Ύψος εργασιακού χώρου</a:t>
            </a:r>
          </a:p>
          <a:p>
            <a:r>
              <a:rPr lang="el-GR" dirty="0"/>
              <a:t>Πρόγραμμα επιτήρησης του</a:t>
            </a:r>
          </a:p>
          <a:p>
            <a:pPr marL="0" indent="0">
              <a:buNone/>
            </a:pPr>
            <a:r>
              <a:rPr lang="el-GR" dirty="0"/>
              <a:t> αναπνευστικού των εργαζομένων 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99081A3-44D3-4BA6-B116-E063F727E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2650191"/>
            <a:ext cx="5005251" cy="375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967CB3-B976-4B2E-9B8B-FF2F5BF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71" y="453871"/>
            <a:ext cx="9366325" cy="1143000"/>
          </a:xfrm>
        </p:spPr>
        <p:txBody>
          <a:bodyPr>
            <a:normAutofit/>
          </a:bodyPr>
          <a:lstStyle/>
          <a:p>
            <a:r>
              <a:rPr lang="el-GR" dirty="0"/>
              <a:t>3. Ο κλάδος των κομμωτηρίων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3528C09-B4B0-402C-A88A-5B8A995C0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724" y="1814200"/>
            <a:ext cx="9036423" cy="3508977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Έκθεσή τους σε τοξικούς παράγοντες που χρησιμοποιούνται κατά την εργασιακή διαδικασία</a:t>
            </a:r>
            <a:r>
              <a:rPr lang="en-US" dirty="0"/>
              <a:t>: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/>
              <a:t>Προϊόντα αποχρωματισμού των μαλλιών (</a:t>
            </a:r>
            <a:r>
              <a:rPr lang="el-GR" dirty="0" err="1"/>
              <a:t>υπερθειϊκά</a:t>
            </a:r>
            <a:r>
              <a:rPr lang="el-GR" dirty="0"/>
              <a:t> άλατα).</a:t>
            </a:r>
          </a:p>
          <a:p>
            <a:r>
              <a:rPr lang="el-GR" dirty="0"/>
              <a:t>Βαφές των μαλλιών </a:t>
            </a:r>
          </a:p>
          <a:p>
            <a:r>
              <a:rPr lang="el-GR" dirty="0"/>
              <a:t> </a:t>
            </a:r>
            <a:r>
              <a:rPr lang="el-GR" dirty="0" err="1"/>
              <a:t>Σπρέϋ</a:t>
            </a:r>
            <a:r>
              <a:rPr lang="el-GR" dirty="0"/>
              <a:t> </a:t>
            </a:r>
          </a:p>
          <a:p>
            <a:r>
              <a:rPr lang="en-US" dirty="0"/>
              <a:t>L</a:t>
            </a:r>
            <a:r>
              <a:rPr lang="en-GB" dirty="0" err="1"/>
              <a:t>atex</a:t>
            </a:r>
            <a:r>
              <a:rPr lang="en-GB" dirty="0"/>
              <a:t> </a:t>
            </a:r>
            <a:r>
              <a:rPr lang="el-GR" dirty="0"/>
              <a:t>των γαντιών </a:t>
            </a:r>
          </a:p>
        </p:txBody>
      </p:sp>
      <p:pic>
        <p:nvPicPr>
          <p:cNvPr id="5122" name="Picture 2" descr="ÎÏÎ¿ÏÎ­Î»ÎµÏÎ¼Î± ÎµÎ¹ÎºÏÎ½Î±Ï Î³Î¹Î± asthma hairdresser">
            <a:extLst>
              <a:ext uri="{FF2B5EF4-FFF2-40B4-BE49-F238E27FC236}">
                <a16:creationId xmlns:a16="http://schemas.microsoft.com/office/drawing/2014/main" id="{154570D7-94F4-4158-987A-56C15A677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21" y="3069771"/>
            <a:ext cx="3334358" cy="333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0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0F04B2-FF3C-41E0-817B-7A803B9C2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23" y="453871"/>
            <a:ext cx="9366325" cy="1143000"/>
          </a:xfrm>
        </p:spPr>
        <p:txBody>
          <a:bodyPr/>
          <a:lstStyle/>
          <a:p>
            <a:r>
              <a:rPr lang="el-GR" dirty="0"/>
              <a:t>Έρευνες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7602D6-9AA3-4848-8068-FC4141EA1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1918704"/>
            <a:ext cx="9036423" cy="3508977"/>
          </a:xfrm>
        </p:spPr>
        <p:txBody>
          <a:bodyPr/>
          <a:lstStyle/>
          <a:p>
            <a:r>
              <a:rPr lang="el-GR" dirty="0"/>
              <a:t>Επιβαρυμένοι </a:t>
            </a:r>
            <a:r>
              <a:rPr lang="el-GR" dirty="0" err="1"/>
              <a:t>σπιρομετρικοί</a:t>
            </a:r>
            <a:r>
              <a:rPr lang="el-GR" dirty="0"/>
              <a:t> δείκτες</a:t>
            </a:r>
          </a:p>
          <a:p>
            <a:r>
              <a:rPr lang="el-GR" dirty="0"/>
              <a:t>Συμπτώματα άσθματος</a:t>
            </a:r>
          </a:p>
          <a:p>
            <a:r>
              <a:rPr lang="el-GR" dirty="0"/>
              <a:t>Παράμετροι:</a:t>
            </a:r>
          </a:p>
          <a:p>
            <a:pPr lvl="1"/>
            <a:r>
              <a:rPr lang="el-GR" dirty="0"/>
              <a:t>Διάρκεια της εργασίας, </a:t>
            </a:r>
          </a:p>
          <a:p>
            <a:pPr lvl="1"/>
            <a:r>
              <a:rPr lang="el-GR" dirty="0"/>
              <a:t>Ένταση της έκθεσης σε ερεθιστικούς παράγοντες, </a:t>
            </a:r>
          </a:p>
          <a:p>
            <a:pPr lvl="1"/>
            <a:r>
              <a:rPr lang="el-GR" dirty="0"/>
              <a:t>Εξαερισμός </a:t>
            </a:r>
          </a:p>
        </p:txBody>
      </p:sp>
    </p:spTree>
    <p:extLst>
      <p:ext uri="{BB962C8B-B14F-4D97-AF65-F5344CB8AC3E}">
        <p14:creationId xmlns:p14="http://schemas.microsoft.com/office/powerpoint/2010/main" val="20646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3D8751-DDF9-4239-BA5C-762A8B888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23" y="453871"/>
            <a:ext cx="9366325" cy="1143000"/>
          </a:xfrm>
        </p:spPr>
        <p:txBody>
          <a:bodyPr/>
          <a:lstStyle/>
          <a:p>
            <a:r>
              <a:rPr lang="el-GR" dirty="0"/>
              <a:t>Μέτρα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6EA427-C11E-484F-9E0E-2AE91CD54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1918704"/>
            <a:ext cx="9036423" cy="3508977"/>
          </a:xfrm>
        </p:spPr>
        <p:txBody>
          <a:bodyPr/>
          <a:lstStyle/>
          <a:p>
            <a:r>
              <a:rPr lang="el-GR" dirty="0"/>
              <a:t>Χρήση κατάλληλων Μέσων Ατομικής Προστασίας</a:t>
            </a:r>
          </a:p>
          <a:p>
            <a:r>
              <a:rPr lang="el-GR" dirty="0"/>
              <a:t>Εμβαδό / ύψος εργασιακών χώρων</a:t>
            </a:r>
          </a:p>
          <a:p>
            <a:r>
              <a:rPr lang="el-GR" dirty="0"/>
              <a:t>Εγκεκριμένα προϊόντα</a:t>
            </a:r>
          </a:p>
          <a:p>
            <a:r>
              <a:rPr lang="el-GR" dirty="0"/>
              <a:t>Πρόγραμμα επιτήρησης του αναπνευστικού των εργαζομένων </a:t>
            </a:r>
          </a:p>
          <a:p>
            <a:r>
              <a:rPr lang="el-GR" dirty="0"/>
              <a:t>Ενημέρωση / εκπαίδευση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564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C8FC7C-702E-457C-B466-75896E1A1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71" y="453871"/>
            <a:ext cx="9366325" cy="1143000"/>
          </a:xfrm>
        </p:spPr>
        <p:txBody>
          <a:bodyPr/>
          <a:lstStyle/>
          <a:p>
            <a:r>
              <a:rPr lang="el-GR" dirty="0"/>
              <a:t>4. Υπηρεσίες καθαριότητας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A5E2D6-50A1-45A2-BE0F-53ED50AFA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1" y="1984018"/>
            <a:ext cx="9036423" cy="3508977"/>
          </a:xfrm>
        </p:spPr>
        <p:txBody>
          <a:bodyPr/>
          <a:lstStyle/>
          <a:p>
            <a:r>
              <a:rPr lang="el-GR" dirty="0"/>
              <a:t>Εργαζόμενοι σε εταιρία παροχής υπηρεσιών καθαρισμού</a:t>
            </a:r>
          </a:p>
          <a:p>
            <a:r>
              <a:rPr lang="el-GR" dirty="0"/>
              <a:t>Χώρος εργασίας: εκπαιδευτικό ίδρυμα</a:t>
            </a:r>
            <a:r>
              <a:rPr lang="en-US" dirty="0"/>
              <a:t> (</a:t>
            </a:r>
            <a:r>
              <a:rPr lang="el-GR" dirty="0"/>
              <a:t>Ελλάδα</a:t>
            </a:r>
            <a:r>
              <a:rPr lang="en-US" dirty="0"/>
              <a:t>)</a:t>
            </a:r>
            <a:endParaRPr lang="el-GR" dirty="0"/>
          </a:p>
          <a:p>
            <a:endParaRPr lang="el-GR" dirty="0"/>
          </a:p>
        </p:txBody>
      </p:sp>
      <p:pic>
        <p:nvPicPr>
          <p:cNvPr id="9218" name="Picture 2" descr="ÎÏÎ¿ÏÎ­Î»ÎµÏÎ¼Î± ÎµÎ¹ÎºÏÎ½Î±Ï Î³Î¹Î± university clipart">
            <a:extLst>
              <a:ext uri="{FF2B5EF4-FFF2-40B4-BE49-F238E27FC236}">
                <a16:creationId xmlns:a16="http://schemas.microsoft.com/office/drawing/2014/main" id="{E863A579-4427-40C3-BCAB-93388E7A2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09" y="3116988"/>
            <a:ext cx="4207873" cy="315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ÎÏÎ¿ÏÎ­Î»ÎµÏÎ¼Î± ÎµÎ¹ÎºÏÎ½Î±Ï Î³Î¹Î± cleaning spray">
            <a:extLst>
              <a:ext uri="{FF2B5EF4-FFF2-40B4-BE49-F238E27FC236}">
                <a16:creationId xmlns:a16="http://schemas.microsoft.com/office/drawing/2014/main" id="{9B922EBA-6877-4E51-BF80-2A357CF3A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782" y="4613429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9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A6E544-B43B-47D6-982A-37DC4AB6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03" y="191708"/>
            <a:ext cx="9366325" cy="1143000"/>
          </a:xfrm>
        </p:spPr>
        <p:txBody>
          <a:bodyPr/>
          <a:lstStyle/>
          <a:p>
            <a:r>
              <a:rPr lang="el-GR" dirty="0"/>
              <a:t>2000 </a:t>
            </a:r>
            <a:r>
              <a:rPr lang="en-US" dirty="0"/>
              <a:t>		  </a:t>
            </a:r>
            <a:r>
              <a:rPr lang="el-GR" dirty="0"/>
              <a:t>2015</a:t>
            </a:r>
          </a:p>
        </p:txBody>
      </p:sp>
      <p:pic>
        <p:nvPicPr>
          <p:cNvPr id="1026" name="Picture 2" descr="ÎÏÎ¿ÏÎ­Î»ÎµÏÎ¼Î± ÎµÎ¹ÎºÏÎ½Î±Ï Î³Î¹Î± arrow">
            <a:extLst>
              <a:ext uri="{FF2B5EF4-FFF2-40B4-BE49-F238E27FC236}">
                <a16:creationId xmlns:a16="http://schemas.microsoft.com/office/drawing/2014/main" id="{D1675E72-5055-45B7-BD06-1EB838C2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93520" y="763208"/>
            <a:ext cx="1400175" cy="52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ÎÏÎ¿ÏÎ­Î»ÎµÏÎ¼Î± ÎµÎ¹ÎºÏÎ½Î±Ï Î³Î¹Î± exposure to chemicals">
            <a:extLst>
              <a:ext uri="{FF2B5EF4-FFF2-40B4-BE49-F238E27FC236}">
                <a16:creationId xmlns:a16="http://schemas.microsoft.com/office/drawing/2014/main" id="{6BA5E2B2-9672-4BA8-863B-01AB3945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1" y="2014649"/>
            <a:ext cx="6729573" cy="44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ÎÏÎ¿ÏÎ­Î»ÎµÏÎ¼Î± ÎµÎ¹ÎºÏÎ½Î±Ï Î³Î¹Î± clock quarter red">
            <a:extLst>
              <a:ext uri="{FF2B5EF4-FFF2-40B4-BE49-F238E27FC236}">
                <a16:creationId xmlns:a16="http://schemas.microsoft.com/office/drawing/2014/main" id="{414235B7-F893-4FE6-B08B-C10329D0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96" y="2220685"/>
            <a:ext cx="4156883" cy="415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7AB8E4-C922-412A-BE82-799843E1E83A}"/>
              </a:ext>
            </a:extLst>
          </p:cNvPr>
          <p:cNvSpPr txBox="1"/>
          <p:nvPr/>
        </p:nvSpPr>
        <p:spPr>
          <a:xfrm>
            <a:off x="8386354" y="55218"/>
            <a:ext cx="1005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20000"/>
                </a:solidFill>
              </a:rPr>
              <a:t>17% </a:t>
            </a:r>
            <a:endParaRPr lang="el-GR" sz="2800" b="1" dirty="0">
              <a:solidFill>
                <a:srgbClr val="2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ÎÏÎ¿ÏÎ­Î»ÎµÏÎ¼Î± ÎµÎ¹ÎºÏÎ½Î±Ï Î³Î¹Î± containers no labels">
            <a:extLst>
              <a:ext uri="{FF2B5EF4-FFF2-40B4-BE49-F238E27FC236}">
                <a16:creationId xmlns:a16="http://schemas.microsoft.com/office/drawing/2014/main" id="{8E389381-123B-4A1D-8EF3-77F5FCC0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90" y="750518"/>
            <a:ext cx="5320938" cy="53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ÎÏÎ¿ÏÎ­Î»ÎµÏÎ¼Î± ÎµÎ¹ÎºÏÎ½Î±Ï Î³Î¹Î± cleaning clipart free">
            <a:extLst>
              <a:ext uri="{FF2B5EF4-FFF2-40B4-BE49-F238E27FC236}">
                <a16:creationId xmlns:a16="http://schemas.microsoft.com/office/drawing/2014/main" id="{739D028E-46A4-4945-9F28-2C8777BDA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6"/>
          <a:stretch/>
        </p:blipFill>
        <p:spPr bwMode="auto">
          <a:xfrm>
            <a:off x="4697984" y="1789611"/>
            <a:ext cx="4929342" cy="355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EACAE77-1594-4601-832D-9C1BC48E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81" y="5345376"/>
            <a:ext cx="9366325" cy="1143000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Οι εργαζόμενοι παραπονέθηκαν για ερεθισμούς του δέρματος, των ματιών και δυσκολία στην αναπνοή.</a:t>
            </a:r>
          </a:p>
        </p:txBody>
      </p:sp>
    </p:spTree>
    <p:extLst>
      <p:ext uri="{BB962C8B-B14F-4D97-AF65-F5344CB8AC3E}">
        <p14:creationId xmlns:p14="http://schemas.microsoft.com/office/powerpoint/2010/main" val="173623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0906D3-DF23-473F-8395-1697C484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371" y="453871"/>
            <a:ext cx="9366325" cy="1143000"/>
          </a:xfrm>
        </p:spPr>
        <p:txBody>
          <a:bodyPr/>
          <a:lstStyle/>
          <a:p>
            <a:r>
              <a:rPr lang="el-GR" dirty="0"/>
              <a:t>Ευρήματα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6AD4C1-D881-43AF-8676-668495A6A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371" y="1892577"/>
            <a:ext cx="9036423" cy="3508977"/>
          </a:xfrm>
        </p:spPr>
        <p:txBody>
          <a:bodyPr>
            <a:normAutofit/>
          </a:bodyPr>
          <a:lstStyle/>
          <a:p>
            <a:r>
              <a:rPr lang="el-GR" dirty="0"/>
              <a:t>Χρήση απορρυπαντικών αγνώστων στοιχείων και προέλευσης (αποθηκευμένα σε δοχεία χωρίς τις κατάλληλες ετικέτες / </a:t>
            </a:r>
            <a:r>
              <a:rPr lang="en-US" dirty="0"/>
              <a:t>MSDS</a:t>
            </a:r>
            <a:r>
              <a:rPr lang="el-GR" dirty="0"/>
              <a:t>)</a:t>
            </a:r>
            <a:endParaRPr lang="en-US" dirty="0"/>
          </a:p>
          <a:p>
            <a:r>
              <a:rPr lang="el-GR" dirty="0"/>
              <a:t>Έλλειψη επαρκούς επιτήρησης κατά τις εσωτερικές επιθεωρήσεις του Τεχνικού Ασφαλείας του ιδρύματος.</a:t>
            </a:r>
          </a:p>
          <a:p>
            <a:r>
              <a:rPr lang="el-GR" dirty="0"/>
              <a:t>Καθήκοντα ΤΑ για την επιχείρηση εκτελούσε ο ίδιος ο εργοδότης.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738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5B9EA5-2B44-4965-82F2-0407C062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37" y="453871"/>
            <a:ext cx="9366325" cy="1143000"/>
          </a:xfrm>
        </p:spPr>
        <p:txBody>
          <a:bodyPr/>
          <a:lstStyle/>
          <a:p>
            <a:r>
              <a:rPr lang="en-US" dirty="0"/>
              <a:t>5. </a:t>
            </a:r>
            <a:r>
              <a:rPr lang="el-GR" dirty="0"/>
              <a:t>Ηλεκτροσυγκολλητές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22F541-DF40-421D-B995-B083A6E27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837" y="1879515"/>
            <a:ext cx="9036423" cy="3508977"/>
          </a:xfrm>
        </p:spPr>
        <p:txBody>
          <a:bodyPr/>
          <a:lstStyle/>
          <a:p>
            <a:r>
              <a:rPr lang="el-GR" dirty="0"/>
              <a:t>Παρατεταμένη έκθεση σε αναθυμιάσεις/αέρια κατά  τη συγκόλληση: </a:t>
            </a:r>
          </a:p>
          <a:p>
            <a:pPr lvl="1"/>
            <a:r>
              <a:rPr lang="el-GR" dirty="0"/>
              <a:t>Ευαισθησία σε λοιμώξεις του αναπνευστικού / πνευμονία</a:t>
            </a:r>
          </a:p>
          <a:p>
            <a:pPr lvl="1"/>
            <a:r>
              <a:rPr lang="el-GR" dirty="0"/>
              <a:t>Επαγγελματικό άσθμα</a:t>
            </a:r>
          </a:p>
          <a:p>
            <a:pPr lvl="1"/>
            <a:r>
              <a:rPr lang="el-GR" dirty="0"/>
              <a:t>Καρκίνος</a:t>
            </a:r>
          </a:p>
          <a:p>
            <a:pPr lvl="1"/>
            <a:r>
              <a:rPr lang="el-GR" dirty="0"/>
              <a:t>Πυρετός από μεταλλικούς ατμούς</a:t>
            </a:r>
          </a:p>
          <a:p>
            <a:pPr lvl="1"/>
            <a:r>
              <a:rPr lang="el-GR" dirty="0"/>
              <a:t>Παροδική επιδείνωση της αναπνευστικής λειτουργίας</a:t>
            </a:r>
          </a:p>
          <a:p>
            <a:pPr lvl="1"/>
            <a:r>
              <a:rPr lang="el-GR" dirty="0"/>
              <a:t>Ερεθισμός του φάρυγγα και των πνευμόνων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5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A64F0D-A716-4EBC-AF5A-9C17EA95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5406602-91EB-4CCD-8EB6-AA00EBCE3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Συνεργασία / ενεργοποίηση του εργατικού κέντρου κατόπιν περιστατικού.</a:t>
            </a:r>
          </a:p>
          <a:p>
            <a:r>
              <a:rPr lang="el-GR" dirty="0"/>
              <a:t>Προώθηση οργανωτικών μέτρων.</a:t>
            </a:r>
          </a:p>
          <a:p>
            <a:r>
              <a:rPr lang="el-GR" dirty="0"/>
              <a:t>Απαραίτητη η κατοχή επαγγελματικής άδειας.</a:t>
            </a:r>
          </a:p>
          <a:p>
            <a:r>
              <a:rPr lang="el-GR" dirty="0"/>
              <a:t>Αφορά όλους τους εργαζόμενους στο χώρο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9895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756CFA-2D5F-462B-85C3-662A5597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47A55FB-3803-4E38-BE7C-2A0E41A11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ÎÏÎ¿ÏÎ­Î»ÎµÏÎ¼Î± ÎµÎ¹ÎºÏÎ½Î±Ï Î³Î¹Î± dentist">
            <a:extLst>
              <a:ext uri="{FF2B5EF4-FFF2-40B4-BE49-F238E27FC236}">
                <a16:creationId xmlns:a16="http://schemas.microsoft.com/office/drawing/2014/main" id="{9AA3FEDD-A8E9-4049-B815-0A6227256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50" y="691591"/>
            <a:ext cx="8724069" cy="58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040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373A9D-9039-4A2E-9903-B1B2615D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37" y="453871"/>
            <a:ext cx="9366325" cy="1143000"/>
          </a:xfrm>
        </p:spPr>
        <p:txBody>
          <a:bodyPr/>
          <a:lstStyle/>
          <a:p>
            <a:r>
              <a:rPr lang="el-GR" dirty="0"/>
              <a:t>Μέτρα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B6358A-4680-4148-9073-0FF8ED2BF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837" y="1957892"/>
            <a:ext cx="9036423" cy="4181651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Ενημέρωση εργοδότη </a:t>
            </a:r>
            <a:r>
              <a:rPr lang="en-US" dirty="0"/>
              <a:t>/ </a:t>
            </a:r>
            <a:r>
              <a:rPr lang="el-GR" dirty="0"/>
              <a:t>εργαζομένων σχετικά με τα ευρήματα νέων ερευνών</a:t>
            </a:r>
          </a:p>
          <a:p>
            <a:r>
              <a:rPr lang="el-GR" dirty="0"/>
              <a:t>Προσαρμογή των εργασιακών πρακτικών</a:t>
            </a:r>
          </a:p>
          <a:p>
            <a:r>
              <a:rPr lang="el-GR" dirty="0"/>
              <a:t>Ενημέρωση / εκπαίδευση προσωπικού σε θέματα ασφάλειας και υγείας</a:t>
            </a:r>
          </a:p>
          <a:p>
            <a:r>
              <a:rPr lang="el-GR" dirty="0"/>
              <a:t>Ενημέρωση / εκπαίδευση για κάθε επικίνδυνη ουσία εντός του εργασιακού χώρου</a:t>
            </a:r>
          </a:p>
          <a:p>
            <a:r>
              <a:rPr lang="el-GR" dirty="0"/>
              <a:t>Χρήση εγκεκριμένων υλών / σκευασμάτων με τα αντίστοιχα </a:t>
            </a:r>
            <a:r>
              <a:rPr lang="en-US" dirty="0"/>
              <a:t>MSDS</a:t>
            </a:r>
            <a:endParaRPr lang="el-GR" dirty="0"/>
          </a:p>
          <a:p>
            <a:r>
              <a:rPr lang="el-GR" dirty="0"/>
              <a:t>Καθορισμός προγράμματος εργασίας / διαλειμμάτων </a:t>
            </a:r>
          </a:p>
          <a:p>
            <a:r>
              <a:rPr lang="el-GR" dirty="0"/>
              <a:t>Χρήση των κατάλληλων Μέσων Ατομικής Προστασίας (Γάντια, μάσκες, γυαλιά, κλπ.)</a:t>
            </a:r>
          </a:p>
        </p:txBody>
      </p:sp>
      <p:pic>
        <p:nvPicPr>
          <p:cNvPr id="1026" name="Picture 2" descr="ÎÏÎ¿ÏÎ­Î»ÎµÏÎ¼Î± ÎµÎ¹ÎºÏÎ½Î±Ï Î³Î¹Î± measures">
            <a:extLst>
              <a:ext uri="{FF2B5EF4-FFF2-40B4-BE49-F238E27FC236}">
                <a16:creationId xmlns:a16="http://schemas.microsoft.com/office/drawing/2014/main" id="{499AA8BB-DE9B-4E03-ACBA-B39666F90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44" y="792504"/>
            <a:ext cx="3895725" cy="116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17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935AF5-4C03-4333-BC6D-DADAE67BC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23" y="570464"/>
            <a:ext cx="9366325" cy="1143000"/>
          </a:xfrm>
        </p:spPr>
        <p:txBody>
          <a:bodyPr/>
          <a:lstStyle/>
          <a:p>
            <a:r>
              <a:rPr lang="el-GR" dirty="0"/>
              <a:t>Μέτρα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78FA0A-E65B-4269-86C9-ECB256689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1905640"/>
            <a:ext cx="9036423" cy="3508977"/>
          </a:xfrm>
        </p:spPr>
        <p:txBody>
          <a:bodyPr/>
          <a:lstStyle/>
          <a:p>
            <a:pPr algn="just"/>
            <a:r>
              <a:rPr lang="el-GR" dirty="0"/>
              <a:t>Αντικαπνιστικές δράσεις εντός της επιχείρησης στα πλαίσια ευρύτερου προγράμματος προαγωγής υγείας των εργαζομένων</a:t>
            </a:r>
          </a:p>
          <a:p>
            <a:pPr algn="just"/>
            <a:r>
              <a:rPr lang="el-GR" dirty="0"/>
              <a:t>Αναδιάταξη χώρων εργασίας</a:t>
            </a:r>
          </a:p>
          <a:p>
            <a:pPr algn="just"/>
            <a:r>
              <a:rPr lang="el-GR" dirty="0"/>
              <a:t>Συνεχής επαρκής επιτήρηση ασφάλειας και υγείας από την επιχείρηση</a:t>
            </a:r>
          </a:p>
          <a:p>
            <a:pPr algn="just"/>
            <a:r>
              <a:rPr lang="el-GR" dirty="0"/>
              <a:t>Αντικατάσταση παλαιού ή </a:t>
            </a:r>
            <a:r>
              <a:rPr lang="el-GR" dirty="0" err="1"/>
              <a:t>αναποτελεσματικούεξοπλισμού</a:t>
            </a:r>
            <a:endParaRPr lang="el-GR" dirty="0"/>
          </a:p>
          <a:p>
            <a:pPr algn="just"/>
            <a:r>
              <a:rPr lang="el-GR" dirty="0"/>
              <a:t>Βασικές αρχές της Οδηγίας Πλαίσιο (89/391/Ε</a:t>
            </a:r>
            <a:r>
              <a:rPr lang="en-US" dirty="0"/>
              <a:t>EC</a:t>
            </a:r>
            <a:r>
              <a:rPr lang="el-GR" dirty="0"/>
              <a:t>)</a:t>
            </a:r>
          </a:p>
          <a:p>
            <a:pPr algn="just"/>
            <a:endParaRPr lang="el-GR" dirty="0"/>
          </a:p>
          <a:p>
            <a:pPr algn="just"/>
            <a:endParaRPr lang="el-GR" dirty="0"/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9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09CE2E-FE61-44E8-BF5E-563F8274D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720524"/>
          </a:xfrm>
        </p:spPr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b="1" dirty="0"/>
              <a:t>Σας ευχαριστώ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815E99A-8DDC-4290-BE83-EBFF229AEC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l-GR" dirty="0"/>
          </a:p>
          <a:p>
            <a:endParaRPr lang="el-GR" dirty="0"/>
          </a:p>
        </p:txBody>
      </p:sp>
      <p:pic>
        <p:nvPicPr>
          <p:cNvPr id="6" name="Picture 2" descr="ÎÏÎ¿ÏÎ­Î»ÎµÏÎ¼Î± ÎµÎ¹ÎºÏÎ½Î±Ï Î³Î¹Î± dangerous substances">
            <a:extLst>
              <a:ext uri="{FF2B5EF4-FFF2-40B4-BE49-F238E27FC236}">
                <a16:creationId xmlns:a16="http://schemas.microsoft.com/office/drawing/2014/main" id="{C23EC702-56D9-48A2-8685-DEC87F6D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36" y="3566159"/>
            <a:ext cx="4545105" cy="254725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8177AEC-0D6A-4B0A-B338-38F3CD2AB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3" y="6176965"/>
            <a:ext cx="2697554" cy="6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6EBF49-2CC4-4A25-88B0-B96102AA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07640CED-696B-440B-851A-D70E720B5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5046" cy="2932343"/>
          </a:xfrm>
        </p:spPr>
      </p:pic>
      <p:pic>
        <p:nvPicPr>
          <p:cNvPr id="11" name="Picture 2" descr="ÎÏÎ¿ÏÎ­Î»ÎµÏÎ¼Î± ÎµÎ¹ÎºÏÎ½Î±Ï Î³Î¹Î± welding fumes">
            <a:extLst>
              <a:ext uri="{FF2B5EF4-FFF2-40B4-BE49-F238E27FC236}">
                <a16:creationId xmlns:a16="http://schemas.microsoft.com/office/drawing/2014/main" id="{7BFD8CC0-C86F-4982-88FD-A91EFD9E1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70" y="2278966"/>
            <a:ext cx="7027230" cy="45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ÎÏÎ¿ÏÎ­Î»ÎµÏÎ¼Î± ÎµÎ¹ÎºÏÎ½Î±Ï Î³Î¹Î± cleaning">
            <a:extLst>
              <a:ext uri="{FF2B5EF4-FFF2-40B4-BE49-F238E27FC236}">
                <a16:creationId xmlns:a16="http://schemas.microsoft.com/office/drawing/2014/main" id="{2DC7CCD4-6DB5-4703-9379-44E1BC0A9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1"/>
          <a:stretch/>
        </p:blipFill>
        <p:spPr bwMode="auto">
          <a:xfrm>
            <a:off x="0" y="2932343"/>
            <a:ext cx="5164770" cy="39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Î£ÏÎµÏÎ¹ÎºÎ® ÎµÎ¹ÎºÏÎ½Î±">
            <a:extLst>
              <a:ext uri="{FF2B5EF4-FFF2-40B4-BE49-F238E27FC236}">
                <a16:creationId xmlns:a16="http://schemas.microsoft.com/office/drawing/2014/main" id="{2AA9F213-5CEE-492B-A2DE-5D138C551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92" y="1"/>
            <a:ext cx="4525107" cy="22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ÎÏÎ¿ÏÎ­Î»ÎµÏÎ¼Î± ÎµÎ¹ÎºÏÎ½Î±Ï Î³Î¹Î± invisible">
            <a:extLst>
              <a:ext uri="{FF2B5EF4-FFF2-40B4-BE49-F238E27FC236}">
                <a16:creationId xmlns:a16="http://schemas.microsoft.com/office/drawing/2014/main" id="{95D169BE-021B-4E9A-9AD8-C07C6819A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69" y="-1"/>
            <a:ext cx="2619063" cy="227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7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1CB5F8-D9DE-4725-BB76-5A30A168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32869F3-6D0B-416B-98D4-72AAADCF5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dust-to-the-face">
            <a:extLst>
              <a:ext uri="{FF2B5EF4-FFF2-40B4-BE49-F238E27FC236}">
                <a16:creationId xmlns:a16="http://schemas.microsoft.com/office/drawing/2014/main" id="{ED5AA59F-5E25-4A13-86ED-1D9144C29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3" y="275288"/>
            <a:ext cx="11027988" cy="624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30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8359DE-4111-4381-BCA2-1087C1F06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37" y="504153"/>
            <a:ext cx="9366325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Η ασθένεια των καπνοδοχοκαθαριστών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56A28E-58DF-4E30-90FB-AF8F199D4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2079925"/>
            <a:ext cx="9036423" cy="3508977"/>
          </a:xfrm>
        </p:spPr>
        <p:txBody>
          <a:bodyPr/>
          <a:lstStyle/>
          <a:p>
            <a:r>
              <a:rPr lang="el-GR" dirty="0"/>
              <a:t>Από το 1</a:t>
            </a:r>
            <a:r>
              <a:rPr lang="en-US" dirty="0"/>
              <a:t>775</a:t>
            </a:r>
            <a:r>
              <a:rPr lang="el-GR" dirty="0"/>
              <a:t> ο </a:t>
            </a:r>
            <a:r>
              <a:rPr lang="el-GR" dirty="0" err="1"/>
              <a:t>Sir</a:t>
            </a:r>
            <a:r>
              <a:rPr lang="el-GR" dirty="0"/>
              <a:t> </a:t>
            </a:r>
            <a:r>
              <a:rPr lang="en-US" dirty="0"/>
              <a:t>Percival P</a:t>
            </a:r>
            <a:r>
              <a:rPr lang="el-GR" dirty="0" err="1"/>
              <a:t>ott</a:t>
            </a:r>
            <a:r>
              <a:rPr lang="el-GR" dirty="0"/>
              <a:t> παρατήρησε ότι οι καπνοδοχοκαθαριστές του Λονδίνου προσβάλλονται συχνότερα από καρκίνο του οσχέου.</a:t>
            </a:r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pic>
        <p:nvPicPr>
          <p:cNvPr id="13314" name="Picture 2" descr="ÎÏÎ¿ÏÎ­Î»ÎµÏÎ¼Î± ÎµÎ¹ÎºÏÎ½Î±Ï Î³Î¹Î± chimney cleaners">
            <a:extLst>
              <a:ext uri="{FF2B5EF4-FFF2-40B4-BE49-F238E27FC236}">
                <a16:creationId xmlns:a16="http://schemas.microsoft.com/office/drawing/2014/main" id="{05779AB0-A7F3-41A2-B81B-A730EEF6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377" y="2865326"/>
            <a:ext cx="2324173" cy="364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C641A-D272-4A14-8027-0019E1C29A5E}"/>
              </a:ext>
            </a:extLst>
          </p:cNvPr>
          <p:cNvSpPr txBox="1"/>
          <p:nvPr/>
        </p:nvSpPr>
        <p:spPr>
          <a:xfrm>
            <a:off x="1317718" y="3834414"/>
            <a:ext cx="615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7432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</a:pPr>
            <a:r>
              <a:rPr lang="el-GR" sz="2400" dirty="0">
                <a:solidFill>
                  <a:schemeClr val="tx2"/>
                </a:solidFill>
              </a:rPr>
              <a:t>Έκτοτε χιλιάδες χημικές ενώσεις έχουν ενοχοποιηθεί για την ανάπτυξη του καρκίνου στον άνθρωπο</a:t>
            </a:r>
          </a:p>
        </p:txBody>
      </p:sp>
    </p:spTree>
    <p:extLst>
      <p:ext uri="{BB962C8B-B14F-4D97-AF65-F5344CB8AC3E}">
        <p14:creationId xmlns:p14="http://schemas.microsoft.com/office/powerpoint/2010/main" val="32930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DA1177-45B4-46A4-9FBF-0DC7B1BF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37" y="498787"/>
            <a:ext cx="9366325" cy="1143000"/>
          </a:xfrm>
        </p:spPr>
        <p:txBody>
          <a:bodyPr/>
          <a:lstStyle/>
          <a:p>
            <a:r>
              <a:rPr lang="el-GR" dirty="0"/>
              <a:t>Χημικοί παράγοντες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A1C3FE3-EE85-4F13-B427-99EE9AF93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837" y="2101583"/>
            <a:ext cx="9036423" cy="3508977"/>
          </a:xfrm>
        </p:spPr>
        <p:txBody>
          <a:bodyPr/>
          <a:lstStyle/>
          <a:p>
            <a:pPr algn="just"/>
            <a:r>
              <a:rPr lang="el-GR" dirty="0"/>
              <a:t>Κάθε χημικό στοιχείο ή ένωση που βρίσκεται σε εργασιακούς χώρους και χρησιμοποιείται σε εργασιακές διαδικασίες ή απελευθερώνεται από αυτές.</a:t>
            </a:r>
          </a:p>
          <a:p>
            <a:pPr algn="just"/>
            <a:r>
              <a:rPr lang="el-GR" dirty="0"/>
              <a:t>Γνωστές επιπτώσεις </a:t>
            </a:r>
          </a:p>
          <a:p>
            <a:pPr algn="just"/>
            <a:r>
              <a:rPr lang="el-GR" dirty="0"/>
              <a:t>Έλεγχος έκθεσης / οριακές τιμές </a:t>
            </a:r>
            <a:endParaRPr lang="en-US" dirty="0"/>
          </a:p>
          <a:p>
            <a:pPr algn="just"/>
            <a:r>
              <a:rPr lang="el-GR" altLang="el-GR" dirty="0"/>
              <a:t>Αυστηρό πλαίσιο ταξινόμησης, συσκευασίας και επισήμανσης επικίνδυνων ουσιών</a:t>
            </a:r>
            <a:endParaRPr lang="el-GR" dirty="0"/>
          </a:p>
        </p:txBody>
      </p:sp>
      <p:pic>
        <p:nvPicPr>
          <p:cNvPr id="14338" name="Picture 2" descr="Source: European Chemicals Agency">
            <a:extLst>
              <a:ext uri="{FF2B5EF4-FFF2-40B4-BE49-F238E27FC236}">
                <a16:creationId xmlns:a16="http://schemas.microsoft.com/office/drawing/2014/main" id="{124E72AE-0BEC-472A-838B-0AC78AD50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8" b="62520"/>
          <a:stretch/>
        </p:blipFill>
        <p:spPr bwMode="auto">
          <a:xfrm>
            <a:off x="7515200" y="5432846"/>
            <a:ext cx="3242445" cy="106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ource: European Chemicals Agency">
            <a:extLst>
              <a:ext uri="{FF2B5EF4-FFF2-40B4-BE49-F238E27FC236}">
                <a16:creationId xmlns:a16="http://schemas.microsoft.com/office/drawing/2014/main" id="{80B83A7D-0334-417F-9776-84D6BD235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77" b="10181"/>
          <a:stretch/>
        </p:blipFill>
        <p:spPr bwMode="auto">
          <a:xfrm>
            <a:off x="1300276" y="5477030"/>
            <a:ext cx="3107462" cy="101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ource: European Chemicals Agency">
            <a:extLst>
              <a:ext uri="{FF2B5EF4-FFF2-40B4-BE49-F238E27FC236}">
                <a16:creationId xmlns:a16="http://schemas.microsoft.com/office/drawing/2014/main" id="{64B430FD-FDC0-4D43-9212-07BED1A7A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4" b="36023"/>
          <a:stretch/>
        </p:blipFill>
        <p:spPr bwMode="auto">
          <a:xfrm>
            <a:off x="4407738" y="5456739"/>
            <a:ext cx="3107462" cy="10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Î£ÏÎµÏÎ¹ÎºÎ® ÎµÎ¹ÎºÏÎ½Î±">
            <a:extLst>
              <a:ext uri="{FF2B5EF4-FFF2-40B4-BE49-F238E27FC236}">
                <a16:creationId xmlns:a16="http://schemas.microsoft.com/office/drawing/2014/main" id="{1898DF4F-C478-41B3-9BFC-7E9F37FA8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349" y="629721"/>
            <a:ext cx="3444783" cy="14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2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5285DD-EE0A-4C5F-8982-0E8D93FA5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23" y="453871"/>
            <a:ext cx="9366325" cy="1143000"/>
          </a:xfrm>
        </p:spPr>
        <p:txBody>
          <a:bodyPr/>
          <a:lstStyle/>
          <a:p>
            <a:r>
              <a:rPr lang="el-GR" dirty="0"/>
              <a:t>Βιολογικοί παράγοντες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F5B275-6147-4500-95C1-14F30F13A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1841863"/>
            <a:ext cx="9036423" cy="4562265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Βακτήρια, ιοί, μύκητες και παράσιτα.</a:t>
            </a:r>
          </a:p>
          <a:p>
            <a:pPr algn="just"/>
            <a:r>
              <a:rPr lang="el-GR" dirty="0"/>
              <a:t>Υπήρχαν και εξακολουθούν να υπάρχουν σε παραδοσιακούς κλάδους οικονομικής δραστηριότητας.</a:t>
            </a:r>
          </a:p>
          <a:p>
            <a:r>
              <a:rPr lang="el-GR" dirty="0"/>
              <a:t>Δυναμική διακύμανση.</a:t>
            </a:r>
          </a:p>
          <a:p>
            <a:r>
              <a:rPr lang="el-GR" dirty="0"/>
              <a:t>Ομάδες εργαζομένων υψηλού κινδύνου: </a:t>
            </a:r>
          </a:p>
          <a:p>
            <a:pPr lvl="1"/>
            <a:r>
              <a:rPr lang="el-GR" dirty="0"/>
              <a:t>υγειονομική περίθαλψη, </a:t>
            </a:r>
            <a:endParaRPr lang="en-US" dirty="0"/>
          </a:p>
          <a:p>
            <a:pPr lvl="1"/>
            <a:r>
              <a:rPr lang="el-GR" dirty="0"/>
              <a:t>γεωργία, </a:t>
            </a:r>
            <a:endParaRPr lang="en-US" dirty="0"/>
          </a:p>
          <a:p>
            <a:pPr lvl="1"/>
            <a:r>
              <a:rPr lang="el-GR" dirty="0"/>
              <a:t>κτηνιατρικές υπηρεσίες, </a:t>
            </a:r>
            <a:endParaRPr lang="en-US" dirty="0"/>
          </a:p>
          <a:p>
            <a:pPr lvl="1"/>
            <a:r>
              <a:rPr lang="el-GR" dirty="0"/>
              <a:t>εργασίες καθαριότητας και συντήρησης, </a:t>
            </a:r>
            <a:endParaRPr lang="en-US" dirty="0"/>
          </a:p>
          <a:p>
            <a:pPr lvl="1"/>
            <a:r>
              <a:rPr lang="el-GR" dirty="0"/>
              <a:t>διαχείριση λυμάτων και αποβλήτων, </a:t>
            </a:r>
            <a:endParaRPr lang="en-US" dirty="0"/>
          </a:p>
          <a:p>
            <a:pPr lvl="1"/>
            <a:r>
              <a:rPr lang="el-GR" dirty="0"/>
              <a:t>κηπουρική και </a:t>
            </a:r>
            <a:endParaRPr lang="en-US" dirty="0"/>
          </a:p>
          <a:p>
            <a:pPr lvl="1"/>
            <a:r>
              <a:rPr lang="el-GR" dirty="0"/>
              <a:t>εργασία σε εργαστήρια.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722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TF00001203</Template>
  <TotalTime>896</TotalTime>
  <Words>1877</Words>
  <Application>Microsoft Office PowerPoint</Application>
  <PresentationFormat>Ευρεία οθόνη</PresentationFormat>
  <Paragraphs>277</Paragraphs>
  <Slides>47</Slides>
  <Notes>26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47</vt:i4>
      </vt:variant>
    </vt:vector>
  </HeadingPairs>
  <TitlesOfParts>
    <vt:vector size="53" baseType="lpstr">
      <vt:lpstr>Arial</vt:lpstr>
      <vt:lpstr>Calibri</vt:lpstr>
      <vt:lpstr>Century Gothic</vt:lpstr>
      <vt:lpstr>Wingdings</vt:lpstr>
      <vt:lpstr>Wingdings 2</vt:lpstr>
      <vt:lpstr>Austin</vt:lpstr>
      <vt:lpstr> Επικίνδυνες Ουσίες σε Χώρους Εργασίας</vt:lpstr>
      <vt:lpstr>Η κοινωνία της διακινδύνευσης</vt:lpstr>
      <vt:lpstr>Επικίνδυνες ουσίες</vt:lpstr>
      <vt:lpstr>2000     2015</vt:lpstr>
      <vt:lpstr>Παρουσίαση του PowerPoint</vt:lpstr>
      <vt:lpstr>Παρουσίαση του PowerPoint</vt:lpstr>
      <vt:lpstr>Η ασθένεια των καπνοδοχοκαθαριστών</vt:lpstr>
      <vt:lpstr>Χημικοί παράγοντες</vt:lpstr>
      <vt:lpstr>Βιολογικοί παράγοντες</vt:lpstr>
      <vt:lpstr>Οδοί εισόδου στον ανθρώπινο οργανισμό</vt:lpstr>
      <vt:lpstr>Κίνδυνοι για την υγεία</vt:lpstr>
      <vt:lpstr>Κίνδυνοι και για την ασφάλεια </vt:lpstr>
      <vt:lpstr>Δεδομένα</vt:lpstr>
      <vt:lpstr>Επιστημονική τεκμηρίωση</vt:lpstr>
      <vt:lpstr>Περιπτώσεις …</vt:lpstr>
      <vt:lpstr>Περιπτώσεις …</vt:lpstr>
      <vt:lpstr>Περιπτώσεις…</vt:lpstr>
      <vt:lpstr>…και στην καθημερινότητα</vt:lpstr>
      <vt:lpstr>Παρουσίαση του PowerPoint</vt:lpstr>
      <vt:lpstr>1. ΕΛΛΕΝΙΤ</vt:lpstr>
      <vt:lpstr>Αμίαντος</vt:lpstr>
      <vt:lpstr>Εφαρμογές</vt:lpstr>
      <vt:lpstr>Ασθένειες που προκαλεί ο αμίαντος</vt:lpstr>
      <vt:lpstr>Παρουσίαση του PowerPoint</vt:lpstr>
      <vt:lpstr>Παρουσίαση του PowerPoint</vt:lpstr>
      <vt:lpstr>2. Βιομηχανία βάμβακος/ κλωστοϋφαντουργία</vt:lpstr>
      <vt:lpstr>Παρουσίαση του PowerPoint</vt:lpstr>
      <vt:lpstr>Παράγοντες κινδύνου</vt:lpstr>
      <vt:lpstr>Ενδοτοξίνες</vt:lpstr>
      <vt:lpstr>Παρουσίαση του PowerPoint</vt:lpstr>
      <vt:lpstr>Σκοπός</vt:lpstr>
      <vt:lpstr>Παρουσίαση του PowerPoint</vt:lpstr>
      <vt:lpstr>Ευρήματα</vt:lpstr>
      <vt:lpstr>Παρουσίαση του PowerPoint</vt:lpstr>
      <vt:lpstr>Μέτρα</vt:lpstr>
      <vt:lpstr>3. Ο κλάδος των κομμωτηρίων</vt:lpstr>
      <vt:lpstr>Έρευνες</vt:lpstr>
      <vt:lpstr>Μέτρα</vt:lpstr>
      <vt:lpstr>4. Υπηρεσίες καθαριότητας</vt:lpstr>
      <vt:lpstr>Οι εργαζόμενοι παραπονέθηκαν για ερεθισμούς του δέρματος, των ματιών και δυσκολία στην αναπνοή.</vt:lpstr>
      <vt:lpstr>Ευρήματα</vt:lpstr>
      <vt:lpstr>5. Ηλεκτροσυγκολλητές</vt:lpstr>
      <vt:lpstr>Παρουσίαση του PowerPoint</vt:lpstr>
      <vt:lpstr>Παρουσίαση του PowerPoint</vt:lpstr>
      <vt:lpstr>Μέτρα</vt:lpstr>
      <vt:lpstr>Μέτρα</vt:lpstr>
      <vt:lpstr> Σας ευχαριστώ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Επικίνδυνες Ουσίες σε Χώρους Εργασίας</dc:title>
  <dc:creator>Ioannis Anyfantis</dc:creator>
  <cp:lastModifiedBy>Ioannis Anyfantis</cp:lastModifiedBy>
  <cp:revision>174</cp:revision>
  <dcterms:created xsi:type="dcterms:W3CDTF">2018-10-04T16:44:35Z</dcterms:created>
  <dcterms:modified xsi:type="dcterms:W3CDTF">2018-10-22T05:49:11Z</dcterms:modified>
</cp:coreProperties>
</file>