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7" r:id="rId1"/>
  </p:sldMasterIdLst>
  <p:notesMasterIdLst>
    <p:notesMasterId r:id="rId29"/>
  </p:notesMasterIdLst>
  <p:handoutMasterIdLst>
    <p:handoutMasterId r:id="rId30"/>
  </p:handoutMasterIdLst>
  <p:sldIdLst>
    <p:sldId id="289" r:id="rId2"/>
    <p:sldId id="403" r:id="rId3"/>
    <p:sldId id="375" r:id="rId4"/>
    <p:sldId id="376" r:id="rId5"/>
    <p:sldId id="377" r:id="rId6"/>
    <p:sldId id="378" r:id="rId7"/>
    <p:sldId id="379" r:id="rId8"/>
    <p:sldId id="381" r:id="rId9"/>
    <p:sldId id="383" r:id="rId10"/>
    <p:sldId id="382" r:id="rId11"/>
    <p:sldId id="396" r:id="rId12"/>
    <p:sldId id="397" r:id="rId13"/>
    <p:sldId id="399" r:id="rId14"/>
    <p:sldId id="401" r:id="rId15"/>
    <p:sldId id="388" r:id="rId16"/>
    <p:sldId id="394" r:id="rId17"/>
    <p:sldId id="393" r:id="rId18"/>
    <p:sldId id="385" r:id="rId19"/>
    <p:sldId id="386" r:id="rId20"/>
    <p:sldId id="380" r:id="rId21"/>
    <p:sldId id="384" r:id="rId22"/>
    <p:sldId id="387" r:id="rId23"/>
    <p:sldId id="402" r:id="rId24"/>
    <p:sldId id="374" r:id="rId25"/>
    <p:sldId id="391" r:id="rId26"/>
    <p:sldId id="392" r:id="rId27"/>
    <p:sldId id="341" r:id="rId28"/>
  </p:sldIdLst>
  <p:sldSz cx="9144000" cy="6858000" type="screen4x3"/>
  <p:notesSz cx="6797675" cy="9926638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CC0000"/>
    <a:srgbClr val="000099"/>
    <a:srgbClr val="0000FF"/>
    <a:srgbClr val="F3F3F3"/>
    <a:srgbClr val="003399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39" autoAdjust="0"/>
  </p:normalViewPr>
  <p:slideViewPr>
    <p:cSldViewPr>
      <p:cViewPr varScale="1">
        <p:scale>
          <a:sx n="83" d="100"/>
          <a:sy n="83" d="100"/>
        </p:scale>
        <p:origin x="170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09713DD-505F-46EC-AAC6-89DFDC97948B}" type="datetime1">
              <a:rPr lang="en-US"/>
              <a:pPr>
                <a:defRPr/>
              </a:pPr>
              <a:t>5/31/2019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www.mlsi.gov.cy/dli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F682D86-F0AA-438D-AD3B-32EFFDEF07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659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3AD3EE3-2F4D-4BAE-BB96-9327C7913E25}" type="datetime1">
              <a:rPr lang="el-GR"/>
              <a:pPr>
                <a:defRPr/>
              </a:pPr>
              <a:t>31/5/2019</a:t>
            </a:fld>
            <a:endParaRPr lang="el-G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www.mlsi.gov.cy/dli</a:t>
            </a:r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2741B6-3D80-49BC-9FCE-850067530D7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5610685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smtClean="0"/>
              <a:t>www.mlsi.gov.cy/dli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063E8C-0921-4ADD-A952-42060BBAEDA6}" type="slidenum">
              <a:rPr lang="el-GR" altLang="en-US" sz="1200" smtClean="0"/>
              <a:pPr/>
              <a:t>1</a:t>
            </a:fld>
            <a:endParaRPr lang="el-GR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10688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2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537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99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44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49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7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41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93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070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5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0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46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52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50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840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www.mlsi.gov.cy/dli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2741B6-3D80-49BC-9FCE-850067530D76}" type="slidenum">
              <a:rPr lang="el-GR" altLang="en-US" smtClean="0"/>
              <a:pPr>
                <a:defRPr/>
              </a:pPr>
              <a:t>25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367792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www.mlsi.gov.cy/dli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2741B6-3D80-49BC-9FCE-850067530D76}" type="slidenum">
              <a:rPr lang="el-GR" altLang="en-US" smtClean="0"/>
              <a:pPr>
                <a:defRPr/>
              </a:pPr>
              <a:t>26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439312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29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580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91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7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605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50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4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DC8D5-CFB7-490B-AAAE-C24D71D157EF}" type="datetime3">
              <a:rPr lang="en-US"/>
              <a:pPr>
                <a:defRPr/>
              </a:pPr>
              <a:t>31 May 2019</a:t>
            </a:fld>
            <a:r>
              <a:rPr lang="en-US"/>
              <a:t>7/11/2009</a:t>
            </a:r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www.mlsi.gov.cy/dli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74D3C-2F69-4604-BE5C-B2EAEEFBC7B7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2604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719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176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84CD1-AEA0-4982-8392-B5D997EB7681}" type="datetime3">
              <a:rPr lang="en-US"/>
              <a:pPr>
                <a:defRPr/>
              </a:pPr>
              <a:t>31 May 2019</a:t>
            </a:fld>
            <a:r>
              <a:rPr lang="en-US"/>
              <a:t>7/11/2009</a:t>
            </a:r>
            <a:endParaRPr lang="el-G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www.mlsi.gov.cy/dli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6FD42-57B7-41E2-B4E2-D28A116A0C6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25272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3DD5F-20A4-4EE4-82DF-126FCAA6EAC6}" type="datetime3">
              <a:rPr lang="en-US"/>
              <a:pPr>
                <a:defRPr/>
              </a:pPr>
              <a:t>31 May 2019</a:t>
            </a:fld>
            <a:r>
              <a:rPr lang="en-US"/>
              <a:t>7/11/2009</a:t>
            </a:r>
            <a:endParaRPr lang="el-G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www.mlsi.gov.cy/dli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A6362-83E5-4F7C-AB4F-A19DC30F83D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57648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25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296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99"/>
                </a:solidFill>
                <a:latin typeface="Arial" charset="0"/>
              </a:defRPr>
            </a:lvl1pPr>
          </a:lstStyle>
          <a:p>
            <a:pPr>
              <a:defRPr/>
            </a:pPr>
            <a:fld id="{C5A611B1-AC33-481E-BF71-25F6D3663A0A}" type="datetime3">
              <a:rPr lang="en-US"/>
              <a:pPr>
                <a:defRPr/>
              </a:pPr>
              <a:t>31 May 2019</a:t>
            </a:fld>
            <a:r>
              <a:rPr lang="en-US"/>
              <a:t>7/11/2009</a:t>
            </a:r>
            <a:endParaRPr lang="el-GR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www.mlsi.gov.cy/dli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000099"/>
                </a:solidFill>
              </a:defRPr>
            </a:lvl1pPr>
          </a:lstStyle>
          <a:p>
            <a:pPr>
              <a:defRPr/>
            </a:pPr>
            <a:fld id="{D079D474-137A-407E-AD3E-923DA8678D8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  <p:pic>
        <p:nvPicPr>
          <p:cNvPr id="1031" name="Picture 15" descr="LOGO LABOUR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0"/>
            <a:ext cx="11525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rgbClr val="0000CC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nicolaidou@dli.mlsi.gov.c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799" y="1052736"/>
            <a:ext cx="7772400" cy="2374900"/>
          </a:xfrm>
        </p:spPr>
        <p:txBody>
          <a:bodyPr/>
          <a:lstStyle/>
          <a:p>
            <a:pPr>
              <a:defRPr/>
            </a:pPr>
            <a:r>
              <a:rPr lang="el-GR" altLang="en-US" sz="3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/>
            </a:r>
            <a:br>
              <a:rPr lang="el-GR" altLang="en-US" sz="3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el-GR" altLang="en-US" sz="3000" dirty="0">
                <a:solidFill>
                  <a:schemeClr val="accent6"/>
                </a:solidFill>
                <a:latin typeface="Comic Sans MS" panose="030F0702030302020204" pitchFamily="66" charset="0"/>
              </a:rPr>
              <a:t/>
            </a:r>
            <a:br>
              <a:rPr lang="el-GR" altLang="en-US" sz="3000" dirty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el-GR" altLang="en-US" sz="3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/>
            </a:r>
            <a:br>
              <a:rPr lang="el-GR" altLang="en-US" sz="3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en-US" altLang="en-US" sz="3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30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el-GR" altLang="en-US" sz="34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Διαδικτυακ</a:t>
            </a:r>
            <a:r>
              <a:rPr lang="el-GR" altLang="en-US" sz="3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ό</a:t>
            </a:r>
            <a:r>
              <a:rPr lang="el-GR" altLang="en-US" sz="34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Διαδραστικό Εργαλείο Εκτίμησης Κινδύνου  </a:t>
            </a:r>
            <a:br>
              <a:rPr lang="el-GR" altLang="en-US" sz="34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sz="34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nline </a:t>
            </a:r>
            <a:r>
              <a:rPr lang="en-US" altLang="en-US" sz="3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sz="34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nteractive </a:t>
            </a:r>
            <a:r>
              <a:rPr lang="en-US" altLang="en-US" sz="3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sz="34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isk </a:t>
            </a:r>
            <a:r>
              <a:rPr lang="en-US" altLang="en-US" sz="3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34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ssessment</a:t>
            </a:r>
            <a:r>
              <a:rPr lang="el-GR" altLang="en-US" sz="34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altLang="en-US" sz="34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altLang="en-US" sz="34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altLang="en-US" sz="34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altLang="en-US" sz="3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altLang="en-US" sz="34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altLang="en-US" sz="34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altLang="en-US" sz="34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altLang="en-US" sz="3400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Εγγραφή &amp; Χρήση</a:t>
            </a:r>
            <a:r>
              <a:rPr lang="en-US" alt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/>
            </a:r>
            <a:br>
              <a:rPr lang="en-US" altLang="en-US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el-GR" altLang="en-US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800" dirty="0" smtClean="0">
                <a:solidFill>
                  <a:srgbClr val="FF3300"/>
                </a:solidFill>
                <a:latin typeface="Arial" panose="020B0604020202020204" pitchFamily="34" charset="0"/>
              </a:rPr>
              <a:t/>
            </a:r>
            <a:br>
              <a:rPr lang="en-US" altLang="en-US" sz="2800" dirty="0" smtClean="0">
                <a:solidFill>
                  <a:srgbClr val="FF3300"/>
                </a:solidFill>
                <a:latin typeface="Arial" panose="020B0604020202020204" pitchFamily="34" charset="0"/>
              </a:rPr>
            </a:br>
            <a:endParaRPr lang="en-US" altLang="en-US" sz="2800" dirty="0" smtClean="0"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76825" y="4878388"/>
            <a:ext cx="43910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defRPr/>
            </a:pPr>
            <a:r>
              <a:rPr lang="el-GR" alt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Όλγα Νικολαΐδου</a:t>
            </a:r>
          </a:p>
          <a:p>
            <a:pPr algn="just">
              <a:spcBef>
                <a:spcPct val="20000"/>
              </a:spcBef>
              <a:defRPr/>
            </a:pPr>
            <a:r>
              <a:rPr lang="el-GR" alt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Λειτουργός Επιθεώρησης Εργασίας</a:t>
            </a:r>
          </a:p>
          <a:p>
            <a:pPr algn="just">
              <a:spcBef>
                <a:spcPct val="20000"/>
              </a:spcBef>
              <a:defRPr/>
            </a:pPr>
            <a:r>
              <a:rPr lang="en-US" alt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lang="en-US" alt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onicolaidou@dli.mlsi.gov.cy</a:t>
            </a:r>
            <a:endParaRPr lang="en-US" altLang="en-US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US" alt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l-GR" altLang="en-US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ηλ</a:t>
            </a:r>
            <a:r>
              <a:rPr lang="el-GR" altLang="en-US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22405614</a:t>
            </a:r>
          </a:p>
        </p:txBody>
      </p:sp>
      <p:pic>
        <p:nvPicPr>
          <p:cNvPr id="4100" name="Picture 10" descr="Oi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521" y="2762673"/>
            <a:ext cx="1878955" cy="91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EU-OSHA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0"/>
            <a:ext cx="2352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56234F8-CD5B-4993-B840-DE80DAE8B962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6563" name="Rectangle 3"/>
          <p:cNvSpPr txBox="1">
            <a:spLocks noChangeArrowheads="1"/>
          </p:cNvSpPr>
          <p:nvPr/>
        </p:nvSpPr>
        <p:spPr bwMode="auto">
          <a:xfrm>
            <a:off x="755650" y="3284538"/>
            <a:ext cx="7993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400">
              <a:solidFill>
                <a:srgbClr val="0000CC"/>
              </a:solidFill>
            </a:endParaRPr>
          </a:p>
        </p:txBody>
      </p:sp>
      <p:pic>
        <p:nvPicPr>
          <p:cNvPr id="2765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348" y="1556792"/>
            <a:ext cx="9208348" cy="431641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178719" y="34926"/>
            <a:ext cx="7272337" cy="79216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defRPr/>
            </a:pPr>
            <a:r>
              <a:rPr lang="el-G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Αναγνώριση Κινδύνων</a:t>
            </a:r>
            <a:endParaRPr lang="en-GB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D27040C-3CCB-46B7-AC18-02041FB3E388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6563" name="Rectangle 3"/>
          <p:cNvSpPr txBox="1">
            <a:spLocks noChangeArrowheads="1"/>
          </p:cNvSpPr>
          <p:nvPr/>
        </p:nvSpPr>
        <p:spPr bwMode="auto">
          <a:xfrm>
            <a:off x="755650" y="3284538"/>
            <a:ext cx="7993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4088" y="173038"/>
            <a:ext cx="7272337" cy="79216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defRPr/>
            </a:pPr>
            <a:r>
              <a:rPr lang="el-G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Έξοδοι Κινδύνου – Οδοί Διαφυγής</a:t>
            </a:r>
            <a:endParaRPr lang="en-GB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970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8" y="3419479"/>
            <a:ext cx="19044" cy="19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46162"/>
            <a:ext cx="9144000" cy="54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D27040C-3CCB-46B7-AC18-02041FB3E388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6563" name="Rectangle 3"/>
          <p:cNvSpPr txBox="1">
            <a:spLocks noChangeArrowheads="1"/>
          </p:cNvSpPr>
          <p:nvPr/>
        </p:nvSpPr>
        <p:spPr bwMode="auto">
          <a:xfrm>
            <a:off x="755650" y="3284538"/>
            <a:ext cx="7993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4088" y="173038"/>
            <a:ext cx="7272337" cy="79216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defRPr/>
            </a:pPr>
            <a:r>
              <a:rPr lang="el-G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Επαρκής Αριθμός</a:t>
            </a:r>
            <a:endParaRPr lang="en-GB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970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8" y="3419479"/>
            <a:ext cx="19044" cy="19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2" y="1003220"/>
            <a:ext cx="9144000" cy="512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D27040C-3CCB-46B7-AC18-02041FB3E388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6563" name="Rectangle 3"/>
          <p:cNvSpPr txBox="1">
            <a:spLocks noChangeArrowheads="1"/>
          </p:cNvSpPr>
          <p:nvPr/>
        </p:nvSpPr>
        <p:spPr bwMode="auto">
          <a:xfrm>
            <a:off x="755650" y="3284538"/>
            <a:ext cx="7993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4088" y="173038"/>
            <a:ext cx="7272337" cy="79216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defRPr/>
            </a:pPr>
            <a:r>
              <a:rPr lang="el-G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Ελεύθερες Χωρίς Εμπόδια</a:t>
            </a:r>
            <a:endParaRPr lang="en-GB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970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8" y="3419479"/>
            <a:ext cx="19044" cy="190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2" y="908728"/>
            <a:ext cx="9144000" cy="557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D27040C-3CCB-46B7-AC18-02041FB3E388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6563" name="Rectangle 3"/>
          <p:cNvSpPr txBox="1">
            <a:spLocks noChangeArrowheads="1"/>
          </p:cNvSpPr>
          <p:nvPr/>
        </p:nvSpPr>
        <p:spPr bwMode="auto">
          <a:xfrm>
            <a:off x="755650" y="3284538"/>
            <a:ext cx="7993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75076" y="34926"/>
            <a:ext cx="7272337" cy="79216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defRPr/>
            </a:pPr>
            <a:r>
              <a:rPr lang="el-G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Αναγνώριση &amp; Αξιολόγηση</a:t>
            </a:r>
            <a:endParaRPr lang="en-GB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970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8" y="3419479"/>
            <a:ext cx="19044" cy="19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3" y="827088"/>
            <a:ext cx="5184576" cy="57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39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AD44EBE-AE49-4D16-A224-81F20B5320CC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4088" y="173038"/>
            <a:ext cx="7272337" cy="79216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defRPr/>
            </a:pPr>
            <a:r>
              <a:rPr lang="el-G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Πρόσθετοι Κίνδυνοι</a:t>
            </a:r>
            <a:endParaRPr lang="en-GB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789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38035"/>
            <a:ext cx="9144000" cy="490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AD44EBE-AE49-4D16-A224-81F20B5320CC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4088" y="173038"/>
            <a:ext cx="7272337" cy="79216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defRPr/>
            </a:pPr>
            <a:r>
              <a:rPr lang="el-G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Πρόσθετοι Κίνδυνοι</a:t>
            </a:r>
            <a:endParaRPr lang="en-GB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789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278" y="724395"/>
            <a:ext cx="6907213" cy="613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AD44EBE-AE49-4D16-A224-81F20B5320CC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17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4088" y="173038"/>
            <a:ext cx="7272337" cy="79216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defRPr/>
            </a:pPr>
            <a:r>
              <a:rPr lang="el-G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Πρόσθετοι Κίνδυνοι</a:t>
            </a:r>
            <a:endParaRPr lang="en-GB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789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965200"/>
            <a:ext cx="5337478" cy="570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C9F1A1E-915E-4E5B-8EF0-6E931CB7C029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6563" name="Rectangle 3"/>
          <p:cNvSpPr txBox="1">
            <a:spLocks noChangeArrowheads="1"/>
          </p:cNvSpPr>
          <p:nvPr/>
        </p:nvSpPr>
        <p:spPr bwMode="auto">
          <a:xfrm>
            <a:off x="755650" y="3284538"/>
            <a:ext cx="7993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4088" y="173038"/>
            <a:ext cx="7272337" cy="79216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defRPr/>
            </a:pPr>
            <a:r>
              <a:rPr lang="el-G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Σχέδιο Δράσης</a:t>
            </a:r>
            <a:endParaRPr lang="en-GB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17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46162"/>
            <a:ext cx="9144000" cy="4975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8A169EF-8F6D-4DE0-B261-7A3DD912FAB0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19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6563" name="Rectangle 3"/>
          <p:cNvSpPr txBox="1">
            <a:spLocks noChangeArrowheads="1"/>
          </p:cNvSpPr>
          <p:nvPr/>
        </p:nvSpPr>
        <p:spPr bwMode="auto">
          <a:xfrm>
            <a:off x="755650" y="3284538"/>
            <a:ext cx="7993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4088" y="173038"/>
            <a:ext cx="7272337" cy="79216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defRPr/>
            </a:pPr>
            <a:r>
              <a:rPr lang="el-G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Σχέδιο Δράσης</a:t>
            </a:r>
            <a:endParaRPr lang="en-GB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379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65200"/>
            <a:ext cx="9144000" cy="5199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9B91BF2-0DE8-4708-8ADC-AA5CF2FD51FC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6563" name="Rectangle 3"/>
          <p:cNvSpPr txBox="1">
            <a:spLocks noChangeArrowheads="1"/>
          </p:cNvSpPr>
          <p:nvPr/>
        </p:nvSpPr>
        <p:spPr bwMode="auto">
          <a:xfrm>
            <a:off x="755650" y="3284538"/>
            <a:ext cx="7993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400">
              <a:solidFill>
                <a:srgbClr val="0000CC"/>
              </a:solidFill>
            </a:endParaRPr>
          </a:p>
        </p:txBody>
      </p:sp>
      <p:pic>
        <p:nvPicPr>
          <p:cNvPr id="133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815" y="-62772"/>
            <a:ext cx="9252520" cy="692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3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BABAE01-734D-4D0D-882F-4CB41FA319F9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20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6563" name="Rectangle 3"/>
          <p:cNvSpPr txBox="1">
            <a:spLocks noChangeArrowheads="1"/>
          </p:cNvSpPr>
          <p:nvPr/>
        </p:nvSpPr>
        <p:spPr bwMode="auto">
          <a:xfrm>
            <a:off x="755650" y="3284538"/>
            <a:ext cx="7993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4088" y="173038"/>
            <a:ext cx="7272337" cy="79216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defRPr/>
            </a:pPr>
            <a:r>
              <a:rPr lang="el-G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Σύνταξη Έκθεσης</a:t>
            </a:r>
            <a:endParaRPr lang="en-GB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355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39404"/>
            <a:ext cx="9144000" cy="55579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338DB01-0C8C-4E6C-8A27-4B102C01FE77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21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6563" name="Rectangle 3"/>
          <p:cNvSpPr txBox="1">
            <a:spLocks noChangeArrowheads="1"/>
          </p:cNvSpPr>
          <p:nvPr/>
        </p:nvSpPr>
        <p:spPr bwMode="auto">
          <a:xfrm>
            <a:off x="755650" y="3284538"/>
            <a:ext cx="7993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4088" y="173038"/>
            <a:ext cx="7272337" cy="79216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defRPr/>
            </a:pPr>
            <a:r>
              <a:rPr lang="el-G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Έκθεση</a:t>
            </a:r>
            <a:endParaRPr lang="en-GB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584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769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2" y="875140"/>
            <a:ext cx="8342884" cy="5372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8BD31642-CE80-40F9-A2A2-CE0EE4EBA70E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22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6563" name="Rectangle 3"/>
          <p:cNvSpPr txBox="1">
            <a:spLocks noChangeArrowheads="1"/>
          </p:cNvSpPr>
          <p:nvPr/>
        </p:nvSpPr>
        <p:spPr bwMode="auto">
          <a:xfrm>
            <a:off x="755650" y="3284538"/>
            <a:ext cx="7993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4088" y="173038"/>
            <a:ext cx="7272337" cy="79216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defRPr/>
            </a:pPr>
            <a:r>
              <a:rPr lang="el-G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Ανάκτηση / Εκτύπωση</a:t>
            </a:r>
            <a:endParaRPr lang="en-GB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994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63549"/>
            <a:ext cx="9144000" cy="5130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8BD31642-CE80-40F9-A2A2-CE0EE4EBA70E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23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6563" name="Rectangle 3"/>
          <p:cNvSpPr txBox="1">
            <a:spLocks noChangeArrowheads="1"/>
          </p:cNvSpPr>
          <p:nvPr/>
        </p:nvSpPr>
        <p:spPr bwMode="auto">
          <a:xfrm>
            <a:off x="755650" y="3284538"/>
            <a:ext cx="7993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4088" y="173038"/>
            <a:ext cx="7272337" cy="79216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defRPr/>
            </a:pPr>
            <a:r>
              <a:rPr lang="el-G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Ανάκτηση / Εκτύπωση</a:t>
            </a:r>
            <a:endParaRPr lang="en-GB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994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" y="976312"/>
            <a:ext cx="8829675" cy="574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8"/>
            <a:ext cx="8229600" cy="719137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Έκθεση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908050"/>
            <a:ext cx="8640763" cy="4681538"/>
          </a:xfrm>
        </p:spPr>
        <p:txBody>
          <a:bodyPr/>
          <a:lstStyle/>
          <a:p>
            <a:pPr marL="400050" lvl="1" indent="0">
              <a:buNone/>
              <a:defRPr/>
            </a:pPr>
            <a:endParaRPr lang="el-GR" sz="2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el-GR" sz="2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857250" lvl="1" indent="-457200">
              <a:buFont typeface="+mj-lt"/>
              <a:buAutoNum type="arabicPeriod"/>
              <a:defRPr/>
            </a:pPr>
            <a:endParaRPr lang="el-GR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el-GR" sz="2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dirty="0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D26EEE-A8A0-4B3B-AEF8-DC2530632AE4}" type="slidenum">
              <a:rPr lang="el-GR" altLang="en-US" sz="1200" b="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l-GR" altLang="en-US" sz="1200" b="0" smtClean="0">
              <a:solidFill>
                <a:srgbClr val="000099"/>
              </a:solidFill>
            </a:endParaRPr>
          </a:p>
        </p:txBody>
      </p:sp>
      <p:pic>
        <p:nvPicPr>
          <p:cNvPr id="4198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354706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75" y="953368"/>
            <a:ext cx="8770019" cy="5291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8"/>
            <a:ext cx="8229600" cy="719137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Έκθεση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908050"/>
            <a:ext cx="8640763" cy="4681538"/>
          </a:xfrm>
        </p:spPr>
        <p:txBody>
          <a:bodyPr/>
          <a:lstStyle/>
          <a:p>
            <a:pPr marL="400050" lvl="1" indent="0">
              <a:buNone/>
              <a:defRPr/>
            </a:pPr>
            <a:endParaRPr lang="el-GR" sz="2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el-GR" sz="2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857250" lvl="1" indent="-457200">
              <a:buFont typeface="+mj-lt"/>
              <a:buAutoNum type="arabicPeriod"/>
              <a:defRPr/>
            </a:pPr>
            <a:endParaRPr lang="el-GR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el-GR" sz="2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dirty="0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D26EEE-A8A0-4B3B-AEF8-DC2530632AE4}" type="slidenum">
              <a:rPr lang="el-GR" altLang="en-US" sz="1200" b="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l-GR" altLang="en-US" sz="1200" b="0" smtClean="0">
              <a:solidFill>
                <a:srgbClr val="000099"/>
              </a:solidFill>
            </a:endParaRPr>
          </a:p>
        </p:txBody>
      </p:sp>
      <p:pic>
        <p:nvPicPr>
          <p:cNvPr id="4198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354706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544" y="876753"/>
            <a:ext cx="8646180" cy="586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88"/>
            <a:ext cx="8229600" cy="719137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Σχέδιο Δράσης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475" y="908050"/>
            <a:ext cx="8640763" cy="4681538"/>
          </a:xfrm>
        </p:spPr>
        <p:txBody>
          <a:bodyPr/>
          <a:lstStyle/>
          <a:p>
            <a:pPr marL="400050" lvl="1" indent="0">
              <a:buNone/>
              <a:defRPr/>
            </a:pPr>
            <a:endParaRPr lang="el-GR" sz="2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el-GR" sz="2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857250" lvl="1" indent="-457200">
              <a:buFont typeface="+mj-lt"/>
              <a:buAutoNum type="arabicPeriod"/>
              <a:defRPr/>
            </a:pPr>
            <a:endParaRPr lang="el-GR" sz="18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Tx/>
              <a:buNone/>
              <a:defRPr/>
            </a:pPr>
            <a:endParaRPr lang="el-GR" sz="22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dirty="0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D26EEE-A8A0-4B3B-AEF8-DC2530632AE4}" type="slidenum">
              <a:rPr lang="el-GR" altLang="en-US" sz="1200" b="0" smtClean="0">
                <a:solidFill>
                  <a:srgbClr val="00009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l-GR" altLang="en-US" sz="1200" b="0" smtClean="0">
              <a:solidFill>
                <a:srgbClr val="000099"/>
              </a:solidFill>
            </a:endParaRPr>
          </a:p>
        </p:txBody>
      </p:sp>
      <p:pic>
        <p:nvPicPr>
          <p:cNvPr id="4198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354706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5" y="1196752"/>
            <a:ext cx="9026525" cy="476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1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3203575" y="2044700"/>
            <a:ext cx="34575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l-GR" altLang="en-US" sz="2800" b="1" dirty="0">
                <a:solidFill>
                  <a:schemeClr val="accent6"/>
                </a:solidFill>
              </a:rPr>
              <a:t>Ευχαριστώ για την προσοχή σας!</a:t>
            </a:r>
          </a:p>
        </p:txBody>
      </p:sp>
      <p:pic>
        <p:nvPicPr>
          <p:cNvPr id="43011" name="Picture 22" descr="Oi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1459"/>
            <a:ext cx="19462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83" name="Text Box 23"/>
          <p:cNvSpPr txBox="1">
            <a:spLocks noChangeArrowheads="1"/>
          </p:cNvSpPr>
          <p:nvPr/>
        </p:nvSpPr>
        <p:spPr bwMode="auto">
          <a:xfrm>
            <a:off x="2382642" y="3254703"/>
            <a:ext cx="59766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l-GR" altLang="en-US" sz="2800" b="1" dirty="0">
                <a:solidFill>
                  <a:schemeClr val="accent6"/>
                </a:solidFill>
                <a:cs typeface="Arial" panose="020B0604020202020204" pitchFamily="34" charset="0"/>
              </a:rPr>
              <a:t>Ερωτήσεις/Σχόλια/Εισηγήσεις</a:t>
            </a:r>
          </a:p>
        </p:txBody>
      </p:sp>
      <p:sp>
        <p:nvSpPr>
          <p:cNvPr id="43013" name="Text Box 25"/>
          <p:cNvSpPr txBox="1">
            <a:spLocks noChangeArrowheads="1"/>
          </p:cNvSpPr>
          <p:nvPr/>
        </p:nvSpPr>
        <p:spPr bwMode="auto">
          <a:xfrm>
            <a:off x="2843213" y="4033838"/>
            <a:ext cx="4968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200">
                <a:solidFill>
                  <a:srgbClr val="0000FF"/>
                </a:solidFill>
              </a:rPr>
              <a:t>https://oiraproject.eu</a:t>
            </a:r>
            <a:endParaRPr lang="el-GR" altLang="en-US" sz="3200">
              <a:solidFill>
                <a:schemeClr val="tx1"/>
              </a:solidFill>
            </a:endParaRPr>
          </a:p>
        </p:txBody>
      </p:sp>
      <p:pic>
        <p:nvPicPr>
          <p:cNvPr id="430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292600"/>
            <a:ext cx="29083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39B91BF2-0DE8-4708-8ADC-AA5CF2FD51FC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6563" name="Rectangle 3"/>
          <p:cNvSpPr txBox="1">
            <a:spLocks noChangeArrowheads="1"/>
          </p:cNvSpPr>
          <p:nvPr/>
        </p:nvSpPr>
        <p:spPr bwMode="auto">
          <a:xfrm>
            <a:off x="755650" y="3284538"/>
            <a:ext cx="7993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4088" y="173038"/>
            <a:ext cx="7272337" cy="79216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defRPr/>
            </a:pPr>
            <a:r>
              <a:rPr lang="el-G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Ιστοσελίδα</a:t>
            </a:r>
            <a:r>
              <a:rPr lang="en-US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- oiraproject.eu</a:t>
            </a:r>
            <a:endParaRPr lang="en-GB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3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46188"/>
            <a:ext cx="9134475" cy="441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9"/>
          <p:cNvSpPr/>
          <p:nvPr/>
        </p:nvSpPr>
        <p:spPr>
          <a:xfrm rot="10800000">
            <a:off x="5076825" y="3933825"/>
            <a:ext cx="576263" cy="143986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1332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2E875EFB-BE22-4C38-95CB-995F61D3E5D2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6563" name="Rectangle 3"/>
          <p:cNvSpPr txBox="1">
            <a:spLocks noChangeArrowheads="1"/>
          </p:cNvSpPr>
          <p:nvPr/>
        </p:nvSpPr>
        <p:spPr bwMode="auto">
          <a:xfrm>
            <a:off x="755650" y="3284538"/>
            <a:ext cx="7993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4088" y="173038"/>
            <a:ext cx="7272337" cy="79216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defRPr/>
            </a:pPr>
            <a:r>
              <a:rPr lang="el-G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Ιστοσελίδα</a:t>
            </a:r>
            <a:r>
              <a:rPr lang="en-US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- oiraproject.eu</a:t>
            </a:r>
            <a:endParaRPr lang="en-GB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536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5200"/>
            <a:ext cx="9144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2636C88-2D7A-4735-8ADC-9B12F69FC8A2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4088" y="173038"/>
            <a:ext cx="7272337" cy="79216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defRPr/>
            </a:pPr>
            <a:r>
              <a:rPr lang="el-G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Ιστοσελίδα</a:t>
            </a:r>
            <a:r>
              <a:rPr lang="en-US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- oiraproject.eu</a:t>
            </a:r>
            <a:endParaRPr lang="en-GB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74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5213"/>
            <a:ext cx="9144000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360FB5C-3BC7-4B61-8927-29BFCE9AB7A5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6563" name="Rectangle 3"/>
          <p:cNvSpPr txBox="1">
            <a:spLocks noChangeArrowheads="1"/>
          </p:cNvSpPr>
          <p:nvPr/>
        </p:nvSpPr>
        <p:spPr bwMode="auto">
          <a:xfrm>
            <a:off x="755650" y="3284538"/>
            <a:ext cx="7993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19460" name="Footer Placeholder 5"/>
          <p:cNvSpPr txBox="1">
            <a:spLocks noGrp="1"/>
          </p:cNvSpPr>
          <p:nvPr/>
        </p:nvSpPr>
        <p:spPr bwMode="auto">
          <a:xfrm>
            <a:off x="3143250" y="6429375"/>
            <a:ext cx="2895600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0">
                <a:solidFill>
                  <a:srgbClr val="FF0000"/>
                </a:solidFill>
              </a:rPr>
              <a:t>www.mlsi.gov.cy/dli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4088" y="173038"/>
            <a:ext cx="7272337" cy="79216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defRPr/>
            </a:pPr>
            <a:r>
              <a:rPr lang="el-G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Εγγραφή</a:t>
            </a:r>
            <a:endParaRPr lang="en-GB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946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1688"/>
            <a:ext cx="7269162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880A4E6-B195-411A-A932-5392AE2A9A8C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6563" name="Rectangle 3"/>
          <p:cNvSpPr txBox="1">
            <a:spLocks noChangeArrowheads="1"/>
          </p:cNvSpPr>
          <p:nvPr/>
        </p:nvSpPr>
        <p:spPr bwMode="auto">
          <a:xfrm>
            <a:off x="755650" y="3284538"/>
            <a:ext cx="7993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4088" y="173038"/>
            <a:ext cx="7272337" cy="79216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defRPr/>
            </a:pPr>
            <a:r>
              <a:rPr lang="el-G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Προετοιμασία</a:t>
            </a:r>
            <a:endParaRPr lang="en-GB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15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08050"/>
            <a:ext cx="9144000" cy="5116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6960C1C-F53D-4C5C-9592-477910684007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6563" name="Rectangle 3"/>
          <p:cNvSpPr txBox="1">
            <a:spLocks noChangeArrowheads="1"/>
          </p:cNvSpPr>
          <p:nvPr/>
        </p:nvSpPr>
        <p:spPr bwMode="auto">
          <a:xfrm>
            <a:off x="755650" y="3284538"/>
            <a:ext cx="7993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400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4088" y="173038"/>
            <a:ext cx="7272337" cy="79216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defRPr/>
            </a:pPr>
            <a:r>
              <a:rPr lang="el-G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Αναγνώριση Κινδύνων</a:t>
            </a:r>
            <a:endParaRPr lang="en-GB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560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37" y="945210"/>
            <a:ext cx="7469957" cy="5708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 txBox="1">
            <a:spLocks noGrp="1"/>
          </p:cNvSpPr>
          <p:nvPr/>
        </p:nvSpPr>
        <p:spPr bwMode="auto">
          <a:xfrm>
            <a:off x="8215313" y="6245225"/>
            <a:ext cx="471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D27040C-3CCB-46B7-AC18-02041FB3E388}" type="slidenum">
              <a:rPr lang="el-GR" altLang="en-US" sz="1200" b="0">
                <a:solidFill>
                  <a:srgbClr val="000099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el-GR" altLang="en-US" sz="1200" b="0">
              <a:solidFill>
                <a:srgbClr val="000099"/>
              </a:solidFill>
            </a:endParaRPr>
          </a:p>
        </p:txBody>
      </p:sp>
      <p:sp>
        <p:nvSpPr>
          <p:cNvPr id="66563" name="Rectangle 3"/>
          <p:cNvSpPr txBox="1">
            <a:spLocks noChangeArrowheads="1"/>
          </p:cNvSpPr>
          <p:nvPr/>
        </p:nvSpPr>
        <p:spPr bwMode="auto">
          <a:xfrm>
            <a:off x="755650" y="3284538"/>
            <a:ext cx="79930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3538" indent="-363538">
              <a:spcBef>
                <a:spcPct val="20000"/>
              </a:spcBef>
              <a:buChar char="•"/>
              <a:defRPr sz="28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400">
              <a:solidFill>
                <a:srgbClr val="0000CC"/>
              </a:solidFill>
            </a:endParaRPr>
          </a:p>
        </p:txBody>
      </p:sp>
      <p:pic>
        <p:nvPicPr>
          <p:cNvPr id="2970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14081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8" y="3419479"/>
            <a:ext cx="19044" cy="190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54" y="990834"/>
            <a:ext cx="8851503" cy="5730641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81036" y="34926"/>
            <a:ext cx="7272337" cy="792162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2" algn="ctr" eaLnBrk="1" hangingPunct="1">
              <a:defRPr/>
            </a:pPr>
            <a:r>
              <a:rPr lang="el-GR" alt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Αναγνώριση Κινδύνων</a:t>
            </a:r>
            <a:endParaRPr lang="en-GB" alt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IMaster.ppt (template)">
  <a:themeElements>
    <a:clrScheme name="DLI Slide Master-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LI Slide Master-e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LI Slide Master-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I Slide Master-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I Slide Master-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I Slide Master-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I Slide Master-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LI Slide Master-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LI Slide Master-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LI Slide Master-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LI Slide Master-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LI Slide Master-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LI Slide Master-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LI Slide Master-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4272</TotalTime>
  <Words>107</Words>
  <Application>Microsoft Office PowerPoint</Application>
  <PresentationFormat>On-screen Show (4:3)</PresentationFormat>
  <Paragraphs>73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Comic Sans MS</vt:lpstr>
      <vt:lpstr>Wingdings</vt:lpstr>
      <vt:lpstr>DLIMaster.ppt (template)</vt:lpstr>
      <vt:lpstr>    Διαδικτυακό Διαδραστικό Εργαλείο Εκτίμησης Κινδύνου   Online Interactive Risk Assessment    Εγγραφή &amp; Χρήση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Έκθεση</vt:lpstr>
      <vt:lpstr>Έκθεση</vt:lpstr>
      <vt:lpstr>Σχέδιο Δράσης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Tsekme  Eleni</cp:lastModifiedBy>
  <cp:revision>263</cp:revision>
  <dcterms:created xsi:type="dcterms:W3CDTF">2009-10-29T05:51:20Z</dcterms:created>
  <dcterms:modified xsi:type="dcterms:W3CDTF">2019-05-31T05:10:13Z</dcterms:modified>
</cp:coreProperties>
</file>