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76" r:id="rId3"/>
    <p:sldId id="279" r:id="rId4"/>
    <p:sldId id="278" r:id="rId5"/>
    <p:sldId id="280" r:id="rId6"/>
    <p:sldId id="277" r:id="rId7"/>
    <p:sldId id="281" r:id="rId8"/>
    <p:sldId id="282" r:id="rId9"/>
    <p:sldId id="273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66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8" d="100"/>
          <a:sy n="58" d="100"/>
        </p:scale>
        <p:origin x="-77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F2FB64-E19A-4FB1-AD18-6DB81A919E4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3D34DF-9E01-4B80-9C0A-702231A92E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DE3A5-AAF3-45C0-B84A-743C40FDC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C64CA-7A80-4B44-8119-70C439242C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EDEE2E-BFED-4F72-A08A-68FF891315D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9BCD4A-3A2C-4D0B-BE54-A1EBD03AD4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BAC9F-1E6F-4FBF-9E64-F9342E781AB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C5352-7839-4D32-A370-6537F7AD1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A814B-E729-49FE-A45D-7D81EF4FBA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E32BC-5A46-4F1E-B76B-1932F29AB0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6599-3CC1-47AB-B7A3-38FFECB5E4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0FD3A8-E25B-430A-BB22-F6BF4BD1A34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62819C-CDC5-44B6-9E22-19A50DCDA0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4800" y="364302"/>
            <a:ext cx="8382000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l-GR" sz="28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ΟΙ ΠΕΡΙ ΕΡΓΟΔΟΤΟΥΜΕΝΩΝ ΕΙΣ </a:t>
            </a:r>
          </a:p>
          <a:p>
            <a:pPr algn="ctr">
              <a:spcBef>
                <a:spcPts val="0"/>
              </a:spcBef>
            </a:pPr>
            <a:r>
              <a:rPr lang="el-GR" sz="28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ΚΕΝΤΡΑ ΑΝΑΨΥΧΗΣ (ΟΡΟΙ ΥΠΗΡΕΣΙΑΣ) </a:t>
            </a:r>
          </a:p>
          <a:p>
            <a:pPr algn="ctr">
              <a:spcBef>
                <a:spcPts val="0"/>
              </a:spcBef>
            </a:pPr>
            <a:r>
              <a:rPr lang="el-GR" sz="28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ΝΟΜΟΙ ΤΟΥ 1968 ΕΩΣ 2009 </a:t>
            </a:r>
          </a:p>
          <a:p>
            <a:pPr algn="ctr">
              <a:spcBef>
                <a:spcPts val="0"/>
              </a:spcBef>
            </a:pPr>
            <a:r>
              <a:rPr lang="el-GR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80/1968,  58/1978, 65(</a:t>
            </a:r>
            <a:r>
              <a:rPr lang="en-GB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I)</a:t>
            </a:r>
            <a:r>
              <a:rPr lang="el-GR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/2002, 73</a:t>
            </a:r>
            <a:r>
              <a:rPr lang="en-GB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(I)</a:t>
            </a:r>
            <a:r>
              <a:rPr lang="el-GR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/2002 ΚΑΙ 131</a:t>
            </a:r>
            <a:r>
              <a:rPr lang="en-GB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(I)</a:t>
            </a:r>
            <a:r>
              <a:rPr lang="el-GR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/2009</a:t>
            </a:r>
          </a:p>
          <a:p>
            <a:pPr algn="ctr">
              <a:spcBef>
                <a:spcPts val="0"/>
              </a:spcBef>
            </a:pPr>
            <a:endParaRPr lang="el-GR" sz="1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  <a:p>
            <a:pPr algn="ctr">
              <a:spcBef>
                <a:spcPts val="0"/>
              </a:spcBef>
            </a:pPr>
            <a:r>
              <a:rPr lang="el-GR" sz="25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και ΚΑΝΟΝΙΣΜΟΙ ΤΟΥ 1968 ΕΩΣ 2009</a:t>
            </a:r>
            <a:endParaRPr lang="en-GB" sz="2500" b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  <a:p>
            <a:pPr algn="ctr">
              <a:spcBef>
                <a:spcPts val="0"/>
              </a:spcBef>
            </a:pPr>
            <a:r>
              <a:rPr lang="el-GR" sz="1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ΚΔΠ 214/78, 398/209</a:t>
            </a:r>
            <a:endParaRPr lang="el-GR" sz="1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228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47664" y="3717032"/>
            <a:ext cx="3742184" cy="983680"/>
          </a:xfrm>
        </p:spPr>
        <p:txBody>
          <a:bodyPr>
            <a:normAutofit/>
          </a:bodyPr>
          <a:lstStyle/>
          <a:p>
            <a:pPr algn="l"/>
            <a:r>
              <a:rPr lang="el-GR" sz="1600" dirty="0" smtClean="0">
                <a:latin typeface="+mj-lt"/>
              </a:rPr>
              <a:t>ΤΜΗΜΑ ΕΡΓΑΣΙΑΚΩΝ ΣΧΕΣΕΩΝ </a:t>
            </a:r>
          </a:p>
          <a:p>
            <a:pPr algn="l"/>
            <a:r>
              <a:rPr lang="el-GR" sz="1600" dirty="0" smtClean="0">
                <a:latin typeface="+mj-lt"/>
              </a:rPr>
              <a:t>ΥΠΟΥΡΓΕΙΟ ΕΡΓΑΣΙΑΣ, ΠΡΟΝΟΙΑΣ </a:t>
            </a:r>
          </a:p>
          <a:p>
            <a:pPr algn="l"/>
            <a:r>
              <a:rPr lang="el-GR" sz="1600" dirty="0" smtClean="0">
                <a:latin typeface="+mj-lt"/>
              </a:rPr>
              <a:t>ΚΑΙ ΚΟΙΝΩΝΙΚΩΝ ΑΣΦΑΛΙΣΕΩΝ</a:t>
            </a:r>
            <a:endParaRPr lang="en-GB" sz="16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2501" y="5951021"/>
            <a:ext cx="4523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800" b="1" dirty="0" smtClean="0">
                <a:solidFill>
                  <a:schemeClr val="bg1"/>
                </a:solidFill>
                <a:latin typeface="+mj-lt"/>
              </a:rPr>
              <a:t>Ξένιος Μάμας</a:t>
            </a:r>
          </a:p>
          <a:p>
            <a:pPr algn="ctr"/>
            <a:r>
              <a:rPr lang="el-GR" sz="1800" b="1" dirty="0" smtClean="0">
                <a:solidFill>
                  <a:schemeClr val="bg1"/>
                </a:solidFill>
                <a:latin typeface="+mj-lt"/>
              </a:rPr>
              <a:t>Λειτουργός Εργασιακών Σχέσεων </a:t>
            </a:r>
            <a:r>
              <a:rPr lang="el-GR" sz="1800" b="1" dirty="0" smtClean="0">
                <a:solidFill>
                  <a:schemeClr val="bg1"/>
                </a:solidFill>
                <a:latin typeface="+mj-lt"/>
              </a:rPr>
              <a:t>Α’</a:t>
            </a:r>
            <a:endParaRPr lang="en-GB" sz="18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Picture 2" descr="C:\Users\User\Pictures\ΔΙΆΦΟΡΑ\1-Εικόνες\Various\logo 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864096" cy="860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175" y="89138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100"/>
              <a:t/>
            </a:r>
            <a:br>
              <a:rPr lang="en-GB" sz="1100"/>
            </a:br>
            <a:endParaRPr lang="en-GB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175" y="9542463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175" y="956151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u="sng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*</a:t>
            </a:r>
            <a:r>
              <a:rPr lang="en-US" sz="1000">
                <a:cs typeface="Times New Roman" pitchFamily="18" charset="0"/>
              </a:rPr>
              <a:t> </a:t>
            </a:r>
            <a:r>
              <a:rPr lang="en-US" sz="1000">
                <a:latin typeface="Arial" charset="0"/>
                <a:cs typeface="Arial" charset="0"/>
              </a:rPr>
              <a:t>see example 1 in appendix 1.</a:t>
            </a:r>
            <a:endParaRPr lang="el-GR" sz="1000">
              <a:cs typeface="Times New Roman" pitchFamily="18" charset="0"/>
            </a:endParaRPr>
          </a:p>
          <a:p>
            <a:pPr eaLnBrk="0" hangingPunct="0"/>
            <a:endParaRPr lang="el-GR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57200" y="1628800"/>
            <a:ext cx="3250704" cy="375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εστιατόριο</a:t>
            </a:r>
            <a:endParaRPr lang="en-GB" sz="2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ζαχαροπλαστείο </a:t>
            </a:r>
            <a:endParaRPr lang="en-GB" sz="2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καφενείο</a:t>
            </a:r>
            <a:endParaRPr lang="en-GB" sz="2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μουσικό κέντρο </a:t>
            </a:r>
            <a:endParaRPr lang="en-GB" sz="2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μπαρ</a:t>
            </a:r>
            <a:endParaRPr lang="en-GB" sz="2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l-GR" sz="22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νάϊτ</a:t>
            </a: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 κλαμπ </a:t>
            </a:r>
            <a:endParaRPr lang="en-GB" sz="2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ταβέρνα</a:t>
            </a:r>
            <a:endParaRPr lang="en-GB" sz="22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λέσχη</a:t>
            </a:r>
            <a:endParaRPr lang="en-US" sz="2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ΤΙ ΑΠΟΤΕΛΕΙ ΚΕΝΤΡΟ ΑΝΑΨΥΧΗΣ</a:t>
            </a:r>
            <a:r>
              <a:rPr lang="en-GB" dirty="0" smtClean="0">
                <a:solidFill>
                  <a:srgbClr val="C00000"/>
                </a:solidFill>
              </a:rPr>
              <a:t>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572000" y="2636912"/>
            <a:ext cx="4038600" cy="217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5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... </a:t>
            </a:r>
            <a:r>
              <a:rPr lang="el-GR" sz="25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και 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ο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πο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ιοδήποτε άλλο μέρος 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σ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το </a:t>
            </a:r>
            <a:r>
              <a:rPr lang="el-GR" sz="25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οποίο 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καταναλ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ώνονται 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ή παρασκευάζονται ποτά ή φαγ</a:t>
            </a:r>
            <a:r>
              <a:rPr lang="el-G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ητά.</a:t>
            </a:r>
          </a:p>
          <a:p>
            <a:pPr marL="342900" indent="-342900" algn="just">
              <a:spcBef>
                <a:spcPct val="50000"/>
              </a:spcBef>
            </a:pPr>
            <a:endParaRPr lang="en-US" sz="2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33804" name="Picture 12" descr="Image result for restaurants clipart"/>
          <p:cNvPicPr>
            <a:picLocks noChangeAspect="1" noChangeArrowheads="1"/>
          </p:cNvPicPr>
          <p:nvPr/>
        </p:nvPicPr>
        <p:blipFill>
          <a:blip r:embed="rId2" cstate="print"/>
          <a:srcRect l="9308" t="4985" r="6021" b="10590"/>
          <a:stretch>
            <a:fillRect/>
          </a:stretch>
        </p:blipFill>
        <p:spPr bwMode="auto">
          <a:xfrm>
            <a:off x="4139952" y="1124744"/>
            <a:ext cx="1656184" cy="1301287"/>
          </a:xfrm>
          <a:prstGeom prst="rect">
            <a:avLst/>
          </a:prstGeom>
          <a:noFill/>
        </p:spPr>
      </p:pic>
      <p:pic>
        <p:nvPicPr>
          <p:cNvPr id="33806" name="Picture 14" descr="Image result for NIGHTCLUB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941168"/>
            <a:ext cx="1944216" cy="1379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175" y="89138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100"/>
              <a:t/>
            </a:r>
            <a:br>
              <a:rPr lang="en-GB" sz="1100"/>
            </a:br>
            <a:endParaRPr lang="en-GB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175" y="9542463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175" y="956151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u="sng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*</a:t>
            </a:r>
            <a:r>
              <a:rPr lang="en-US" sz="1000">
                <a:cs typeface="Times New Roman" pitchFamily="18" charset="0"/>
              </a:rPr>
              <a:t> </a:t>
            </a:r>
            <a:r>
              <a:rPr lang="en-US" sz="1000">
                <a:latin typeface="Arial" charset="0"/>
                <a:cs typeface="Arial" charset="0"/>
              </a:rPr>
              <a:t>see example 1 in appendix 1.</a:t>
            </a:r>
            <a:endParaRPr lang="el-GR" sz="1000">
              <a:cs typeface="Times New Roman" pitchFamily="18" charset="0"/>
            </a:endParaRPr>
          </a:p>
          <a:p>
            <a:pPr eaLnBrk="0" hangingPunct="0"/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C00000"/>
                </a:solidFill>
              </a:rPr>
              <a:t>ΒΑΣΙΚΕΣ ΕΝΝΟΙΕΣ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6866" name="Picture 2" descr="Image result for hotel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3120" y="1124744"/>
            <a:ext cx="1452161" cy="1800200"/>
          </a:xfrm>
          <a:prstGeom prst="rect">
            <a:avLst/>
          </a:prstGeom>
          <a:noFill/>
        </p:spPr>
      </p:pic>
      <p:pic>
        <p:nvPicPr>
          <p:cNvPr id="36868" name="Picture 4" descr="Image result for restaurant hall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653136"/>
            <a:ext cx="1749166" cy="2187624"/>
          </a:xfrm>
          <a:prstGeom prst="rect">
            <a:avLst/>
          </a:prstGeom>
          <a:noFill/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1556792"/>
            <a:ext cx="749917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l-GR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Υ</a:t>
            </a:r>
            <a:r>
              <a:rPr lang="el-GR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πηρεσία </a:t>
            </a:r>
            <a:r>
              <a:rPr lang="el-GR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εργοδοτουμένου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σημαίνει συνεχή και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χωρίς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διακοπή υπηρεσία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σε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κέντρο αναψυχής ή ξενοδοχείο αλλά δεν περιλαμβάνει  υπηρεσία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σ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το εξωτερ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ικό. Η υπηρεσία σε ξενοδοχείο δεν διακόπτει την υπηρεσία σε κέντρα αναψυχής.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l-GR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Ώ</a:t>
            </a:r>
            <a:r>
              <a:rPr lang="el-GR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ρ</a:t>
            </a:r>
            <a:r>
              <a:rPr lang="el-GR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ες</a:t>
            </a:r>
            <a:r>
              <a:rPr lang="el-GR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 καθήκοντος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σημαίνει ο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πο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ιαδήποτε χρονική περίοδο κατά την διάρκεια της οποίας απαιτείται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από </a:t>
            </a:r>
            <a:r>
              <a:rPr lang="el-GR" sz="23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εργαζόμενο να</a:t>
            </a:r>
            <a:r>
              <a:rPr lang="el-GR" sz="23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εκτελεί εργασία </a:t>
            </a:r>
            <a:r>
              <a:rPr lang="el-GR" sz="23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στο </a:t>
            </a:r>
            <a:r>
              <a:rPr lang="el-GR" sz="23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κέντρο 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αναψυχής</a:t>
            </a:r>
            <a:r>
              <a:rPr lang="el-GR" sz="23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</a:t>
            </a:r>
            <a:endParaRPr lang="en-US" sz="23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029"/>
          <p:cNvSpPr>
            <a:spLocks noChangeArrowheads="1"/>
          </p:cNvSpPr>
          <p:nvPr/>
        </p:nvSpPr>
        <p:spPr bwMode="auto">
          <a:xfrm>
            <a:off x="3175" y="89138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100"/>
              <a:t/>
            </a:r>
            <a:br>
              <a:rPr lang="en-GB" sz="1100"/>
            </a:br>
            <a:endParaRPr lang="en-GB"/>
          </a:p>
        </p:txBody>
      </p:sp>
      <p:sp>
        <p:nvSpPr>
          <p:cNvPr id="35846" name="Rectangle 1030"/>
          <p:cNvSpPr>
            <a:spLocks noChangeArrowheads="1"/>
          </p:cNvSpPr>
          <p:nvPr/>
        </p:nvSpPr>
        <p:spPr bwMode="auto">
          <a:xfrm>
            <a:off x="3175" y="9542463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3175" y="956151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u="sng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*</a:t>
            </a:r>
            <a:r>
              <a:rPr lang="en-US" sz="1000">
                <a:cs typeface="Times New Roman" pitchFamily="18" charset="0"/>
              </a:rPr>
              <a:t> </a:t>
            </a:r>
            <a:r>
              <a:rPr lang="en-US" sz="1000">
                <a:latin typeface="Arial" charset="0"/>
                <a:cs typeface="Arial" charset="0"/>
              </a:rPr>
              <a:t>see example 1 in appendix 1.</a:t>
            </a:r>
            <a:endParaRPr lang="el-GR" sz="1000">
              <a:cs typeface="Times New Roman" pitchFamily="18" charset="0"/>
            </a:endParaRPr>
          </a:p>
          <a:p>
            <a:pPr eaLnBrk="0" hangingPunct="0"/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C00000"/>
                </a:solidFill>
              </a:rPr>
              <a:t>ΕΠΙΤΡΟΠΗ ΟΡΩΝ ΥΠΗΡΕΣΙΑΣ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5852" name="Picture 1036" descr="Image result for committee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733256"/>
            <a:ext cx="1800200" cy="1121957"/>
          </a:xfrm>
          <a:prstGeom prst="rect">
            <a:avLst/>
          </a:prstGeom>
          <a:noFill/>
        </p:spPr>
      </p:pic>
      <p:pic>
        <p:nvPicPr>
          <p:cNvPr id="35854" name="Picture 1038" descr="Image result for court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2670" y="1412776"/>
            <a:ext cx="1807842" cy="1512168"/>
          </a:xfrm>
          <a:prstGeom prst="rect">
            <a:avLst/>
          </a:prstGeom>
          <a:noFill/>
        </p:spPr>
      </p:pic>
      <p:sp>
        <p:nvSpPr>
          <p:cNvPr id="15" name="Rectangle 1032"/>
          <p:cNvSpPr>
            <a:spLocks noChangeArrowheads="1"/>
          </p:cNvSpPr>
          <p:nvPr/>
        </p:nvSpPr>
        <p:spPr bwMode="auto">
          <a:xfrm>
            <a:off x="179512" y="1340768"/>
            <a:ext cx="71517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l-GR" sz="2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ΚΑΘΗΚΟΝ της Επιτροπής είναι να φροντίζει </a:t>
            </a:r>
            <a:r>
              <a:rPr lang="el-GR" sz="21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για την </a:t>
            </a:r>
            <a:r>
              <a:rPr lang="el-GR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εφαρμογή του Νόμου και των Κανονισμών </a:t>
            </a:r>
            <a:r>
              <a:rPr lang="el-GR" sz="21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και επιλαμβάνεται </a:t>
            </a:r>
            <a:r>
              <a:rPr lang="el-GR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διαφορών</a:t>
            </a:r>
            <a:r>
              <a:rPr lang="el-GR" sz="21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l-GR" sz="2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σχετικά </a:t>
            </a:r>
            <a:r>
              <a:rPr lang="el-GR" sz="21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με την ερμηνεία τους </a:t>
            </a:r>
            <a:r>
              <a:rPr lang="el-GR" sz="2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καθώς και να εξασφαλίζει την </a:t>
            </a:r>
            <a:r>
              <a:rPr lang="el-GR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ποινική δίωξη παραβατών</a:t>
            </a:r>
            <a:r>
              <a:rPr lang="el-GR" sz="2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 </a:t>
            </a:r>
            <a:r>
              <a:rPr lang="el-GR" sz="21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Εκδίδει επίσης </a:t>
            </a:r>
            <a:r>
              <a:rPr lang="el-GR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οδηγίες και διαταγές </a:t>
            </a:r>
            <a:r>
              <a:rPr lang="el-GR" sz="21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για την καλύτερη εφαρμογή του Νόμου</a:t>
            </a:r>
            <a:r>
              <a:rPr lang="el-GR" sz="21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</a:t>
            </a:r>
            <a:endParaRPr lang="en-US" sz="1800" b="1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" name="Rectangle 1032"/>
          <p:cNvSpPr>
            <a:spLocks noChangeArrowheads="1"/>
          </p:cNvSpPr>
          <p:nvPr/>
        </p:nvSpPr>
        <p:spPr bwMode="auto">
          <a:xfrm>
            <a:off x="804664" y="3573016"/>
            <a:ext cx="815982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 Επιτροπή αποτελείται από</a:t>
            </a:r>
            <a:r>
              <a:rPr lang="en-GB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 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Γενικό Διευθυντή του Υπουργείου Εργασίας Πρόνοιας και Κοινωνικών Ασφαλίσεων, ως πρόεδρο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Γενικό Διευθυντή του Κ.Ο.Τ.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Δύο πρόσωπα από οργανώσεις εργοδοτών που διορίζονται από την Υπουργό Εργασίας, Πρόνοιας και Κοινωνικών Ασφαλίσεων 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Δύο πρόσωπα από οργανώσεις εργαζομένων που διορίζονται από την Υπουργό Εργασίας, Πρόνοιας και Κοινωνικών Ασφαλίσεων. 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n-US" sz="1800" b="1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175" y="89138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100"/>
              <a:t/>
            </a:r>
            <a:br>
              <a:rPr lang="en-GB" sz="1100"/>
            </a:br>
            <a:endParaRPr lang="en-GB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175" y="9542463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175" y="956151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u="sng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*</a:t>
            </a:r>
            <a:r>
              <a:rPr lang="en-US" sz="1000">
                <a:cs typeface="Times New Roman" pitchFamily="18" charset="0"/>
              </a:rPr>
              <a:t> </a:t>
            </a:r>
            <a:r>
              <a:rPr lang="en-US" sz="1000">
                <a:latin typeface="Arial" charset="0"/>
                <a:cs typeface="Arial" charset="0"/>
              </a:rPr>
              <a:t>see example 1 in appendix 1.</a:t>
            </a:r>
            <a:endParaRPr lang="el-GR" sz="1000">
              <a:cs typeface="Times New Roman" pitchFamily="18" charset="0"/>
            </a:endParaRPr>
          </a:p>
          <a:p>
            <a:pPr eaLnBrk="0" hangingPunct="0"/>
            <a:endParaRPr lang="el-GR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39552" y="1412776"/>
            <a:ext cx="7723584" cy="218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Ωράριο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Εργασίας είναι </a:t>
            </a:r>
            <a:r>
              <a:rPr lang="el-GR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48 </a:t>
            </a:r>
            <a:r>
              <a:rPr lang="el-GR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ώρες εβδομαδιαίως </a:t>
            </a:r>
            <a:r>
              <a:rPr lang="el-G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l-GR" sz="18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εκτός</a:t>
            </a:r>
            <a:r>
              <a:rPr lang="en-GB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εργαζόμενων κάτω των 18 ετών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μέχρι 38 ώρες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Εργαζομένων κάτω των 16 ετών μέχρι 36 ώρες</a:t>
            </a:r>
          </a:p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8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ώρες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ημερησίως με δυνατότητα επέκτασης μέχρι και 10 ώρες (</a:t>
            </a:r>
            <a:r>
              <a:rPr lang="el-G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με ανάλογη πληρωμή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 σε περιπτώσεις ανωτέρας βίας, επείγουσας εργασίας </a:t>
            </a:r>
            <a:r>
              <a:rPr lang="el-GR" sz="1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κ.λ.π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.</a:t>
            </a:r>
            <a:endParaRPr lang="el-G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C00000"/>
                </a:solidFill>
              </a:rPr>
              <a:t>ΩΡΑΡΙΟ ΕΡΓΑΖΟΜΕΝΩΝ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0178" name="Picture 2" descr="Image result for restaurant work hard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861048"/>
            <a:ext cx="2378321" cy="2448272"/>
          </a:xfrm>
          <a:prstGeom prst="rect">
            <a:avLst/>
          </a:prstGeom>
          <a:noFill/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9552" y="3717032"/>
            <a:ext cx="6336704" cy="405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Σε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περίπτωση εργασίας πέραν του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κανονικού </a:t>
            </a:r>
            <a:r>
              <a:rPr lang="el-G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ημερήσιου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ωραρίου, παρέχεται αμοιβή </a:t>
            </a:r>
            <a:r>
              <a:rPr lang="el-GR" sz="18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τουλάχιστον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με αναλογία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1:1,5</a:t>
            </a:r>
            <a:r>
              <a:rPr lang="en-GB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el-G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Αναρτώνται πίνακες με το προσωπικό ονομαστικά, το ωράριο και τις αργίες του, το δικαίωμα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υπηρεσίας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και τον τρόπο κατανομής του.</a:t>
            </a:r>
            <a:endParaRPr lang="en-GB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50180" name="Picture 4" descr="Image result for noticeboard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340768"/>
            <a:ext cx="140605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175" y="89138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100"/>
              <a:t/>
            </a:r>
            <a:br>
              <a:rPr lang="en-GB" sz="1100"/>
            </a:br>
            <a:endParaRPr lang="en-GB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175" y="9542463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175" y="956151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u="sng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*</a:t>
            </a:r>
            <a:r>
              <a:rPr lang="en-US" sz="1000">
                <a:cs typeface="Times New Roman" pitchFamily="18" charset="0"/>
              </a:rPr>
              <a:t> </a:t>
            </a:r>
            <a:r>
              <a:rPr lang="en-US" sz="1000">
                <a:latin typeface="Arial" charset="0"/>
                <a:cs typeface="Arial" charset="0"/>
              </a:rPr>
              <a:t>see example 1 in appendix 1.</a:t>
            </a:r>
            <a:endParaRPr lang="el-GR" sz="1000">
              <a:cs typeface="Times New Roman" pitchFamily="18" charset="0"/>
            </a:endParaRPr>
          </a:p>
          <a:p>
            <a:pPr eaLnBrk="0" hangingPunct="0"/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rgbClr val="C00000"/>
                </a:solidFill>
              </a:rPr>
              <a:t>ΑΡΓΙΕΣ ΚΑΙ ΑΔΕΙΕΣ ΕΡΓΑΖΟΜΕΝΩΝ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5680" y="2924944"/>
            <a:ext cx="8686800" cy="4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Αργίες με πληρωμή  αναλογίας 1</a:t>
            </a:r>
            <a:r>
              <a:rPr lang="en-GB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:2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είναι οι ακόλουθες</a:t>
            </a:r>
            <a:r>
              <a:rPr lang="en-GB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07504" y="3356992"/>
            <a:ext cx="3987552" cy="25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  <a:r>
              <a:rPr lang="el-GR" sz="17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Ιανουαρίου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6</a:t>
            </a:r>
            <a:r>
              <a:rPr lang="el-GR" sz="17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Ιανουαρίου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Καθαρά Δευτέρα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25</a:t>
            </a:r>
            <a:r>
              <a:rPr lang="el-GR" sz="17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Μαρτίου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  <a:r>
              <a:rPr lang="el-GR" sz="17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Απριλίου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Μ. Παρασκευή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726904" y="3368352"/>
            <a:ext cx="4464496" cy="30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Καθαρά Δευτέρα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Μ. Παρασκευή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Κυριακή του Πάσχα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Δευτέρα του Πάσχα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  <a:r>
              <a:rPr lang="el-GR" sz="17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του Μάη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Δευτέρα του Αγ. Πνεύματος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7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15 Αυγούστου</a:t>
            </a:r>
          </a:p>
        </p:txBody>
      </p:sp>
      <p:pic>
        <p:nvPicPr>
          <p:cNvPr id="34829" name="Picture 13" descr="Image result for beach holidays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869160"/>
            <a:ext cx="1944216" cy="1944216"/>
          </a:xfrm>
          <a:prstGeom prst="rect">
            <a:avLst/>
          </a:prstGeom>
          <a:noFill/>
        </p:spPr>
      </p:pic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652120" y="3356992"/>
            <a:ext cx="35283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  <a:r>
              <a:rPr lang="el-GR" sz="18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Οκτωβρίου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28</a:t>
            </a:r>
            <a:r>
              <a:rPr lang="el-GR" sz="18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Οκτωβρίου 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25</a:t>
            </a:r>
            <a:r>
              <a:rPr lang="el-GR" sz="18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Δεκεμβρίου</a:t>
            </a:r>
          </a:p>
          <a:p>
            <a:pPr marL="800100" lvl="1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26</a:t>
            </a:r>
            <a:r>
              <a:rPr lang="el-GR" sz="1800" b="1" baseline="30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Δεκεμβρίου </a:t>
            </a:r>
            <a:endParaRPr lang="el-G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34831" name="AutoShape 15" descr="Image result for sick face clipar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AutoShape 19" descr="Image result for sick face clipar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37" name="Picture 21" descr="Image result for sick face clipart"/>
          <p:cNvPicPr>
            <a:picLocks noChangeAspect="1" noChangeArrowheads="1"/>
          </p:cNvPicPr>
          <p:nvPr/>
        </p:nvPicPr>
        <p:blipFill>
          <a:blip r:embed="rId3" cstate="print"/>
          <a:srcRect b="4109"/>
          <a:stretch>
            <a:fillRect/>
          </a:stretch>
        </p:blipFill>
        <p:spPr bwMode="auto">
          <a:xfrm>
            <a:off x="8100392" y="2162707"/>
            <a:ext cx="971600" cy="978261"/>
          </a:xfrm>
          <a:prstGeom prst="rect">
            <a:avLst/>
          </a:prstGeom>
          <a:noFill/>
        </p:spPr>
      </p:pic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79512" y="1124744"/>
            <a:ext cx="8424936" cy="168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Τουλάχιστον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1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ημέρα της εβδομάδας πρέπει να είναι αργία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(35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ώρες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)</a:t>
            </a:r>
            <a:endParaRPr lang="el-G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ετήσια άδεια είναι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4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εβδομάδες (24 ημέρες για 6ήμερη εργασία)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Άδεια ασθενείας είναι τουλάχιστον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10-18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ημέρες ανάλογα με τα έτη υπηρεσίας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175" y="89138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100"/>
              <a:t/>
            </a:r>
            <a:br>
              <a:rPr lang="en-GB" sz="1100"/>
            </a:br>
            <a:endParaRPr lang="en-GB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175" y="9542463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175" y="956151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u="sng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*</a:t>
            </a:r>
            <a:r>
              <a:rPr lang="en-US" sz="1000">
                <a:cs typeface="Times New Roman" pitchFamily="18" charset="0"/>
              </a:rPr>
              <a:t> </a:t>
            </a:r>
            <a:r>
              <a:rPr lang="en-US" sz="1000">
                <a:latin typeface="Arial" charset="0"/>
                <a:cs typeface="Arial" charset="0"/>
              </a:rPr>
              <a:t>see example 1 in appendix 1.</a:t>
            </a:r>
            <a:endParaRPr lang="el-GR" sz="1000">
              <a:cs typeface="Times New Roman" pitchFamily="18" charset="0"/>
            </a:endParaRPr>
          </a:p>
          <a:p>
            <a:pPr eaLnBrk="0" hangingPunct="0"/>
            <a:endParaRPr lang="el-GR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67544" y="980728"/>
            <a:ext cx="8452048" cy="232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Προθεσμίες </a:t>
            </a:r>
            <a:r>
              <a:rPr lang="el-GR" sz="2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για τερματισμό της </a:t>
            </a:r>
            <a:r>
              <a:rPr lang="el-GR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απασχόλησης (ίδιες και από τις δύο πλευρές)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Μέχρι ένα έτος</a:t>
            </a:r>
            <a:r>
              <a:rPr lang="en-GB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υπηρεσίας</a:t>
            </a:r>
            <a:r>
              <a:rPr lang="en-GB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8 ημέρες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Από ένα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έτος</a:t>
            </a:r>
            <a:r>
              <a:rPr lang="en-GB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μέχρι δύο έτη υπηρεσίας</a:t>
            </a:r>
            <a:r>
              <a:rPr lang="en-GB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14 </a:t>
            </a: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ημέρες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Από δύο έτη και άνω</a:t>
            </a:r>
            <a:r>
              <a:rPr lang="en-GB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: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28 ημέρες</a:t>
            </a:r>
          </a:p>
          <a:p>
            <a:pPr marL="800100" lvl="1" indent="-342900" algn="just">
              <a:spcBef>
                <a:spcPct val="50000"/>
              </a:spcBef>
            </a:pPr>
            <a:endParaRPr lang="el-G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C00000"/>
                </a:solidFill>
              </a:rPr>
              <a:t>ΤΕΡΜΑΤΙΣΜΟΣ ΑΠΑΣΧΟΛΗΣΗΣ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23528" y="4268688"/>
            <a:ext cx="8452048" cy="168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«Επαγγελματικό Διαβατήριο»  για την ανέλιξη των εργαζομένων στον κλάδο </a:t>
            </a:r>
          </a:p>
          <a:p>
            <a:pPr marL="800100" lvl="1" indent="-342900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Καταγράφονται τα στοιχεία εργαζομένου, τα προσόντα, η πείρα, εκπαίδευση, ξένες γλώσσες </a:t>
            </a:r>
            <a:r>
              <a:rPr lang="el-GR" sz="1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κ.λ.π</a:t>
            </a: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Ευθύνη του εργοδότη για τήρηση και φύλαξη</a:t>
            </a:r>
          </a:p>
          <a:p>
            <a:pPr marL="800100" lvl="1" indent="-342900" algn="just">
              <a:spcBef>
                <a:spcPct val="50000"/>
              </a:spcBef>
            </a:pPr>
            <a:endParaRPr lang="el-G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51202" name="Picture 2" descr="Image result for fired clipart"/>
          <p:cNvPicPr>
            <a:picLocks noChangeAspect="1" noChangeArrowheads="1"/>
          </p:cNvPicPr>
          <p:nvPr/>
        </p:nvPicPr>
        <p:blipFill>
          <a:blip r:embed="rId2" cstate="print"/>
          <a:srcRect b="8316"/>
          <a:stretch>
            <a:fillRect/>
          </a:stretch>
        </p:blipFill>
        <p:spPr bwMode="auto">
          <a:xfrm>
            <a:off x="7581888" y="1844824"/>
            <a:ext cx="1238584" cy="1224136"/>
          </a:xfrm>
          <a:prstGeom prst="rect">
            <a:avLst/>
          </a:prstGeom>
          <a:noFill/>
        </p:spPr>
      </p:pic>
      <p:sp>
        <p:nvSpPr>
          <p:cNvPr id="51204" name="AutoShape 4" descr="Image result for resign clipart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6" name="Picture 6" descr="Image result for resign clipart"/>
          <p:cNvPicPr>
            <a:picLocks noChangeAspect="1" noChangeArrowheads="1"/>
          </p:cNvPicPr>
          <p:nvPr/>
        </p:nvPicPr>
        <p:blipFill>
          <a:blip r:embed="rId3" cstate="print"/>
          <a:srcRect b="23107"/>
          <a:stretch>
            <a:fillRect/>
          </a:stretch>
        </p:blipFill>
        <p:spPr bwMode="auto">
          <a:xfrm>
            <a:off x="6444208" y="1268760"/>
            <a:ext cx="894521" cy="864096"/>
          </a:xfrm>
          <a:prstGeom prst="rect">
            <a:avLst/>
          </a:prstGeom>
          <a:noFill/>
        </p:spPr>
      </p:pic>
      <p:pic>
        <p:nvPicPr>
          <p:cNvPr id="51208" name="Picture 8" descr="Image result for qualification clipart"/>
          <p:cNvPicPr>
            <a:picLocks noChangeAspect="1" noChangeArrowheads="1"/>
          </p:cNvPicPr>
          <p:nvPr/>
        </p:nvPicPr>
        <p:blipFill>
          <a:blip r:embed="rId4" cstate="print"/>
          <a:srcRect b="14105"/>
          <a:stretch>
            <a:fillRect/>
          </a:stretch>
        </p:blipFill>
        <p:spPr bwMode="auto">
          <a:xfrm>
            <a:off x="7152856" y="5442197"/>
            <a:ext cx="1811632" cy="1227163"/>
          </a:xfrm>
          <a:prstGeom prst="rect">
            <a:avLst/>
          </a:prstGeom>
          <a:noFill/>
        </p:spPr>
      </p:pic>
      <p:sp>
        <p:nvSpPr>
          <p:cNvPr id="12" name="Title 10"/>
          <p:cNvSpPr txBox="1">
            <a:spLocks/>
          </p:cNvSpPr>
          <p:nvPr/>
        </p:nvSpPr>
        <p:spPr>
          <a:xfrm>
            <a:off x="395536" y="3429000"/>
            <a:ext cx="8229600" cy="7920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1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ΕΠΑΓΓΕΛΜΑΤΙΚΑ ΒΙΒΛΙΑΡΙΑ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175" y="8913813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100"/>
              <a:t/>
            </a:r>
            <a:br>
              <a:rPr lang="en-GB" sz="1100"/>
            </a:br>
            <a:endParaRPr lang="en-GB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175" y="9542463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175" y="956151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u="sng">
                <a:solidFill>
                  <a:srgbClr val="800080"/>
                </a:solidFill>
                <a:cs typeface="Times New Roman" pitchFamily="18" charset="0"/>
                <a:hlinkClick r:id="" action="ppaction://noaction"/>
              </a:rPr>
              <a:t>*</a:t>
            </a:r>
            <a:r>
              <a:rPr lang="en-US" sz="1000">
                <a:cs typeface="Times New Roman" pitchFamily="18" charset="0"/>
              </a:rPr>
              <a:t> </a:t>
            </a:r>
            <a:r>
              <a:rPr lang="en-US" sz="1000">
                <a:latin typeface="Arial" charset="0"/>
                <a:cs typeface="Arial" charset="0"/>
              </a:rPr>
              <a:t>see example 1 in appendix 1.</a:t>
            </a:r>
            <a:endParaRPr lang="el-GR" sz="1000">
              <a:cs typeface="Times New Roman" pitchFamily="18" charset="0"/>
            </a:endParaRPr>
          </a:p>
          <a:p>
            <a:pPr eaLnBrk="0" hangingPunct="0"/>
            <a:endParaRPr lang="el-GR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3528" y="1028328"/>
            <a:ext cx="7200800" cy="247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l-GR" sz="2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Το δικαίωμα υπηρεσίας είναι ένα ποσοστό που χρεώνεται ο πελάτης και το ολικό ποσό που συγκεντρώνεται κατανέμεται στους εργαζόμενους 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10% για κέντρα με πλήρεις υπηρεσίες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7% για κέντρα χωρίς υπηρεσίες εστίασης ή ταχείας εστίασης</a:t>
            </a:r>
            <a:endParaRPr lang="el-G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C00000"/>
                </a:solidFill>
              </a:rPr>
              <a:t>ΔΙΚΑΙΩΜΑ ΥΠΗΡΕΣΙΑΣ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39552" y="4484712"/>
            <a:ext cx="7939608" cy="247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l-GR" sz="2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ΠΟΙΝΕΣ για παραβάτες του Νόμου και των Κανονισμών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Χρηματικές μέχρι και 5.000 ευρώ</a:t>
            </a:r>
          </a:p>
          <a:p>
            <a:pPr marL="800100" lvl="1" indent="-342900" algn="just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l-GR" sz="1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Φυλάκισης μέχρι και 3 μήνες</a:t>
            </a:r>
            <a:endParaRPr lang="el-G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52226" name="Picture 2" descr="Image result for restaurant tip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196752"/>
            <a:ext cx="1512168" cy="1456072"/>
          </a:xfrm>
          <a:prstGeom prst="rect">
            <a:avLst/>
          </a:prstGeom>
          <a:noFill/>
        </p:spPr>
      </p:pic>
      <p:pic>
        <p:nvPicPr>
          <p:cNvPr id="52228" name="Picture 4" descr="Image result for fine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6175" y="5085184"/>
            <a:ext cx="1568233" cy="1440160"/>
          </a:xfrm>
          <a:prstGeom prst="rect">
            <a:avLst/>
          </a:prstGeom>
          <a:noFill/>
        </p:spPr>
      </p:pic>
      <p:sp>
        <p:nvSpPr>
          <p:cNvPr id="10" name="Title 10"/>
          <p:cNvSpPr txBox="1">
            <a:spLocks/>
          </p:cNvSpPr>
          <p:nvPr/>
        </p:nvSpPr>
        <p:spPr>
          <a:xfrm>
            <a:off x="547936" y="3717032"/>
            <a:ext cx="8229600" cy="86409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ΠΟΙΝΕΣ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139952" y="4854639"/>
            <a:ext cx="5112568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89113" indent="-1789113">
              <a:spcBef>
                <a:spcPct val="50000"/>
              </a:spcBef>
            </a:pPr>
            <a:r>
              <a:rPr lang="el-GR" sz="16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Ταχ</a:t>
            </a: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 Διεύθυνση</a:t>
            </a:r>
            <a:r>
              <a:rPr lang="en-GB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 </a:t>
            </a: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Τμήμα Εργασιακών Σχέσεων, </a:t>
            </a:r>
            <a:r>
              <a:rPr lang="en-GB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1431 </a:t>
            </a: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Λευκωσία</a:t>
            </a:r>
          </a:p>
          <a:p>
            <a:pPr>
              <a:spcBef>
                <a:spcPct val="50000"/>
              </a:spcBef>
            </a:pP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Ιστοσελίδα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 http://www.mlsi.gov.cy/dlr </a:t>
            </a:r>
          </a:p>
          <a:p>
            <a:pPr>
              <a:spcBef>
                <a:spcPct val="50000"/>
              </a:spcBef>
            </a:pPr>
            <a:r>
              <a:rPr lang="el-GR" sz="16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Ηλ</a:t>
            </a:r>
            <a:r>
              <a:rPr lang="el-GR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 Ταχυδρομείο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 info@dlr.mlsi.gov.cy</a:t>
            </a:r>
          </a:p>
          <a:p>
            <a:pPr>
              <a:spcBef>
                <a:spcPct val="50000"/>
              </a:spcBef>
            </a:pPr>
            <a:r>
              <a:rPr lang="el-GR" sz="16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Τηλ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 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22</a:t>
            </a: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803100, Φαξ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 </a:t>
            </a:r>
            <a:r>
              <a:rPr lang="el-GR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22661977</a:t>
            </a:r>
            <a:endParaRPr lang="el-GR" sz="1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spcBef>
                <a:spcPct val="50000"/>
              </a:spcBef>
            </a:pPr>
            <a:endParaRPr lang="en-GB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85800" y="1124744"/>
            <a:ext cx="7772400" cy="131635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ΕΥΧΑΡΙΣΤΟΥΜΕ!</a:t>
            </a:r>
            <a:endParaRPr lang="en-GB" sz="4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4688" y="2513111"/>
            <a:ext cx="36856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Ξένιος Μάμας</a:t>
            </a:r>
          </a:p>
          <a:p>
            <a:r>
              <a:rPr lang="el-GR" sz="1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Λειτουργός Εργασιακών Σχέσεων Α’</a:t>
            </a:r>
            <a:endParaRPr lang="en-GB" sz="1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150296" y="3717032"/>
            <a:ext cx="4390256" cy="11997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ΤΜΗΜΑ ΕΡΓΑΣΙΑΚΩΝ ΣΧΕΣΕΩΝ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ΥΠΟΥΡΓΕΙΟ ΕΡΓΑΣΙΑΣ, ΠΡΟΝΟΙΑΣ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l-GR" sz="1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ΚΑΙ ΚΟΙΝΩΝΙΚΩΝ ΑΣΦΑΛΙΣΕΩΝ</a:t>
            </a:r>
            <a:endParaRPr lang="en-GB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11" name="Picture 2" descr="C:\Users\User\Pictures\ΔΙΆΦΟΡΑ\1-Εικόνες\Various\logo 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087" y="3774519"/>
            <a:ext cx="1002969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667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Wingdings</vt:lpstr>
      <vt:lpstr>Concourse</vt:lpstr>
      <vt:lpstr>Slide 1</vt:lpstr>
      <vt:lpstr>ΤΙ ΑΠΟΤΕΛΕΙ ΚΕΝΤΡΟ ΑΝΑΨΥΧΗΣ;</vt:lpstr>
      <vt:lpstr>ΒΑΣΙΚΕΣ ΕΝΝΟΙΕΣ</vt:lpstr>
      <vt:lpstr>ΕΠΙΤΡΟΠΗ ΟΡΩΝ ΥΠΗΡΕΣΙΑΣ</vt:lpstr>
      <vt:lpstr>ΩΡΑΡΙΟ ΕΡΓΑΖΟΜΕΝΩΝ</vt:lpstr>
      <vt:lpstr>ΑΡΓΙΕΣ ΚΑΙ ΑΔΕΙΕΣ ΕΡΓΑΖΟΜΕΝΩΝ</vt:lpstr>
      <vt:lpstr>ΤΕΡΜΑΤΙΣΜΟΣ ΑΠΑΣΧΟΛΗΣΗΣ</vt:lpstr>
      <vt:lpstr>ΔΙΚΑΙΩΜΑ ΥΠΗΡΕΣΙΑΣ </vt:lpstr>
      <vt:lpstr>Slide 9</vt:lpstr>
    </vt:vector>
  </TitlesOfParts>
  <Company>GOVERNMENT OF CYPRUS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GOVERNMENT OF CYPRUS</dc:creator>
  <cp:lastModifiedBy>User</cp:lastModifiedBy>
  <cp:revision>47</cp:revision>
  <dcterms:created xsi:type="dcterms:W3CDTF">2004-11-02T06:50:16Z</dcterms:created>
  <dcterms:modified xsi:type="dcterms:W3CDTF">2016-10-14T11:13:50Z</dcterms:modified>
</cp:coreProperties>
</file>